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2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630" r:id="rId2"/>
    <p:sldId id="631" r:id="rId3"/>
    <p:sldId id="751" r:id="rId4"/>
    <p:sldId id="752" r:id="rId5"/>
    <p:sldId id="815" r:id="rId6"/>
    <p:sldId id="806" r:id="rId7"/>
    <p:sldId id="777" r:id="rId8"/>
    <p:sldId id="816" r:id="rId9"/>
    <p:sldId id="817" r:id="rId10"/>
    <p:sldId id="807" r:id="rId11"/>
    <p:sldId id="808" r:id="rId12"/>
    <p:sldId id="732" r:id="rId13"/>
    <p:sldId id="734" r:id="rId14"/>
    <p:sldId id="735" r:id="rId15"/>
    <p:sldId id="736" r:id="rId16"/>
    <p:sldId id="737" r:id="rId17"/>
    <p:sldId id="738" r:id="rId18"/>
    <p:sldId id="741" r:id="rId19"/>
    <p:sldId id="749" r:id="rId20"/>
    <p:sldId id="739" r:id="rId21"/>
    <p:sldId id="740" r:id="rId22"/>
    <p:sldId id="754" r:id="rId23"/>
    <p:sldId id="755" r:id="rId24"/>
    <p:sldId id="756" r:id="rId25"/>
    <p:sldId id="757" r:id="rId26"/>
    <p:sldId id="758" r:id="rId27"/>
    <p:sldId id="759" r:id="rId28"/>
    <p:sldId id="760" r:id="rId29"/>
    <p:sldId id="761" r:id="rId30"/>
    <p:sldId id="762" r:id="rId31"/>
    <p:sldId id="764" r:id="rId32"/>
    <p:sldId id="809" r:id="rId33"/>
    <p:sldId id="810" r:id="rId34"/>
    <p:sldId id="765" r:id="rId35"/>
    <p:sldId id="766" r:id="rId36"/>
    <p:sldId id="767" r:id="rId37"/>
    <p:sldId id="768" r:id="rId38"/>
    <p:sldId id="649" r:id="rId39"/>
    <p:sldId id="650" r:id="rId40"/>
    <p:sldId id="786" r:id="rId41"/>
    <p:sldId id="812" r:id="rId42"/>
    <p:sldId id="818" r:id="rId43"/>
    <p:sldId id="820" r:id="rId44"/>
    <p:sldId id="778" r:id="rId45"/>
    <p:sldId id="779" r:id="rId46"/>
    <p:sldId id="819" r:id="rId47"/>
    <p:sldId id="785" r:id="rId48"/>
    <p:sldId id="803" r:id="rId49"/>
    <p:sldId id="804" r:id="rId50"/>
    <p:sldId id="805" r:id="rId51"/>
    <p:sldId id="790" r:id="rId52"/>
    <p:sldId id="795" r:id="rId53"/>
    <p:sldId id="793" r:id="rId54"/>
    <p:sldId id="794" r:id="rId55"/>
    <p:sldId id="791" r:id="rId56"/>
    <p:sldId id="792" r:id="rId57"/>
    <p:sldId id="796" r:id="rId58"/>
    <p:sldId id="797" r:id="rId59"/>
    <p:sldId id="798" r:id="rId60"/>
    <p:sldId id="799" r:id="rId61"/>
    <p:sldId id="800" r:id="rId62"/>
    <p:sldId id="801" r:id="rId63"/>
    <p:sldId id="802" r:id="rId64"/>
    <p:sldId id="730" r:id="rId65"/>
    <p:sldId id="629" r:id="rId66"/>
    <p:sldId id="627" r:id="rId6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FFFF00"/>
    <a:srgbClr val="D93238"/>
    <a:srgbClr val="FF0000"/>
    <a:srgbClr val="B2B2B2"/>
    <a:srgbClr val="00FF00"/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17" autoAdjust="0"/>
  </p:normalViewPr>
  <p:slideViewPr>
    <p:cSldViewPr>
      <p:cViewPr varScale="1">
        <p:scale>
          <a:sx n="99" d="100"/>
          <a:sy n="99" d="100"/>
        </p:scale>
        <p:origin x="-120" y="-108"/>
      </p:cViewPr>
      <p:guideLst>
        <p:guide orient="horz" pos="1392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avis\Desktop\sanibel\sanibel_figu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avis\Downloads\ENSP0000024105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51759936258126"/>
          <c:y val="7.4036705487859733E-2"/>
          <c:w val="0.64678876077990255"/>
          <c:h val="0.73487101184595272"/>
        </c:manualLayout>
      </c:layout>
      <c:scatterChart>
        <c:scatterStyle val="lineMarker"/>
        <c:varyColors val="0"/>
        <c:ser>
          <c:idx val="0"/>
          <c:order val="0"/>
          <c:tx>
            <c:strRef>
              <c:f>'Assigned peptides (annual)'!$B$1</c:f>
              <c:strCache>
                <c:ptCount val="1"/>
                <c:pt idx="0">
                  <c:v>Assigned peptides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1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trendline>
            <c:trendlineType val="exp"/>
            <c:dispRSqr val="0"/>
            <c:dispEq val="0"/>
          </c:trendline>
          <c:trendline>
            <c:trendlineType val="exp"/>
            <c:dispRSqr val="0"/>
            <c:dispEq val="0"/>
          </c:trendline>
          <c:xVal>
            <c:numRef>
              <c:f>'Assigned peptides (annual)'!$A$2:$A$8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xVal>
          <c:yVal>
            <c:numRef>
              <c:f>'Assigned peptides (annual)'!$B$2:$B$8</c:f>
              <c:numCache>
                <c:formatCode>General</c:formatCode>
                <c:ptCount val="7"/>
                <c:pt idx="0">
                  <c:v>4533661</c:v>
                </c:pt>
                <c:pt idx="1">
                  <c:v>10384881</c:v>
                </c:pt>
                <c:pt idx="2">
                  <c:v>20851001</c:v>
                </c:pt>
                <c:pt idx="3">
                  <c:v>40294006</c:v>
                </c:pt>
                <c:pt idx="4">
                  <c:v>69069215</c:v>
                </c:pt>
                <c:pt idx="5" formatCode="#,##0">
                  <c:v>118430156</c:v>
                </c:pt>
                <c:pt idx="6" formatCode="#,##0">
                  <c:v>227827306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100864"/>
        <c:axId val="112102400"/>
      </c:scatterChart>
      <c:valAx>
        <c:axId val="112100864"/>
        <c:scaling>
          <c:orientation val="minMax"/>
          <c:max val="2011"/>
          <c:min val="2005"/>
        </c:scaling>
        <c:delete val="0"/>
        <c:axPos val="b"/>
        <c:numFmt formatCode="General" sourceLinked="1"/>
        <c:majorTickMark val="out"/>
        <c:minorTickMark val="none"/>
        <c:tickLblPos val="nextTo"/>
        <c:crossAx val="112102400"/>
        <c:crosses val="autoZero"/>
        <c:crossBetween val="midCat"/>
      </c:valAx>
      <c:valAx>
        <c:axId val="11210240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1210086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circle"/>
            <c:size val="12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val>
            <c:numRef>
              <c:f>ENSP00000241052!$L$2:$L$21</c:f>
              <c:numCache>
                <c:formatCode>0.00</c:formatCode>
                <c:ptCount val="20"/>
                <c:pt idx="0">
                  <c:v>7.5000000000000011E-2</c:v>
                </c:pt>
                <c:pt idx="1">
                  <c:v>6.9000000000000034E-2</c:v>
                </c:pt>
                <c:pt idx="2">
                  <c:v>4.9000000000000113E-2</c:v>
                </c:pt>
                <c:pt idx="3">
                  <c:v>4.8000000000000001E-2</c:v>
                </c:pt>
                <c:pt idx="4">
                  <c:v>4.5999999999999999E-2</c:v>
                </c:pt>
                <c:pt idx="5">
                  <c:v>4.3999999999999997E-2</c:v>
                </c:pt>
                <c:pt idx="6">
                  <c:v>4.3000000000000003E-2</c:v>
                </c:pt>
                <c:pt idx="7">
                  <c:v>4.0000000000000022E-2</c:v>
                </c:pt>
                <c:pt idx="8">
                  <c:v>3.9000000000000014E-2</c:v>
                </c:pt>
                <c:pt idx="9">
                  <c:v>3.7999999999999999E-2</c:v>
                </c:pt>
                <c:pt idx="10" formatCode="0.00E+00">
                  <c:v>3.3000000000000002E-2</c:v>
                </c:pt>
                <c:pt idx="11" formatCode="0.00E+00">
                  <c:v>3.2000000000000042E-2</c:v>
                </c:pt>
                <c:pt idx="12" formatCode="0.00E+00">
                  <c:v>3.0000000000000002E-2</c:v>
                </c:pt>
                <c:pt idx="13" formatCode="0.00E+00">
                  <c:v>2.5000000000000001E-2</c:v>
                </c:pt>
                <c:pt idx="14" formatCode="0.00E+00">
                  <c:v>2.5000000000000001E-2</c:v>
                </c:pt>
                <c:pt idx="15" formatCode="0.00E+00">
                  <c:v>2.1999999999999999E-2</c:v>
                </c:pt>
                <c:pt idx="16" formatCode="0.00E+00">
                  <c:v>1.9000000000000083E-2</c:v>
                </c:pt>
                <c:pt idx="17" formatCode="0.00E+00">
                  <c:v>1.7999999999999999E-2</c:v>
                </c:pt>
                <c:pt idx="18" formatCode="0.00E+00">
                  <c:v>1.4999999999999998E-2</c:v>
                </c:pt>
                <c:pt idx="19" formatCode="0.00E+00">
                  <c:v>1.4E-2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420736"/>
        <c:axId val="112431104"/>
      </c:lineChart>
      <c:catAx>
        <c:axId val="112420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12431104"/>
        <c:crosses val="autoZero"/>
        <c:auto val="1"/>
        <c:lblAlgn val="ctr"/>
        <c:lblOffset val="100"/>
        <c:noMultiLvlLbl val="0"/>
      </c:catAx>
      <c:valAx>
        <c:axId val="112431104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12420736"/>
        <c:crosses val="autoZero"/>
        <c:crossBetween val="between"/>
        <c:majorUnit val="2.0000000000000011E-2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AC13CD5B-0204-4720-83B2-D048B1B90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79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E18EB-51C6-4A14-B7A0-0AB2E6EBC4E4}" type="slidenum">
              <a:rPr smtClean="0"/>
              <a:pPr/>
              <a:t>10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E18EB-51C6-4A14-B7A0-0AB2E6EBC4E4}" type="slidenum">
              <a:rPr smtClean="0"/>
              <a:pPr/>
              <a:t>11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E18EB-51C6-4A14-B7A0-0AB2E6EBC4E4}" type="slidenum">
              <a:rPr smtClean="0"/>
              <a:pPr/>
              <a:t>12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5A663-2FB7-43FE-B7B8-2EF710885C75}" type="slidenum">
              <a:rPr smtClean="0"/>
              <a:pPr/>
              <a:t>13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79DC7-6EDF-4F96-8844-E6158BA82B39}" type="slidenum">
              <a:rPr smtClean="0"/>
              <a:pPr/>
              <a:t>14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51209-AB1E-4830-AC2B-E93B0AFC9643}" type="slidenum">
              <a:rPr smtClean="0"/>
              <a:pPr/>
              <a:t>15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1C6086-4C73-47A7-B43D-DA9C7BC89FFA}" type="slidenum">
              <a:rPr smtClean="0"/>
              <a:pPr/>
              <a:t>16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7C181-311B-4092-B8D6-C90AF773A581}" type="slidenum">
              <a:rPr smtClean="0"/>
              <a:pPr/>
              <a:t>17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105767-D81F-43C4-BB33-D9BB3BF24495}" type="slidenum">
              <a:rPr smtClean="0"/>
              <a:pPr/>
              <a:t>18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3AB24C-835A-4CCA-95F9-D97D5C68FA41}" type="slidenum">
              <a:rPr smtClean="0"/>
              <a:pPr/>
              <a:t>19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AA1DE-FAE8-44CF-9171-035D892FDBB4}" type="slidenum">
              <a:rPr smtClean="0"/>
              <a:pPr/>
              <a:t>20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7764D-E8E8-4457-B3BD-98677294A012}" type="slidenum">
              <a:rPr smtClean="0"/>
              <a:pPr/>
              <a:t>21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62705A-2203-482D-AEAC-B96E8D56BA0A}" type="slidenum">
              <a:rPr smtClean="0"/>
              <a:pPr/>
              <a:t>22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ABAC1125-EDA5-4714-9722-3F0AB4F436B0}" type="slidenum">
              <a:rPr sz="1300" noProof="1"/>
              <a:pPr algn="r" defTabSz="966788"/>
              <a:t>23</a:t>
            </a:fld>
            <a:endParaRPr lang="en-US" sz="1300" noProof="1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E82EBE1C-F485-4F34-A67B-C4CC981010B9}" type="slidenum">
              <a:rPr sz="1300" noProof="1"/>
              <a:pPr algn="r" defTabSz="966788"/>
              <a:t>24</a:t>
            </a:fld>
            <a:endParaRPr lang="en-US" sz="1300" noProof="1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E2402A2C-80F8-4211-8CF7-52FCE1A97DF1}" type="slidenum">
              <a:rPr sz="1300" noProof="1"/>
              <a:pPr algn="r" defTabSz="966788"/>
              <a:t>25</a:t>
            </a:fld>
            <a:endParaRPr lang="en-US" sz="1300" noProof="1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1D8C87F1-8C98-4674-BAE2-C5AACE62E269}" type="slidenum">
              <a:rPr sz="1300" noProof="1"/>
              <a:pPr algn="r" defTabSz="966788"/>
              <a:t>26</a:t>
            </a:fld>
            <a:endParaRPr lang="en-US" sz="1300" noProof="1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D5F2C-3B9E-43CA-9D1C-08CE86D921CA}" type="slidenum">
              <a:rPr lang="en-US"/>
              <a:pPr/>
              <a:t>39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E18EB-51C6-4A14-B7A0-0AB2E6EBC4E4}" type="slidenum">
              <a:rPr smtClean="0"/>
              <a:pPr/>
              <a:t>42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E18EB-51C6-4A14-B7A0-0AB2E6EBC4E4}" type="slidenum">
              <a:rPr smtClean="0"/>
              <a:pPr/>
              <a:t>43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53051-555C-4EE2-BCC2-0FCB4080B152}" type="slidenum">
              <a:rPr lang="en-US"/>
              <a:pPr/>
              <a:t>44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C9FC7-D168-4C4A-B02E-5807A5A5560C}" type="slidenum">
              <a:rPr lang="en-US"/>
              <a:pPr/>
              <a:t>45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7844D-A93D-4468-809E-9E664FB4C820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012E5-B523-4100-B6FC-B45F479844BF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48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49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50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51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8CE28-75BB-44C0-B930-02B34D18619A}" type="slidenum">
              <a:rPr lang="en-US"/>
              <a:pPr/>
              <a:t>53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E18EB-51C6-4A14-B7A0-0AB2E6EBC4E4}" type="slidenum">
              <a:rPr smtClean="0"/>
              <a:pPr/>
              <a:t>4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C63EA-F457-4451-A6FB-7B713FE16C75}" type="slidenum">
              <a:rPr lang="en-US"/>
              <a:pPr/>
              <a:t>54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55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56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64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65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66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E18EB-51C6-4A14-B7A0-0AB2E6EBC4E4}" type="slidenum">
              <a:rPr smtClean="0"/>
              <a:pPr/>
              <a:t>5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E18EB-51C6-4A14-B7A0-0AB2E6EBC4E4}" type="slidenum">
              <a:rPr smtClean="0"/>
              <a:pPr/>
              <a:t>6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E18EB-51C6-4A14-B7A0-0AB2E6EBC4E4}" type="slidenum">
              <a:rPr smtClean="0"/>
              <a:pPr/>
              <a:t>7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E18EB-51C6-4A14-B7A0-0AB2E6EBC4E4}" type="slidenum">
              <a:rPr smtClean="0"/>
              <a:pPr/>
              <a:t>8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E18EB-51C6-4A14-B7A0-0AB2E6EBC4E4}" type="slidenum">
              <a:rPr smtClean="0"/>
              <a:pPr/>
              <a:t>9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9F3B-D01A-4B80-A8AA-042D9B801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0A88-CA53-4CDF-BD0E-AEFA1A418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DBD66-EED6-42EB-94C7-BD851A0A3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62B18-8783-4226-9391-381E54292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8B15-0084-42EB-8715-D2F062325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B6AD-6D13-4D0F-BE32-D19F4AD57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EF72-7CC2-4747-B68E-56B373F31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83AAD-AE39-479E-9858-7571DD73F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7A6F-EA16-4453-8E0C-7AA46D4B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9930-B101-4AC6-923D-3FCAA5E31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32E6-3812-4755-AB7A-4D138666B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04B0-D64B-4FE2-A4FF-56CAA9D34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0DD0022-3B45-45DA-9188-8BBB7753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emf"/><Relationship Id="rId3" Type="http://schemas.openxmlformats.org/officeDocument/2006/relationships/image" Target="../media/image29.emf"/><Relationship Id="rId7" Type="http://schemas.openxmlformats.org/officeDocument/2006/relationships/image" Target="../media/image28.emf"/><Relationship Id="rId12" Type="http://schemas.openxmlformats.org/officeDocument/2006/relationships/image" Target="../media/image36.emf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4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emf"/><Relationship Id="rId11" Type="http://schemas.openxmlformats.org/officeDocument/2006/relationships/image" Target="../media/image35.emf"/><Relationship Id="rId5" Type="http://schemas.openxmlformats.org/officeDocument/2006/relationships/image" Target="../media/image30.emf"/><Relationship Id="rId15" Type="http://schemas.openxmlformats.org/officeDocument/2006/relationships/image" Target="../media/image39.emf"/><Relationship Id="rId10" Type="http://schemas.openxmlformats.org/officeDocument/2006/relationships/image" Target="../media/image34.emf"/><Relationship Id="rId4" Type="http://schemas.openxmlformats.org/officeDocument/2006/relationships/image" Target="../media/image24.emf"/><Relationship Id="rId9" Type="http://schemas.openxmlformats.org/officeDocument/2006/relationships/image" Target="../media/image33.emf"/><Relationship Id="rId1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61.emf"/><Relationship Id="rId3" Type="http://schemas.openxmlformats.org/officeDocument/2006/relationships/image" Target="../media/image59.e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7.wmf"/><Relationship Id="rId4" Type="http://schemas.openxmlformats.org/officeDocument/2006/relationships/image" Target="../media/image60.emf"/><Relationship Id="rId9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1.emf"/><Relationship Id="rId3" Type="http://schemas.openxmlformats.org/officeDocument/2006/relationships/image" Target="../media/image59.emf"/><Relationship Id="rId7" Type="http://schemas.openxmlformats.org/officeDocument/2006/relationships/oleObject" Target="../embeddings/oleObject6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57.wmf"/><Relationship Id="rId4" Type="http://schemas.openxmlformats.org/officeDocument/2006/relationships/image" Target="../media/image60.emf"/><Relationship Id="rId9" Type="http://schemas.openxmlformats.org/officeDocument/2006/relationships/oleObject" Target="../embeddings/oleObject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70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1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0.emf"/><Relationship Id="rId4" Type="http://schemas.openxmlformats.org/officeDocument/2006/relationships/oleObject" Target="../embeddings/Microsoft_Excel_97-2003_Worksheet1.xls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4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86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8409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/>
          <p:nvPr/>
        </p:nvSpPr>
        <p:spPr>
          <a:xfrm>
            <a:off x="2205438" y="2134850"/>
            <a:ext cx="685053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Proteomics Informatics Workshop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Part II: Protein Characterization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David </a:t>
            </a:r>
            <a:r>
              <a:rPr lang="en-US" sz="1600" dirty="0" err="1" smtClean="0">
                <a:solidFill>
                  <a:schemeClr val="bg1"/>
                </a:solidFill>
              </a:rPr>
              <a:t>Fenyö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February 18, 2011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5229761"/>
            <a:ext cx="42258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Top-down/bottom-up proteomics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Post-translational modifications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Protein complexes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Cross-linking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The Global Proteome Machine Database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3041" y="533400"/>
            <a:ext cx="548215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Top down</a:t>
            </a:r>
            <a:endParaRPr lang="sv-SE" sz="28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24600" y="6581001"/>
            <a:ext cx="29225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>
                <a:latin typeface="+mn-lt"/>
              </a:rPr>
              <a:t>Kellie et al., Molecular BioSystems 2010</a:t>
            </a:r>
            <a:endParaRPr lang="en-US" sz="1200" dirty="0"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934200" y="2895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25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Protein</a:t>
            </a:r>
          </a:p>
          <a:p>
            <a:r>
              <a:rPr lang="sv-SE" sz="2500" b="1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mass spectra</a:t>
            </a:r>
            <a:endParaRPr lang="sv-SE" sz="25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934200" y="4038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2500" b="1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Fragment</a:t>
            </a:r>
            <a:endParaRPr lang="sv-SE" sz="2500" b="1" kern="1200" dirty="0" smtClean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  <a:p>
            <a:r>
              <a:rPr lang="sv-SE" sz="2500" b="1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mass spectra</a:t>
            </a:r>
            <a:endParaRPr lang="sv-SE" sz="25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806314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Non-Covalent Protein Complexes</a:t>
            </a:r>
            <a:endParaRPr lang="sv-SE" sz="28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5297" name="Picture 1" descr="C:\Users\fenyo\Desktop\nature09756-f1_2.jpg"/>
          <p:cNvPicPr>
            <a:picLocks noChangeAspect="1" noChangeArrowheads="1"/>
          </p:cNvPicPr>
          <p:nvPr/>
        </p:nvPicPr>
        <p:blipFill>
          <a:blip r:embed="rId3" cstate="print"/>
          <a:srcRect t="56830"/>
          <a:stretch>
            <a:fillRect/>
          </a:stretch>
        </p:blipFill>
        <p:spPr bwMode="auto">
          <a:xfrm>
            <a:off x="381000" y="1143000"/>
            <a:ext cx="8305800" cy="459510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10400" y="6581001"/>
            <a:ext cx="21353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>
                <a:latin typeface="+mn-lt"/>
              </a:rPr>
              <a:t>Schreiber et al., Nature 2011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280631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Dynamic Range </a:t>
            </a:r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in </a:t>
            </a:r>
            <a:r>
              <a:rPr lang="sv-SE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Proteomics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112049" y="5486400"/>
            <a:ext cx="70413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dirty="0">
                <a:solidFill>
                  <a:srgbClr val="010000"/>
                </a:solidFill>
              </a:rPr>
              <a:t>Large discrepancy between the experimental dynamic </a:t>
            </a:r>
          </a:p>
          <a:p>
            <a:pPr algn="ctr"/>
            <a:r>
              <a:rPr lang="sv-SE" dirty="0">
                <a:solidFill>
                  <a:srgbClr val="010000"/>
                </a:solidFill>
              </a:rPr>
              <a:t>range and the range of amounts of different proteins in </a:t>
            </a:r>
            <a:r>
              <a:rPr lang="sv-SE" dirty="0" smtClean="0">
                <a:solidFill>
                  <a:srgbClr val="010000"/>
                </a:solidFill>
              </a:rPr>
              <a:t>a </a:t>
            </a:r>
            <a:r>
              <a:rPr lang="sv-SE" dirty="0">
                <a:solidFill>
                  <a:srgbClr val="010000"/>
                </a:solidFill>
              </a:rPr>
              <a:t>proteome</a:t>
            </a:r>
            <a:r>
              <a:rPr lang="sv-SE" dirty="0"/>
              <a:t> 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 t="19020"/>
          <a:stretch>
            <a:fillRect/>
          </a:stretch>
        </p:blipFill>
        <p:spPr bwMode="auto">
          <a:xfrm>
            <a:off x="1852613" y="1371600"/>
            <a:ext cx="5534025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1905000" y="4597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6477000" y="4597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5867400" y="4191000"/>
            <a:ext cx="1371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699125" y="3533775"/>
            <a:ext cx="1768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D93238"/>
                </a:solidFill>
              </a:rPr>
              <a:t>Experimental</a:t>
            </a:r>
          </a:p>
          <a:p>
            <a:r>
              <a:rPr lang="en-US" sz="1600" b="1">
                <a:solidFill>
                  <a:srgbClr val="D93238"/>
                </a:solidFill>
              </a:rPr>
              <a:t>Dynamic Range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105400" y="1828800"/>
            <a:ext cx="1778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Distribution of </a:t>
            </a:r>
          </a:p>
          <a:p>
            <a:r>
              <a:rPr lang="en-US" sz="1600" b="1"/>
              <a:t>Protein Amounts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565525" y="4522788"/>
            <a:ext cx="1997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/>
              <a:t>Log (Protein Amount)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 rot="-5400000">
            <a:off x="1303337" y="2597151"/>
            <a:ext cx="180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/>
              <a:t>Number of Proteins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600" y="5029202"/>
            <a:ext cx="8751888" cy="1103313"/>
            <a:chOff x="144" y="3168"/>
            <a:chExt cx="5513" cy="695"/>
          </a:xfrm>
        </p:grpSpPr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144" y="3456"/>
              <a:ext cx="5513" cy="4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v-SE" dirty="0"/>
                <a:t>The goal is to identify and characterize all components of </a:t>
              </a:r>
              <a:r>
                <a:rPr lang="sv-SE" dirty="0" smtClean="0"/>
                <a:t>a </a:t>
              </a:r>
              <a:r>
                <a:rPr lang="sv-SE" dirty="0"/>
                <a:t>proteome </a:t>
              </a:r>
            </a:p>
            <a:p>
              <a:pPr algn="ctr"/>
              <a:endParaRPr lang="sv-SE" dirty="0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 flipH="1">
              <a:off x="1200" y="3168"/>
              <a:ext cx="3360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2079" y="3216"/>
              <a:ext cx="1617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b="1">
                  <a:solidFill>
                    <a:srgbClr val="0000FF"/>
                  </a:solidFill>
                </a:rPr>
                <a:t>Desired Dynamic Range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1828260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0"/>
            <a:ext cx="4419600" cy="1676400"/>
          </a:xfrm>
        </p:spPr>
        <p:txBody>
          <a:bodyPr/>
          <a:lstStyle/>
          <a:p>
            <a:pPr eaLnBrk="1" hangingPunct="1"/>
            <a:r>
              <a:rPr lang="sv-SE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Experimental </a:t>
            </a:r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Designs </a:t>
            </a:r>
            <a:b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Simulated</a:t>
            </a:r>
            <a:endParaRPr lang="sv-SE" sz="28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5029200" y="1524000"/>
            <a:ext cx="35052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17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944214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62300" y="-228600"/>
            <a:ext cx="6096000" cy="1066800"/>
          </a:xfrm>
          <a:noFill/>
        </p:spPr>
        <p:txBody>
          <a:bodyPr/>
          <a:lstStyle/>
          <a:p>
            <a:pPr eaLnBrk="1" hangingPunct="1"/>
            <a:r>
              <a:rPr lang="sv-SE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Parameters in Simulation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3429000" y="533400"/>
            <a:ext cx="5562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962400" y="762000"/>
            <a:ext cx="4724400" cy="5213350"/>
            <a:chOff x="2496" y="480"/>
            <a:chExt cx="2976" cy="3284"/>
          </a:xfrm>
        </p:grpSpPr>
        <p:sp>
          <p:nvSpPr>
            <p:cNvPr id="20495" name="Text Box 9"/>
            <p:cNvSpPr txBox="1">
              <a:spLocks noChangeArrowheads="1"/>
            </p:cNvSpPr>
            <p:nvPr/>
          </p:nvSpPr>
          <p:spPr bwMode="auto">
            <a:xfrm>
              <a:off x="2616" y="480"/>
              <a:ext cx="273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● </a:t>
              </a: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Distribution of protein amounts in sample</a:t>
              </a:r>
            </a:p>
          </p:txBody>
        </p:sp>
        <p:sp>
          <p:nvSpPr>
            <p:cNvPr id="20496" name="Text Box 10"/>
            <p:cNvSpPr txBox="1">
              <a:spLocks noChangeArrowheads="1"/>
            </p:cNvSpPr>
            <p:nvPr/>
          </p:nvSpPr>
          <p:spPr bwMode="auto">
            <a:xfrm>
              <a:off x="2682" y="2153"/>
              <a:ext cx="260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●</a:t>
              </a:r>
              <a:r>
                <a:rPr lang="en-US" sz="1300">
                  <a:latin typeface="Arial" charset="0"/>
                </a:rPr>
                <a:t> </a:t>
              </a: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Loss of peptides before binding to the column</a:t>
              </a:r>
            </a:p>
          </p:txBody>
        </p:sp>
        <p:sp>
          <p:nvSpPr>
            <p:cNvPr id="20497" name="Text Box 11"/>
            <p:cNvSpPr txBox="1">
              <a:spLocks noChangeArrowheads="1"/>
            </p:cNvSpPr>
            <p:nvPr/>
          </p:nvSpPr>
          <p:spPr bwMode="auto">
            <a:xfrm>
              <a:off x="2706" y="2585"/>
              <a:ext cx="255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●</a:t>
              </a:r>
              <a:r>
                <a:rPr lang="en-US" sz="1300">
                  <a:latin typeface="Arial" charset="0"/>
                </a:rPr>
                <a:t> </a:t>
              </a: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Loss of peptides after elution off the column</a:t>
              </a:r>
            </a:p>
          </p:txBody>
        </p:sp>
        <p:sp>
          <p:nvSpPr>
            <p:cNvPr id="20498" name="Text Box 12"/>
            <p:cNvSpPr txBox="1">
              <a:spLocks noChangeArrowheads="1"/>
            </p:cNvSpPr>
            <p:nvPr/>
          </p:nvSpPr>
          <p:spPr bwMode="auto">
            <a:xfrm>
              <a:off x="2496" y="3456"/>
              <a:ext cx="297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●</a:t>
              </a:r>
              <a:r>
                <a:rPr lang="en-US" sz="1300">
                  <a:latin typeface="Arial" charset="0"/>
                </a:rPr>
                <a:t> </a:t>
              </a: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Distribution of mass spectrometric response for different peptides present at the same amount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362450" y="1676400"/>
            <a:ext cx="4000500" cy="2371725"/>
            <a:chOff x="2748" y="1056"/>
            <a:chExt cx="2520" cy="1494"/>
          </a:xfrm>
        </p:grpSpPr>
        <p:sp>
          <p:nvSpPr>
            <p:cNvPr id="20490" name="Text Box 6"/>
            <p:cNvSpPr txBox="1">
              <a:spLocks noChangeArrowheads="1"/>
            </p:cNvSpPr>
            <p:nvPr/>
          </p:nvSpPr>
          <p:spPr bwMode="auto">
            <a:xfrm>
              <a:off x="2748" y="1779"/>
              <a:ext cx="252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●</a:t>
              </a:r>
              <a:r>
                <a:rPr lang="en-US" sz="1300">
                  <a:latin typeface="Arial" charset="0"/>
                </a:rPr>
                <a:t> </a:t>
              </a: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Total amount of peptides that are loaded on column (limited by column loading capacity)</a:t>
              </a:r>
            </a:p>
          </p:txBody>
        </p:sp>
        <p:sp>
          <p:nvSpPr>
            <p:cNvPr id="20491" name="Text Box 7"/>
            <p:cNvSpPr txBox="1">
              <a:spLocks noChangeArrowheads="1"/>
            </p:cNvSpPr>
            <p:nvPr/>
          </p:nvSpPr>
          <p:spPr bwMode="auto">
            <a:xfrm>
              <a:off x="3072" y="2364"/>
              <a:ext cx="18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●</a:t>
              </a:r>
              <a:r>
                <a:rPr lang="en-US" sz="1300">
                  <a:latin typeface="Arial" charset="0"/>
                </a:rPr>
                <a:t> </a:t>
              </a: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# of peptide fractions</a:t>
              </a:r>
            </a:p>
          </p:txBody>
        </p:sp>
        <p:sp>
          <p:nvSpPr>
            <p:cNvPr id="20492" name="Text Box 13"/>
            <p:cNvSpPr txBox="1">
              <a:spLocks noChangeArrowheads="1"/>
            </p:cNvSpPr>
            <p:nvPr/>
          </p:nvSpPr>
          <p:spPr bwMode="auto">
            <a:xfrm>
              <a:off x="3132" y="1056"/>
              <a:ext cx="1752" cy="1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b="1">
                  <a:solidFill>
                    <a:srgbClr val="D93238"/>
                  </a:solidFill>
                  <a:latin typeface="Arial" charset="0"/>
                </a:rPr>
                <a:t>●</a:t>
              </a:r>
              <a:r>
                <a:rPr lang="en-US" sz="1300">
                  <a:solidFill>
                    <a:srgbClr val="D93238"/>
                  </a:solidFill>
                  <a:latin typeface="Arial" charset="0"/>
                </a:rPr>
                <a:t> </a:t>
              </a:r>
              <a:r>
                <a:rPr lang="en-US" sz="1300" b="1">
                  <a:solidFill>
                    <a:srgbClr val="D93238"/>
                  </a:solidFill>
                  <a:latin typeface="Arial" charset="0"/>
                </a:rPr>
                <a:t># of Proteins in each fraction</a:t>
              </a:r>
            </a:p>
          </p:txBody>
        </p:sp>
        <p:sp>
          <p:nvSpPr>
            <p:cNvPr id="20493" name="Text Box 14"/>
            <p:cNvSpPr txBox="1">
              <a:spLocks noChangeArrowheads="1"/>
            </p:cNvSpPr>
            <p:nvPr/>
          </p:nvSpPr>
          <p:spPr bwMode="auto">
            <a:xfrm>
              <a:off x="2748" y="1776"/>
              <a:ext cx="2520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b="1">
                  <a:solidFill>
                    <a:srgbClr val="D93238"/>
                  </a:solidFill>
                  <a:latin typeface="Arial" charset="0"/>
                </a:rPr>
                <a:t>●</a:t>
              </a:r>
              <a:r>
                <a:rPr lang="en-US" sz="1300">
                  <a:solidFill>
                    <a:srgbClr val="D93238"/>
                  </a:solidFill>
                  <a:latin typeface="Arial" charset="0"/>
                </a:rPr>
                <a:t> </a:t>
              </a:r>
              <a:r>
                <a:rPr lang="en-US" sz="1300" b="1">
                  <a:solidFill>
                    <a:srgbClr val="D93238"/>
                  </a:solidFill>
                  <a:latin typeface="Arial" charset="0"/>
                </a:rPr>
                <a:t>Total amount of peptides that are loaded on column (limited by column loading capacity)</a:t>
              </a:r>
            </a:p>
          </p:txBody>
        </p:sp>
        <p:sp>
          <p:nvSpPr>
            <p:cNvPr id="20494" name="Text Box 15"/>
            <p:cNvSpPr txBox="1">
              <a:spLocks noChangeArrowheads="1"/>
            </p:cNvSpPr>
            <p:nvPr/>
          </p:nvSpPr>
          <p:spPr bwMode="auto">
            <a:xfrm>
              <a:off x="3072" y="2367"/>
              <a:ext cx="1872" cy="1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b="1">
                  <a:solidFill>
                    <a:srgbClr val="D93238"/>
                  </a:solidFill>
                  <a:latin typeface="Arial" charset="0"/>
                </a:rPr>
                <a:t>●</a:t>
              </a:r>
              <a:r>
                <a:rPr lang="en-US" sz="1300">
                  <a:solidFill>
                    <a:srgbClr val="D93238"/>
                  </a:solidFill>
                  <a:latin typeface="Arial" charset="0"/>
                </a:rPr>
                <a:t> </a:t>
              </a:r>
              <a:r>
                <a:rPr lang="en-US" sz="1300" b="1">
                  <a:solidFill>
                    <a:srgbClr val="D93238"/>
                  </a:solidFill>
                  <a:latin typeface="Arial" charset="0"/>
                </a:rPr>
                <a:t># of peptide fractions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152900" y="6176963"/>
            <a:ext cx="4419600" cy="595312"/>
            <a:chOff x="2616" y="3891"/>
            <a:chExt cx="2784" cy="375"/>
          </a:xfrm>
        </p:grpSpPr>
        <p:sp>
          <p:nvSpPr>
            <p:cNvPr id="20488" name="Text Box 17"/>
            <p:cNvSpPr txBox="1">
              <a:spLocks noChangeArrowheads="1"/>
            </p:cNvSpPr>
            <p:nvPr/>
          </p:nvSpPr>
          <p:spPr bwMode="auto">
            <a:xfrm>
              <a:off x="2712" y="3891"/>
              <a:ext cx="2592" cy="1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b="1">
                  <a:solidFill>
                    <a:srgbClr val="D93238"/>
                  </a:solidFill>
                  <a:latin typeface="Arial" charset="0"/>
                </a:rPr>
                <a:t>●</a:t>
              </a:r>
              <a:r>
                <a:rPr lang="en-US" sz="1300">
                  <a:solidFill>
                    <a:srgbClr val="D93238"/>
                  </a:solidFill>
                  <a:latin typeface="Arial" charset="0"/>
                </a:rPr>
                <a:t> </a:t>
              </a:r>
              <a:r>
                <a:rPr lang="en-US" sz="1300" b="1">
                  <a:solidFill>
                    <a:srgbClr val="D93238"/>
                  </a:solidFill>
                  <a:latin typeface="Arial" charset="0"/>
                </a:rPr>
                <a:t>Dynamic range of mass spectrometer</a:t>
              </a:r>
            </a:p>
          </p:txBody>
        </p:sp>
        <p:sp>
          <p:nvSpPr>
            <p:cNvPr id="20489" name="Text Box 18"/>
            <p:cNvSpPr txBox="1">
              <a:spLocks noChangeArrowheads="1"/>
            </p:cNvSpPr>
            <p:nvPr/>
          </p:nvSpPr>
          <p:spPr bwMode="auto">
            <a:xfrm>
              <a:off x="2616" y="4083"/>
              <a:ext cx="2784" cy="1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b="1">
                  <a:solidFill>
                    <a:srgbClr val="D93238"/>
                  </a:solidFill>
                  <a:latin typeface="Arial" charset="0"/>
                </a:rPr>
                <a:t>●</a:t>
              </a:r>
              <a:r>
                <a:rPr lang="en-US" sz="1300">
                  <a:solidFill>
                    <a:srgbClr val="D93238"/>
                  </a:solidFill>
                  <a:latin typeface="Arial" charset="0"/>
                </a:rPr>
                <a:t> </a:t>
              </a:r>
              <a:r>
                <a:rPr lang="en-US" sz="1300" b="1">
                  <a:solidFill>
                    <a:srgbClr val="D93238"/>
                  </a:solidFill>
                  <a:latin typeface="Arial" charset="0"/>
                </a:rPr>
                <a:t>Detection limit of mass spectrometer</a:t>
              </a:r>
            </a:p>
          </p:txBody>
        </p:sp>
      </p:grpSp>
      <p:pic>
        <p:nvPicPr>
          <p:cNvPr id="20487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17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595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sv-SE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Simulation Results for 1D-LC-MS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spect="1" noChangeArrowheads="1"/>
          </p:cNvSpPr>
          <p:nvPr/>
        </p:nvSpPr>
        <p:spPr bwMode="auto">
          <a:xfrm>
            <a:off x="68263" y="1828800"/>
            <a:ext cx="1760537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Complex Mixtures </a:t>
            </a:r>
          </a:p>
          <a:p>
            <a:r>
              <a:rPr lang="en-US" sz="1400" b="1">
                <a:latin typeface="Arial" charset="0"/>
              </a:rPr>
              <a:t>of Proteins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2362200"/>
            <a:ext cx="403225" cy="722313"/>
            <a:chOff x="1288" y="1367"/>
            <a:chExt cx="254" cy="455"/>
          </a:xfrm>
        </p:grpSpPr>
        <p:sp>
          <p:nvSpPr>
            <p:cNvPr id="21531" name="Line 6"/>
            <p:cNvSpPr>
              <a:spLocks noChangeAspect="1" noChangeShapeType="1"/>
            </p:cNvSpPr>
            <p:nvPr/>
          </p:nvSpPr>
          <p:spPr bwMode="auto">
            <a:xfrm>
              <a:off x="1439" y="1468"/>
              <a:ext cx="2" cy="2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7"/>
            <p:cNvSpPr>
              <a:spLocks noChangeAspect="1" noChangeShapeType="1"/>
            </p:cNvSpPr>
            <p:nvPr/>
          </p:nvSpPr>
          <p:spPr bwMode="auto">
            <a:xfrm>
              <a:off x="1540" y="1468"/>
              <a:ext cx="2" cy="2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8"/>
            <p:cNvSpPr>
              <a:spLocks noChangeAspect="1" noChangeShapeType="1"/>
            </p:cNvSpPr>
            <p:nvPr/>
          </p:nvSpPr>
          <p:spPr bwMode="auto">
            <a:xfrm>
              <a:off x="1439" y="1721"/>
              <a:ext cx="51" cy="10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9"/>
            <p:cNvSpPr>
              <a:spLocks noChangeAspect="1" noChangeShapeType="1"/>
            </p:cNvSpPr>
            <p:nvPr/>
          </p:nvSpPr>
          <p:spPr bwMode="auto">
            <a:xfrm flipH="1">
              <a:off x="1490" y="1721"/>
              <a:ext cx="50" cy="10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Oval 10"/>
            <p:cNvSpPr>
              <a:spLocks noChangeAspect="1" noChangeArrowheads="1"/>
            </p:cNvSpPr>
            <p:nvPr/>
          </p:nvSpPr>
          <p:spPr bwMode="auto">
            <a:xfrm>
              <a:off x="1439" y="1418"/>
              <a:ext cx="101" cy="5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Oval 11"/>
            <p:cNvSpPr>
              <a:spLocks noChangeAspect="1" noChangeArrowheads="1"/>
            </p:cNvSpPr>
            <p:nvPr/>
          </p:nvSpPr>
          <p:spPr bwMode="auto">
            <a:xfrm>
              <a:off x="1288" y="1367"/>
              <a:ext cx="101" cy="51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12"/>
            <p:cNvSpPr>
              <a:spLocks noChangeAspect="1" noChangeShapeType="1"/>
            </p:cNvSpPr>
            <p:nvPr/>
          </p:nvSpPr>
          <p:spPr bwMode="auto">
            <a:xfrm flipH="1" flipV="1">
              <a:off x="1364" y="1418"/>
              <a:ext cx="69" cy="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13"/>
            <p:cNvSpPr>
              <a:spLocks noChangeAspect="1" noChangeShapeType="1"/>
            </p:cNvSpPr>
            <p:nvPr/>
          </p:nvSpPr>
          <p:spPr bwMode="auto">
            <a:xfrm>
              <a:off x="1439" y="1671"/>
              <a:ext cx="1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0" name="Line 14"/>
          <p:cNvSpPr>
            <a:spLocks noChangeAspect="1" noChangeShapeType="1"/>
          </p:cNvSpPr>
          <p:nvPr/>
        </p:nvSpPr>
        <p:spPr bwMode="auto">
          <a:xfrm>
            <a:off x="900113" y="3814763"/>
            <a:ext cx="1587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15"/>
          <p:cNvSpPr>
            <a:spLocks noChangeAspect="1" noChangeShapeType="1"/>
          </p:cNvSpPr>
          <p:nvPr/>
        </p:nvSpPr>
        <p:spPr bwMode="auto">
          <a:xfrm>
            <a:off x="1139825" y="3814763"/>
            <a:ext cx="3175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Line 16"/>
          <p:cNvSpPr>
            <a:spLocks noChangeAspect="1" noChangeShapeType="1"/>
          </p:cNvSpPr>
          <p:nvPr/>
        </p:nvSpPr>
        <p:spPr bwMode="auto">
          <a:xfrm>
            <a:off x="900113" y="4216400"/>
            <a:ext cx="79375" cy="1603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Line 17"/>
          <p:cNvSpPr>
            <a:spLocks noChangeAspect="1" noChangeShapeType="1"/>
          </p:cNvSpPr>
          <p:nvPr/>
        </p:nvSpPr>
        <p:spPr bwMode="auto">
          <a:xfrm flipH="1">
            <a:off x="1060450" y="4216400"/>
            <a:ext cx="79375" cy="1603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Oval 18"/>
          <p:cNvSpPr>
            <a:spLocks noChangeAspect="1" noChangeArrowheads="1"/>
          </p:cNvSpPr>
          <p:nvPr/>
        </p:nvSpPr>
        <p:spPr bwMode="auto">
          <a:xfrm>
            <a:off x="900113" y="3733800"/>
            <a:ext cx="242887" cy="8255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Text Box 19"/>
          <p:cNvSpPr txBox="1">
            <a:spLocks noChangeAspect="1" noChangeArrowheads="1"/>
          </p:cNvSpPr>
          <p:nvPr/>
        </p:nvSpPr>
        <p:spPr bwMode="auto">
          <a:xfrm>
            <a:off x="322263" y="3895725"/>
            <a:ext cx="560387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RPC</a:t>
            </a:r>
          </a:p>
        </p:txBody>
      </p:sp>
      <p:sp>
        <p:nvSpPr>
          <p:cNvPr id="21516" name="Line 20"/>
          <p:cNvSpPr>
            <a:spLocks noChangeShapeType="1"/>
          </p:cNvSpPr>
          <p:nvPr/>
        </p:nvSpPr>
        <p:spPr bwMode="auto">
          <a:xfrm>
            <a:off x="1014413" y="32162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Text Box 21"/>
          <p:cNvSpPr txBox="1">
            <a:spLocks noChangeAspect="1" noChangeArrowheads="1"/>
          </p:cNvSpPr>
          <p:nvPr/>
        </p:nvSpPr>
        <p:spPr bwMode="auto">
          <a:xfrm>
            <a:off x="0" y="3200400"/>
            <a:ext cx="9906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Digestion</a:t>
            </a:r>
          </a:p>
        </p:txBody>
      </p:sp>
      <p:sp>
        <p:nvSpPr>
          <p:cNvPr id="21518" name="Line 22"/>
          <p:cNvSpPr>
            <a:spLocks noChangeShapeType="1"/>
          </p:cNvSpPr>
          <p:nvPr/>
        </p:nvSpPr>
        <p:spPr bwMode="auto">
          <a:xfrm>
            <a:off x="1014413" y="4495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Text Box 23"/>
          <p:cNvSpPr txBox="1">
            <a:spLocks noChangeAspect="1" noChangeArrowheads="1"/>
          </p:cNvSpPr>
          <p:nvPr/>
        </p:nvSpPr>
        <p:spPr bwMode="auto">
          <a:xfrm>
            <a:off x="404813" y="4953000"/>
            <a:ext cx="1228725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MS Analysis</a:t>
            </a:r>
          </a:p>
        </p:txBody>
      </p:sp>
      <p:pic>
        <p:nvPicPr>
          <p:cNvPr id="21520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3188"/>
            <a:ext cx="6042025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Text Box 25"/>
          <p:cNvSpPr txBox="1">
            <a:spLocks noChangeAspect="1" noChangeArrowheads="1"/>
          </p:cNvSpPr>
          <p:nvPr/>
        </p:nvSpPr>
        <p:spPr bwMode="auto">
          <a:xfrm>
            <a:off x="4038600" y="1447800"/>
            <a:ext cx="9715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No Protein</a:t>
            </a:r>
          </a:p>
          <a:p>
            <a:r>
              <a:rPr lang="en-US" sz="1200" b="1">
                <a:latin typeface="Arial" charset="0"/>
              </a:rPr>
              <a:t>Separation</a:t>
            </a:r>
          </a:p>
        </p:txBody>
      </p:sp>
      <p:sp>
        <p:nvSpPr>
          <p:cNvPr id="21522" name="Text Box 26"/>
          <p:cNvSpPr txBox="1">
            <a:spLocks noChangeAspect="1" noChangeArrowheads="1"/>
          </p:cNvSpPr>
          <p:nvPr/>
        </p:nvSpPr>
        <p:spPr bwMode="auto">
          <a:xfrm>
            <a:off x="3962400" y="4191000"/>
            <a:ext cx="1038225" cy="6397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Protein </a:t>
            </a:r>
          </a:p>
          <a:p>
            <a:r>
              <a:rPr lang="en-US" sz="1200" b="1">
                <a:latin typeface="Arial" charset="0"/>
              </a:rPr>
              <a:t>Separation:</a:t>
            </a:r>
          </a:p>
          <a:p>
            <a:r>
              <a:rPr lang="en-US" sz="1200" b="1">
                <a:latin typeface="Arial" charset="0"/>
              </a:rPr>
              <a:t>10 fractions</a:t>
            </a:r>
          </a:p>
        </p:txBody>
      </p:sp>
      <p:sp>
        <p:nvSpPr>
          <p:cNvPr id="21523" name="Text Box 27"/>
          <p:cNvSpPr txBox="1">
            <a:spLocks noChangeAspect="1" noChangeArrowheads="1"/>
          </p:cNvSpPr>
          <p:nvPr/>
        </p:nvSpPr>
        <p:spPr bwMode="auto">
          <a:xfrm>
            <a:off x="6934200" y="4191000"/>
            <a:ext cx="1038225" cy="6397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Protein </a:t>
            </a:r>
          </a:p>
          <a:p>
            <a:r>
              <a:rPr lang="en-US" sz="1200" b="1">
                <a:latin typeface="Arial" charset="0"/>
              </a:rPr>
              <a:t>Separation:</a:t>
            </a:r>
          </a:p>
          <a:p>
            <a:r>
              <a:rPr lang="en-US" sz="1200" b="1">
                <a:latin typeface="Arial" charset="0"/>
              </a:rPr>
              <a:t>10 fractions</a:t>
            </a:r>
          </a:p>
        </p:txBody>
      </p:sp>
      <p:sp>
        <p:nvSpPr>
          <p:cNvPr id="21524" name="Text Box 28"/>
          <p:cNvSpPr txBox="1">
            <a:spLocks noChangeAspect="1" noChangeArrowheads="1"/>
          </p:cNvSpPr>
          <p:nvPr/>
        </p:nvSpPr>
        <p:spPr bwMode="auto">
          <a:xfrm>
            <a:off x="7029450" y="1447800"/>
            <a:ext cx="9715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No Protein</a:t>
            </a:r>
          </a:p>
          <a:p>
            <a:r>
              <a:rPr lang="en-US" sz="1200" b="1">
                <a:latin typeface="Arial" charset="0"/>
              </a:rPr>
              <a:t>Separation</a:t>
            </a:r>
          </a:p>
        </p:txBody>
      </p:sp>
      <p:sp>
        <p:nvSpPr>
          <p:cNvPr id="21525" name="Text Box 29"/>
          <p:cNvSpPr txBox="1">
            <a:spLocks noChangeAspect="1" noChangeArrowheads="1"/>
          </p:cNvSpPr>
          <p:nvPr/>
        </p:nvSpPr>
        <p:spPr bwMode="auto">
          <a:xfrm>
            <a:off x="2362200" y="1447800"/>
            <a:ext cx="6667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Tissue</a:t>
            </a:r>
          </a:p>
        </p:txBody>
      </p:sp>
      <p:sp>
        <p:nvSpPr>
          <p:cNvPr id="21526" name="Text Box 30"/>
          <p:cNvSpPr txBox="1">
            <a:spLocks noChangeAspect="1" noChangeArrowheads="1"/>
          </p:cNvSpPr>
          <p:nvPr/>
        </p:nvSpPr>
        <p:spPr bwMode="auto">
          <a:xfrm>
            <a:off x="2362200" y="4191000"/>
            <a:ext cx="6667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Tissue</a:t>
            </a:r>
          </a:p>
        </p:txBody>
      </p:sp>
      <p:sp>
        <p:nvSpPr>
          <p:cNvPr id="21527" name="Text Box 31"/>
          <p:cNvSpPr txBox="1">
            <a:spLocks noChangeAspect="1" noChangeArrowheads="1"/>
          </p:cNvSpPr>
          <p:nvPr/>
        </p:nvSpPr>
        <p:spPr bwMode="auto">
          <a:xfrm>
            <a:off x="5410200" y="1447800"/>
            <a:ext cx="974725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Body Fluid</a:t>
            </a:r>
          </a:p>
        </p:txBody>
      </p:sp>
      <p:sp>
        <p:nvSpPr>
          <p:cNvPr id="21528" name="Text Box 32"/>
          <p:cNvSpPr txBox="1">
            <a:spLocks noChangeAspect="1" noChangeArrowheads="1"/>
          </p:cNvSpPr>
          <p:nvPr/>
        </p:nvSpPr>
        <p:spPr bwMode="auto">
          <a:xfrm>
            <a:off x="5486400" y="4191000"/>
            <a:ext cx="974725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Body Fluid</a:t>
            </a:r>
          </a:p>
        </p:txBody>
      </p:sp>
      <p:sp>
        <p:nvSpPr>
          <p:cNvPr id="157729" name="Rectangle 33"/>
          <p:cNvSpPr>
            <a:spLocks noChangeArrowheads="1"/>
          </p:cNvSpPr>
          <p:nvPr/>
        </p:nvSpPr>
        <p:spPr bwMode="auto">
          <a:xfrm>
            <a:off x="5105400" y="1371600"/>
            <a:ext cx="3429000" cy="541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30" name="Rectangle 34"/>
          <p:cNvSpPr>
            <a:spLocks noChangeArrowheads="1"/>
          </p:cNvSpPr>
          <p:nvPr/>
        </p:nvSpPr>
        <p:spPr bwMode="auto">
          <a:xfrm>
            <a:off x="2057400" y="4114800"/>
            <a:ext cx="3124200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66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29" grpId="0" animBg="1"/>
      <p:bldP spid="1577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04800"/>
            <a:ext cx="8534400" cy="1143000"/>
          </a:xfrm>
        </p:spPr>
        <p:txBody>
          <a:bodyPr/>
          <a:lstStyle/>
          <a:p>
            <a:pPr eaLnBrk="1" hangingPunct="1"/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Success Rate of a Proteomics Experiment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847850" y="1724025"/>
            <a:ext cx="5448300" cy="410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847850" y="1819275"/>
            <a:ext cx="5353050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AutoShape 6"/>
          <p:cNvSpPr>
            <a:spLocks noChangeAspect="1" noChangeArrowheads="1" noTextEdit="1"/>
          </p:cNvSpPr>
          <p:nvPr/>
        </p:nvSpPr>
        <p:spPr bwMode="auto">
          <a:xfrm>
            <a:off x="1800225" y="1676400"/>
            <a:ext cx="55435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847850" y="4962525"/>
            <a:ext cx="5353050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1847850" y="4181475"/>
            <a:ext cx="5353050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1847850" y="3400425"/>
            <a:ext cx="5353050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1847850" y="2619375"/>
            <a:ext cx="5353050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1847850" y="1838325"/>
            <a:ext cx="5353050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Freeform 12"/>
          <p:cNvSpPr>
            <a:spLocks/>
          </p:cNvSpPr>
          <p:nvPr/>
        </p:nvSpPr>
        <p:spPr bwMode="auto">
          <a:xfrm>
            <a:off x="1847850" y="3914775"/>
            <a:ext cx="5353050" cy="1047750"/>
          </a:xfrm>
          <a:custGeom>
            <a:avLst/>
            <a:gdLst>
              <a:gd name="T0" fmla="*/ 2147483647 w 562"/>
              <a:gd name="T1" fmla="*/ 2147483647 h 110"/>
              <a:gd name="T2" fmla="*/ 2147483647 w 562"/>
              <a:gd name="T3" fmla="*/ 2147483647 h 110"/>
              <a:gd name="T4" fmla="*/ 2147483647 w 562"/>
              <a:gd name="T5" fmla="*/ 2147483647 h 110"/>
              <a:gd name="T6" fmla="*/ 2147483647 w 562"/>
              <a:gd name="T7" fmla="*/ 2147483647 h 110"/>
              <a:gd name="T8" fmla="*/ 2147483647 w 562"/>
              <a:gd name="T9" fmla="*/ 2147483647 h 110"/>
              <a:gd name="T10" fmla="*/ 2147483647 w 562"/>
              <a:gd name="T11" fmla="*/ 2147483647 h 110"/>
              <a:gd name="T12" fmla="*/ 2147483647 w 562"/>
              <a:gd name="T13" fmla="*/ 2147483647 h 110"/>
              <a:gd name="T14" fmla="*/ 2147483647 w 562"/>
              <a:gd name="T15" fmla="*/ 2147483647 h 110"/>
              <a:gd name="T16" fmla="*/ 2147483647 w 562"/>
              <a:gd name="T17" fmla="*/ 2147483647 h 110"/>
              <a:gd name="T18" fmla="*/ 2147483647 w 562"/>
              <a:gd name="T19" fmla="*/ 2147483647 h 110"/>
              <a:gd name="T20" fmla="*/ 2147483647 w 562"/>
              <a:gd name="T21" fmla="*/ 2147483647 h 110"/>
              <a:gd name="T22" fmla="*/ 2147483647 w 562"/>
              <a:gd name="T23" fmla="*/ 2147483647 h 110"/>
              <a:gd name="T24" fmla="*/ 2147483647 w 562"/>
              <a:gd name="T25" fmla="*/ 2147483647 h 110"/>
              <a:gd name="T26" fmla="*/ 2147483647 w 562"/>
              <a:gd name="T27" fmla="*/ 2147483647 h 110"/>
              <a:gd name="T28" fmla="*/ 2147483647 w 562"/>
              <a:gd name="T29" fmla="*/ 2147483647 h 110"/>
              <a:gd name="T30" fmla="*/ 2147483647 w 562"/>
              <a:gd name="T31" fmla="*/ 2147483647 h 110"/>
              <a:gd name="T32" fmla="*/ 2147483647 w 562"/>
              <a:gd name="T33" fmla="*/ 2147483647 h 110"/>
              <a:gd name="T34" fmla="*/ 2147483647 w 562"/>
              <a:gd name="T35" fmla="*/ 2147483647 h 110"/>
              <a:gd name="T36" fmla="*/ 2147483647 w 562"/>
              <a:gd name="T37" fmla="*/ 2147483647 h 110"/>
              <a:gd name="T38" fmla="*/ 2147483647 w 562"/>
              <a:gd name="T39" fmla="*/ 2147483647 h 110"/>
              <a:gd name="T40" fmla="*/ 2147483647 w 562"/>
              <a:gd name="T41" fmla="*/ 2147483647 h 110"/>
              <a:gd name="T42" fmla="*/ 2147483647 w 562"/>
              <a:gd name="T43" fmla="*/ 2147483647 h 110"/>
              <a:gd name="T44" fmla="*/ 2147483647 w 562"/>
              <a:gd name="T45" fmla="*/ 2147483647 h 110"/>
              <a:gd name="T46" fmla="*/ 2147483647 w 562"/>
              <a:gd name="T47" fmla="*/ 2147483647 h 110"/>
              <a:gd name="T48" fmla="*/ 2147483647 w 562"/>
              <a:gd name="T49" fmla="*/ 2147483647 h 110"/>
              <a:gd name="T50" fmla="*/ 2147483647 w 562"/>
              <a:gd name="T51" fmla="*/ 2147483647 h 110"/>
              <a:gd name="T52" fmla="*/ 2147483647 w 562"/>
              <a:gd name="T53" fmla="*/ 2147483647 h 110"/>
              <a:gd name="T54" fmla="*/ 2147483647 w 562"/>
              <a:gd name="T55" fmla="*/ 2147483647 h 110"/>
              <a:gd name="T56" fmla="*/ 2147483647 w 562"/>
              <a:gd name="T57" fmla="*/ 2147483647 h 110"/>
              <a:gd name="T58" fmla="*/ 2147483647 w 562"/>
              <a:gd name="T59" fmla="*/ 2147483647 h 110"/>
              <a:gd name="T60" fmla="*/ 2147483647 w 562"/>
              <a:gd name="T61" fmla="*/ 2147483647 h 110"/>
              <a:gd name="T62" fmla="*/ 2147483647 w 562"/>
              <a:gd name="T63" fmla="*/ 2147483647 h 110"/>
              <a:gd name="T64" fmla="*/ 2147483647 w 562"/>
              <a:gd name="T65" fmla="*/ 2147483647 h 110"/>
              <a:gd name="T66" fmla="*/ 2147483647 w 562"/>
              <a:gd name="T67" fmla="*/ 2147483647 h 110"/>
              <a:gd name="T68" fmla="*/ 2147483647 w 562"/>
              <a:gd name="T69" fmla="*/ 2147483647 h 110"/>
              <a:gd name="T70" fmla="*/ 2147483647 w 562"/>
              <a:gd name="T71" fmla="*/ 2147483647 h 110"/>
              <a:gd name="T72" fmla="*/ 2147483647 w 562"/>
              <a:gd name="T73" fmla="*/ 2147483647 h 110"/>
              <a:gd name="T74" fmla="*/ 2147483647 w 562"/>
              <a:gd name="T75" fmla="*/ 2147483647 h 110"/>
              <a:gd name="T76" fmla="*/ 2147483647 w 562"/>
              <a:gd name="T77" fmla="*/ 2147483647 h 110"/>
              <a:gd name="T78" fmla="*/ 2147483647 w 562"/>
              <a:gd name="T79" fmla="*/ 2147483647 h 110"/>
              <a:gd name="T80" fmla="*/ 2147483647 w 562"/>
              <a:gd name="T81" fmla="*/ 2147483647 h 110"/>
              <a:gd name="T82" fmla="*/ 2147483647 w 562"/>
              <a:gd name="T83" fmla="*/ 2147483647 h 110"/>
              <a:gd name="T84" fmla="*/ 2147483647 w 562"/>
              <a:gd name="T85" fmla="*/ 2147483647 h 110"/>
              <a:gd name="T86" fmla="*/ 2147483647 w 562"/>
              <a:gd name="T87" fmla="*/ 2147483647 h 110"/>
              <a:gd name="T88" fmla="*/ 2147483647 w 562"/>
              <a:gd name="T89" fmla="*/ 2147483647 h 110"/>
              <a:gd name="T90" fmla="*/ 2147483647 w 562"/>
              <a:gd name="T91" fmla="*/ 2147483647 h 110"/>
              <a:gd name="T92" fmla="*/ 2147483647 w 562"/>
              <a:gd name="T93" fmla="*/ 2147483647 h 110"/>
              <a:gd name="T94" fmla="*/ 2147483647 w 562"/>
              <a:gd name="T95" fmla="*/ 2147483647 h 110"/>
              <a:gd name="T96" fmla="*/ 2147483647 w 562"/>
              <a:gd name="T97" fmla="*/ 2147483647 h 110"/>
              <a:gd name="T98" fmla="*/ 2147483647 w 562"/>
              <a:gd name="T99" fmla="*/ 2147483647 h 11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62"/>
              <a:gd name="T151" fmla="*/ 0 h 110"/>
              <a:gd name="T152" fmla="*/ 562 w 562"/>
              <a:gd name="T153" fmla="*/ 110 h 11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62" h="110">
                <a:moveTo>
                  <a:pt x="0" y="110"/>
                </a:moveTo>
                <a:lnTo>
                  <a:pt x="3" y="110"/>
                </a:lnTo>
                <a:lnTo>
                  <a:pt x="6" y="110"/>
                </a:lnTo>
                <a:lnTo>
                  <a:pt x="8" y="110"/>
                </a:lnTo>
                <a:lnTo>
                  <a:pt x="11" y="110"/>
                </a:lnTo>
                <a:lnTo>
                  <a:pt x="14" y="110"/>
                </a:lnTo>
                <a:lnTo>
                  <a:pt x="17" y="110"/>
                </a:lnTo>
                <a:lnTo>
                  <a:pt x="20" y="110"/>
                </a:lnTo>
                <a:lnTo>
                  <a:pt x="22" y="110"/>
                </a:lnTo>
                <a:lnTo>
                  <a:pt x="25" y="110"/>
                </a:lnTo>
                <a:lnTo>
                  <a:pt x="28" y="110"/>
                </a:lnTo>
                <a:lnTo>
                  <a:pt x="31" y="110"/>
                </a:lnTo>
                <a:lnTo>
                  <a:pt x="34" y="110"/>
                </a:lnTo>
                <a:lnTo>
                  <a:pt x="37" y="110"/>
                </a:lnTo>
                <a:lnTo>
                  <a:pt x="39" y="110"/>
                </a:lnTo>
                <a:lnTo>
                  <a:pt x="42" y="110"/>
                </a:lnTo>
                <a:lnTo>
                  <a:pt x="45" y="110"/>
                </a:lnTo>
                <a:lnTo>
                  <a:pt x="48" y="110"/>
                </a:lnTo>
                <a:lnTo>
                  <a:pt x="51" y="110"/>
                </a:lnTo>
                <a:lnTo>
                  <a:pt x="53" y="110"/>
                </a:lnTo>
                <a:lnTo>
                  <a:pt x="56" y="110"/>
                </a:lnTo>
                <a:lnTo>
                  <a:pt x="59" y="110"/>
                </a:lnTo>
                <a:lnTo>
                  <a:pt x="62" y="110"/>
                </a:lnTo>
                <a:lnTo>
                  <a:pt x="65" y="110"/>
                </a:lnTo>
                <a:lnTo>
                  <a:pt x="67" y="110"/>
                </a:lnTo>
                <a:lnTo>
                  <a:pt x="70" y="110"/>
                </a:lnTo>
                <a:lnTo>
                  <a:pt x="73" y="110"/>
                </a:lnTo>
                <a:lnTo>
                  <a:pt x="76" y="110"/>
                </a:lnTo>
                <a:lnTo>
                  <a:pt x="79" y="110"/>
                </a:lnTo>
                <a:lnTo>
                  <a:pt x="81" y="110"/>
                </a:lnTo>
                <a:lnTo>
                  <a:pt x="84" y="110"/>
                </a:lnTo>
                <a:lnTo>
                  <a:pt x="87" y="110"/>
                </a:lnTo>
                <a:lnTo>
                  <a:pt x="90" y="110"/>
                </a:lnTo>
                <a:lnTo>
                  <a:pt x="93" y="110"/>
                </a:lnTo>
                <a:lnTo>
                  <a:pt x="96" y="110"/>
                </a:lnTo>
                <a:lnTo>
                  <a:pt x="98" y="110"/>
                </a:lnTo>
                <a:lnTo>
                  <a:pt x="101" y="110"/>
                </a:lnTo>
                <a:lnTo>
                  <a:pt x="104" y="110"/>
                </a:lnTo>
                <a:lnTo>
                  <a:pt x="107" y="110"/>
                </a:lnTo>
                <a:lnTo>
                  <a:pt x="110" y="110"/>
                </a:lnTo>
                <a:lnTo>
                  <a:pt x="112" y="110"/>
                </a:lnTo>
                <a:lnTo>
                  <a:pt x="115" y="110"/>
                </a:lnTo>
                <a:lnTo>
                  <a:pt x="118" y="110"/>
                </a:lnTo>
                <a:lnTo>
                  <a:pt x="121" y="110"/>
                </a:lnTo>
                <a:lnTo>
                  <a:pt x="124" y="110"/>
                </a:lnTo>
                <a:lnTo>
                  <a:pt x="126" y="110"/>
                </a:lnTo>
                <a:lnTo>
                  <a:pt x="129" y="110"/>
                </a:lnTo>
                <a:lnTo>
                  <a:pt x="132" y="110"/>
                </a:lnTo>
                <a:lnTo>
                  <a:pt x="135" y="110"/>
                </a:lnTo>
                <a:lnTo>
                  <a:pt x="138" y="110"/>
                </a:lnTo>
                <a:lnTo>
                  <a:pt x="140" y="110"/>
                </a:lnTo>
                <a:lnTo>
                  <a:pt x="143" y="110"/>
                </a:lnTo>
                <a:lnTo>
                  <a:pt x="146" y="110"/>
                </a:lnTo>
                <a:lnTo>
                  <a:pt x="149" y="110"/>
                </a:lnTo>
                <a:lnTo>
                  <a:pt x="152" y="110"/>
                </a:lnTo>
                <a:lnTo>
                  <a:pt x="155" y="110"/>
                </a:lnTo>
                <a:lnTo>
                  <a:pt x="157" y="110"/>
                </a:lnTo>
                <a:lnTo>
                  <a:pt x="160" y="110"/>
                </a:lnTo>
                <a:lnTo>
                  <a:pt x="163" y="110"/>
                </a:lnTo>
                <a:lnTo>
                  <a:pt x="166" y="110"/>
                </a:lnTo>
                <a:lnTo>
                  <a:pt x="169" y="110"/>
                </a:lnTo>
                <a:lnTo>
                  <a:pt x="171" y="110"/>
                </a:lnTo>
                <a:lnTo>
                  <a:pt x="174" y="110"/>
                </a:lnTo>
                <a:lnTo>
                  <a:pt x="177" y="110"/>
                </a:lnTo>
                <a:lnTo>
                  <a:pt x="180" y="110"/>
                </a:lnTo>
                <a:lnTo>
                  <a:pt x="183" y="110"/>
                </a:lnTo>
                <a:lnTo>
                  <a:pt x="185" y="110"/>
                </a:lnTo>
                <a:lnTo>
                  <a:pt x="188" y="110"/>
                </a:lnTo>
                <a:lnTo>
                  <a:pt x="191" y="110"/>
                </a:lnTo>
                <a:lnTo>
                  <a:pt x="194" y="110"/>
                </a:lnTo>
                <a:lnTo>
                  <a:pt x="197" y="110"/>
                </a:lnTo>
                <a:lnTo>
                  <a:pt x="200" y="110"/>
                </a:lnTo>
                <a:lnTo>
                  <a:pt x="202" y="110"/>
                </a:lnTo>
                <a:lnTo>
                  <a:pt x="205" y="110"/>
                </a:lnTo>
                <a:lnTo>
                  <a:pt x="208" y="110"/>
                </a:lnTo>
                <a:lnTo>
                  <a:pt x="211" y="110"/>
                </a:lnTo>
                <a:lnTo>
                  <a:pt x="214" y="110"/>
                </a:lnTo>
                <a:lnTo>
                  <a:pt x="216" y="110"/>
                </a:lnTo>
                <a:lnTo>
                  <a:pt x="219" y="110"/>
                </a:lnTo>
                <a:lnTo>
                  <a:pt x="222" y="110"/>
                </a:lnTo>
                <a:lnTo>
                  <a:pt x="225" y="110"/>
                </a:lnTo>
                <a:lnTo>
                  <a:pt x="228" y="110"/>
                </a:lnTo>
                <a:lnTo>
                  <a:pt x="230" y="110"/>
                </a:lnTo>
                <a:lnTo>
                  <a:pt x="233" y="110"/>
                </a:lnTo>
                <a:lnTo>
                  <a:pt x="236" y="110"/>
                </a:lnTo>
                <a:lnTo>
                  <a:pt x="239" y="110"/>
                </a:lnTo>
                <a:lnTo>
                  <a:pt x="242" y="110"/>
                </a:lnTo>
                <a:lnTo>
                  <a:pt x="244" y="110"/>
                </a:lnTo>
                <a:lnTo>
                  <a:pt x="247" y="110"/>
                </a:lnTo>
                <a:lnTo>
                  <a:pt x="250" y="110"/>
                </a:lnTo>
                <a:lnTo>
                  <a:pt x="253" y="110"/>
                </a:lnTo>
                <a:lnTo>
                  <a:pt x="256" y="110"/>
                </a:lnTo>
                <a:lnTo>
                  <a:pt x="259" y="110"/>
                </a:lnTo>
                <a:lnTo>
                  <a:pt x="261" y="110"/>
                </a:lnTo>
                <a:lnTo>
                  <a:pt x="264" y="110"/>
                </a:lnTo>
                <a:lnTo>
                  <a:pt x="267" y="110"/>
                </a:lnTo>
                <a:lnTo>
                  <a:pt x="270" y="110"/>
                </a:lnTo>
                <a:lnTo>
                  <a:pt x="273" y="110"/>
                </a:lnTo>
                <a:lnTo>
                  <a:pt x="275" y="110"/>
                </a:lnTo>
                <a:lnTo>
                  <a:pt x="278" y="110"/>
                </a:lnTo>
                <a:lnTo>
                  <a:pt x="281" y="110"/>
                </a:lnTo>
                <a:lnTo>
                  <a:pt x="284" y="109"/>
                </a:lnTo>
                <a:lnTo>
                  <a:pt x="287" y="107"/>
                </a:lnTo>
                <a:lnTo>
                  <a:pt x="289" y="104"/>
                </a:lnTo>
                <a:lnTo>
                  <a:pt x="292" y="100"/>
                </a:lnTo>
                <a:lnTo>
                  <a:pt x="295" y="95"/>
                </a:lnTo>
                <a:lnTo>
                  <a:pt x="298" y="89"/>
                </a:lnTo>
                <a:lnTo>
                  <a:pt x="301" y="82"/>
                </a:lnTo>
                <a:lnTo>
                  <a:pt x="303" y="74"/>
                </a:lnTo>
                <a:lnTo>
                  <a:pt x="306" y="67"/>
                </a:lnTo>
                <a:lnTo>
                  <a:pt x="309" y="59"/>
                </a:lnTo>
                <a:lnTo>
                  <a:pt x="312" y="51"/>
                </a:lnTo>
                <a:lnTo>
                  <a:pt x="315" y="43"/>
                </a:lnTo>
                <a:lnTo>
                  <a:pt x="318" y="35"/>
                </a:lnTo>
                <a:lnTo>
                  <a:pt x="320" y="28"/>
                </a:lnTo>
                <a:lnTo>
                  <a:pt x="323" y="22"/>
                </a:lnTo>
                <a:lnTo>
                  <a:pt x="326" y="16"/>
                </a:lnTo>
                <a:lnTo>
                  <a:pt x="329" y="11"/>
                </a:lnTo>
                <a:lnTo>
                  <a:pt x="332" y="7"/>
                </a:lnTo>
                <a:lnTo>
                  <a:pt x="334" y="4"/>
                </a:lnTo>
                <a:lnTo>
                  <a:pt x="337" y="2"/>
                </a:lnTo>
                <a:lnTo>
                  <a:pt x="340" y="1"/>
                </a:lnTo>
                <a:lnTo>
                  <a:pt x="343" y="0"/>
                </a:lnTo>
                <a:lnTo>
                  <a:pt x="346" y="1"/>
                </a:lnTo>
                <a:lnTo>
                  <a:pt x="348" y="2"/>
                </a:lnTo>
                <a:lnTo>
                  <a:pt x="351" y="4"/>
                </a:lnTo>
                <a:lnTo>
                  <a:pt x="354" y="7"/>
                </a:lnTo>
                <a:lnTo>
                  <a:pt x="357" y="10"/>
                </a:lnTo>
                <a:lnTo>
                  <a:pt x="360" y="14"/>
                </a:lnTo>
                <a:lnTo>
                  <a:pt x="362" y="18"/>
                </a:lnTo>
                <a:lnTo>
                  <a:pt x="365" y="22"/>
                </a:lnTo>
                <a:lnTo>
                  <a:pt x="368" y="26"/>
                </a:lnTo>
                <a:lnTo>
                  <a:pt x="371" y="31"/>
                </a:lnTo>
                <a:lnTo>
                  <a:pt x="374" y="36"/>
                </a:lnTo>
                <a:lnTo>
                  <a:pt x="377" y="41"/>
                </a:lnTo>
                <a:lnTo>
                  <a:pt x="379" y="46"/>
                </a:lnTo>
                <a:lnTo>
                  <a:pt x="382" y="50"/>
                </a:lnTo>
                <a:lnTo>
                  <a:pt x="385" y="55"/>
                </a:lnTo>
                <a:lnTo>
                  <a:pt x="388" y="59"/>
                </a:lnTo>
                <a:lnTo>
                  <a:pt x="391" y="64"/>
                </a:lnTo>
                <a:lnTo>
                  <a:pt x="393" y="68"/>
                </a:lnTo>
                <a:lnTo>
                  <a:pt x="396" y="71"/>
                </a:lnTo>
                <a:lnTo>
                  <a:pt x="399" y="75"/>
                </a:lnTo>
                <a:lnTo>
                  <a:pt x="402" y="78"/>
                </a:lnTo>
                <a:lnTo>
                  <a:pt x="405" y="81"/>
                </a:lnTo>
                <a:lnTo>
                  <a:pt x="407" y="84"/>
                </a:lnTo>
                <a:lnTo>
                  <a:pt x="410" y="87"/>
                </a:lnTo>
                <a:lnTo>
                  <a:pt x="413" y="90"/>
                </a:lnTo>
                <a:lnTo>
                  <a:pt x="416" y="92"/>
                </a:lnTo>
                <a:lnTo>
                  <a:pt x="419" y="94"/>
                </a:lnTo>
                <a:lnTo>
                  <a:pt x="421" y="96"/>
                </a:lnTo>
                <a:lnTo>
                  <a:pt x="424" y="97"/>
                </a:lnTo>
                <a:lnTo>
                  <a:pt x="427" y="99"/>
                </a:lnTo>
                <a:lnTo>
                  <a:pt x="430" y="100"/>
                </a:lnTo>
                <a:lnTo>
                  <a:pt x="433" y="101"/>
                </a:lnTo>
                <a:lnTo>
                  <a:pt x="436" y="103"/>
                </a:lnTo>
                <a:lnTo>
                  <a:pt x="438" y="104"/>
                </a:lnTo>
                <a:lnTo>
                  <a:pt x="441" y="104"/>
                </a:lnTo>
                <a:lnTo>
                  <a:pt x="444" y="105"/>
                </a:lnTo>
                <a:lnTo>
                  <a:pt x="447" y="106"/>
                </a:lnTo>
                <a:lnTo>
                  <a:pt x="450" y="106"/>
                </a:lnTo>
                <a:lnTo>
                  <a:pt x="452" y="107"/>
                </a:lnTo>
                <a:lnTo>
                  <a:pt x="455" y="107"/>
                </a:lnTo>
                <a:lnTo>
                  <a:pt x="458" y="108"/>
                </a:lnTo>
                <a:lnTo>
                  <a:pt x="461" y="108"/>
                </a:lnTo>
                <a:lnTo>
                  <a:pt x="464" y="108"/>
                </a:lnTo>
                <a:lnTo>
                  <a:pt x="466" y="109"/>
                </a:lnTo>
                <a:lnTo>
                  <a:pt x="469" y="109"/>
                </a:lnTo>
                <a:lnTo>
                  <a:pt x="472" y="109"/>
                </a:lnTo>
                <a:lnTo>
                  <a:pt x="475" y="109"/>
                </a:lnTo>
                <a:lnTo>
                  <a:pt x="478" y="109"/>
                </a:lnTo>
                <a:lnTo>
                  <a:pt x="481" y="109"/>
                </a:lnTo>
                <a:lnTo>
                  <a:pt x="483" y="109"/>
                </a:lnTo>
                <a:lnTo>
                  <a:pt x="486" y="110"/>
                </a:lnTo>
                <a:lnTo>
                  <a:pt x="489" y="110"/>
                </a:lnTo>
                <a:lnTo>
                  <a:pt x="492" y="110"/>
                </a:lnTo>
                <a:lnTo>
                  <a:pt x="495" y="110"/>
                </a:lnTo>
                <a:lnTo>
                  <a:pt x="497" y="110"/>
                </a:lnTo>
                <a:lnTo>
                  <a:pt x="500" y="110"/>
                </a:lnTo>
                <a:lnTo>
                  <a:pt x="503" y="110"/>
                </a:lnTo>
                <a:lnTo>
                  <a:pt x="506" y="110"/>
                </a:lnTo>
                <a:lnTo>
                  <a:pt x="509" y="110"/>
                </a:lnTo>
                <a:lnTo>
                  <a:pt x="511" y="110"/>
                </a:lnTo>
                <a:lnTo>
                  <a:pt x="514" y="110"/>
                </a:lnTo>
                <a:lnTo>
                  <a:pt x="517" y="110"/>
                </a:lnTo>
                <a:lnTo>
                  <a:pt x="520" y="110"/>
                </a:lnTo>
                <a:lnTo>
                  <a:pt x="523" y="110"/>
                </a:lnTo>
                <a:lnTo>
                  <a:pt x="525" y="110"/>
                </a:lnTo>
                <a:lnTo>
                  <a:pt x="528" y="110"/>
                </a:lnTo>
                <a:lnTo>
                  <a:pt x="531" y="110"/>
                </a:lnTo>
                <a:lnTo>
                  <a:pt x="534" y="110"/>
                </a:lnTo>
                <a:lnTo>
                  <a:pt x="537" y="110"/>
                </a:lnTo>
                <a:lnTo>
                  <a:pt x="540" y="110"/>
                </a:lnTo>
                <a:lnTo>
                  <a:pt x="542" y="110"/>
                </a:lnTo>
                <a:lnTo>
                  <a:pt x="545" y="110"/>
                </a:lnTo>
                <a:lnTo>
                  <a:pt x="548" y="110"/>
                </a:lnTo>
                <a:lnTo>
                  <a:pt x="551" y="110"/>
                </a:lnTo>
                <a:lnTo>
                  <a:pt x="554" y="110"/>
                </a:lnTo>
                <a:lnTo>
                  <a:pt x="556" y="110"/>
                </a:lnTo>
                <a:lnTo>
                  <a:pt x="559" y="110"/>
                </a:lnTo>
                <a:lnTo>
                  <a:pt x="562" y="110"/>
                </a:lnTo>
              </a:path>
            </a:pathLst>
          </a:custGeom>
          <a:noFill/>
          <a:ln w="28575">
            <a:solidFill>
              <a:srgbClr val="D9323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>
            <a:off x="1847850" y="1838325"/>
            <a:ext cx="5353050" cy="3124200"/>
          </a:xfrm>
          <a:custGeom>
            <a:avLst/>
            <a:gdLst>
              <a:gd name="T0" fmla="*/ 2147483647 w 562"/>
              <a:gd name="T1" fmla="*/ 2147483647 h 328"/>
              <a:gd name="T2" fmla="*/ 2147483647 w 562"/>
              <a:gd name="T3" fmla="*/ 2147483647 h 328"/>
              <a:gd name="T4" fmla="*/ 2147483647 w 562"/>
              <a:gd name="T5" fmla="*/ 2147483647 h 328"/>
              <a:gd name="T6" fmla="*/ 2147483647 w 562"/>
              <a:gd name="T7" fmla="*/ 2147483647 h 328"/>
              <a:gd name="T8" fmla="*/ 2147483647 w 562"/>
              <a:gd name="T9" fmla="*/ 2147483647 h 328"/>
              <a:gd name="T10" fmla="*/ 2147483647 w 562"/>
              <a:gd name="T11" fmla="*/ 2147483647 h 328"/>
              <a:gd name="T12" fmla="*/ 2147483647 w 562"/>
              <a:gd name="T13" fmla="*/ 2147483647 h 328"/>
              <a:gd name="T14" fmla="*/ 2147483647 w 562"/>
              <a:gd name="T15" fmla="*/ 2147483647 h 328"/>
              <a:gd name="T16" fmla="*/ 2147483647 w 562"/>
              <a:gd name="T17" fmla="*/ 2147483647 h 328"/>
              <a:gd name="T18" fmla="*/ 2147483647 w 562"/>
              <a:gd name="T19" fmla="*/ 2147483647 h 328"/>
              <a:gd name="T20" fmla="*/ 2147483647 w 562"/>
              <a:gd name="T21" fmla="*/ 2147483647 h 328"/>
              <a:gd name="T22" fmla="*/ 2147483647 w 562"/>
              <a:gd name="T23" fmla="*/ 2147483647 h 328"/>
              <a:gd name="T24" fmla="*/ 2147483647 w 562"/>
              <a:gd name="T25" fmla="*/ 2147483647 h 328"/>
              <a:gd name="T26" fmla="*/ 2147483647 w 562"/>
              <a:gd name="T27" fmla="*/ 2147483647 h 328"/>
              <a:gd name="T28" fmla="*/ 2147483647 w 562"/>
              <a:gd name="T29" fmla="*/ 2147483647 h 328"/>
              <a:gd name="T30" fmla="*/ 2147483647 w 562"/>
              <a:gd name="T31" fmla="*/ 2147483647 h 328"/>
              <a:gd name="T32" fmla="*/ 2147483647 w 562"/>
              <a:gd name="T33" fmla="*/ 2147483647 h 328"/>
              <a:gd name="T34" fmla="*/ 2147483647 w 562"/>
              <a:gd name="T35" fmla="*/ 2147483647 h 328"/>
              <a:gd name="T36" fmla="*/ 2147483647 w 562"/>
              <a:gd name="T37" fmla="*/ 2147483647 h 328"/>
              <a:gd name="T38" fmla="*/ 2147483647 w 562"/>
              <a:gd name="T39" fmla="*/ 2147483647 h 328"/>
              <a:gd name="T40" fmla="*/ 2147483647 w 562"/>
              <a:gd name="T41" fmla="*/ 2147483647 h 328"/>
              <a:gd name="T42" fmla="*/ 2147483647 w 562"/>
              <a:gd name="T43" fmla="*/ 2147483647 h 328"/>
              <a:gd name="T44" fmla="*/ 2147483647 w 562"/>
              <a:gd name="T45" fmla="*/ 2147483647 h 328"/>
              <a:gd name="T46" fmla="*/ 2147483647 w 562"/>
              <a:gd name="T47" fmla="*/ 2147483647 h 328"/>
              <a:gd name="T48" fmla="*/ 2147483647 w 562"/>
              <a:gd name="T49" fmla="*/ 0 h 328"/>
              <a:gd name="T50" fmla="*/ 2147483647 w 562"/>
              <a:gd name="T51" fmla="*/ 2147483647 h 328"/>
              <a:gd name="T52" fmla="*/ 2147483647 w 562"/>
              <a:gd name="T53" fmla="*/ 2147483647 h 328"/>
              <a:gd name="T54" fmla="*/ 2147483647 w 562"/>
              <a:gd name="T55" fmla="*/ 2147483647 h 328"/>
              <a:gd name="T56" fmla="*/ 2147483647 w 562"/>
              <a:gd name="T57" fmla="*/ 2147483647 h 328"/>
              <a:gd name="T58" fmla="*/ 2147483647 w 562"/>
              <a:gd name="T59" fmla="*/ 2147483647 h 328"/>
              <a:gd name="T60" fmla="*/ 2147483647 w 562"/>
              <a:gd name="T61" fmla="*/ 2147483647 h 328"/>
              <a:gd name="T62" fmla="*/ 2147483647 w 562"/>
              <a:gd name="T63" fmla="*/ 2147483647 h 328"/>
              <a:gd name="T64" fmla="*/ 2147483647 w 562"/>
              <a:gd name="T65" fmla="*/ 2147483647 h 328"/>
              <a:gd name="T66" fmla="*/ 2147483647 w 562"/>
              <a:gd name="T67" fmla="*/ 2147483647 h 328"/>
              <a:gd name="T68" fmla="*/ 2147483647 w 562"/>
              <a:gd name="T69" fmla="*/ 2147483647 h 328"/>
              <a:gd name="T70" fmla="*/ 2147483647 w 562"/>
              <a:gd name="T71" fmla="*/ 2147483647 h 328"/>
              <a:gd name="T72" fmla="*/ 2147483647 w 562"/>
              <a:gd name="T73" fmla="*/ 2147483647 h 328"/>
              <a:gd name="T74" fmla="*/ 2147483647 w 562"/>
              <a:gd name="T75" fmla="*/ 2147483647 h 328"/>
              <a:gd name="T76" fmla="*/ 2147483647 w 562"/>
              <a:gd name="T77" fmla="*/ 2147483647 h 328"/>
              <a:gd name="T78" fmla="*/ 2147483647 w 562"/>
              <a:gd name="T79" fmla="*/ 2147483647 h 328"/>
              <a:gd name="T80" fmla="*/ 2147483647 w 562"/>
              <a:gd name="T81" fmla="*/ 2147483647 h 328"/>
              <a:gd name="T82" fmla="*/ 2147483647 w 562"/>
              <a:gd name="T83" fmla="*/ 2147483647 h 328"/>
              <a:gd name="T84" fmla="*/ 2147483647 w 562"/>
              <a:gd name="T85" fmla="*/ 2147483647 h 328"/>
              <a:gd name="T86" fmla="*/ 2147483647 w 562"/>
              <a:gd name="T87" fmla="*/ 2147483647 h 328"/>
              <a:gd name="T88" fmla="*/ 2147483647 w 562"/>
              <a:gd name="T89" fmla="*/ 2147483647 h 328"/>
              <a:gd name="T90" fmla="*/ 2147483647 w 562"/>
              <a:gd name="T91" fmla="*/ 2147483647 h 328"/>
              <a:gd name="T92" fmla="*/ 2147483647 w 562"/>
              <a:gd name="T93" fmla="*/ 2147483647 h 328"/>
              <a:gd name="T94" fmla="*/ 2147483647 w 562"/>
              <a:gd name="T95" fmla="*/ 2147483647 h 328"/>
              <a:gd name="T96" fmla="*/ 2147483647 w 562"/>
              <a:gd name="T97" fmla="*/ 2147483647 h 328"/>
              <a:gd name="T98" fmla="*/ 2147483647 w 562"/>
              <a:gd name="T99" fmla="*/ 2147483647 h 32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62"/>
              <a:gd name="T151" fmla="*/ 0 h 328"/>
              <a:gd name="T152" fmla="*/ 562 w 562"/>
              <a:gd name="T153" fmla="*/ 328 h 32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62" h="328">
                <a:moveTo>
                  <a:pt x="0" y="328"/>
                </a:moveTo>
                <a:lnTo>
                  <a:pt x="3" y="328"/>
                </a:lnTo>
                <a:lnTo>
                  <a:pt x="6" y="328"/>
                </a:lnTo>
                <a:lnTo>
                  <a:pt x="8" y="328"/>
                </a:lnTo>
                <a:lnTo>
                  <a:pt x="11" y="328"/>
                </a:lnTo>
                <a:lnTo>
                  <a:pt x="14" y="328"/>
                </a:lnTo>
                <a:lnTo>
                  <a:pt x="17" y="328"/>
                </a:lnTo>
                <a:lnTo>
                  <a:pt x="20" y="328"/>
                </a:lnTo>
                <a:lnTo>
                  <a:pt x="22" y="328"/>
                </a:lnTo>
                <a:lnTo>
                  <a:pt x="25" y="328"/>
                </a:lnTo>
                <a:lnTo>
                  <a:pt x="28" y="328"/>
                </a:lnTo>
                <a:lnTo>
                  <a:pt x="31" y="328"/>
                </a:lnTo>
                <a:lnTo>
                  <a:pt x="34" y="328"/>
                </a:lnTo>
                <a:lnTo>
                  <a:pt x="37" y="328"/>
                </a:lnTo>
                <a:lnTo>
                  <a:pt x="39" y="328"/>
                </a:lnTo>
                <a:lnTo>
                  <a:pt x="42" y="328"/>
                </a:lnTo>
                <a:lnTo>
                  <a:pt x="45" y="328"/>
                </a:lnTo>
                <a:lnTo>
                  <a:pt x="48" y="328"/>
                </a:lnTo>
                <a:lnTo>
                  <a:pt x="51" y="328"/>
                </a:lnTo>
                <a:lnTo>
                  <a:pt x="53" y="328"/>
                </a:lnTo>
                <a:lnTo>
                  <a:pt x="56" y="328"/>
                </a:lnTo>
                <a:lnTo>
                  <a:pt x="59" y="328"/>
                </a:lnTo>
                <a:lnTo>
                  <a:pt x="62" y="328"/>
                </a:lnTo>
                <a:lnTo>
                  <a:pt x="65" y="328"/>
                </a:lnTo>
                <a:lnTo>
                  <a:pt x="67" y="328"/>
                </a:lnTo>
                <a:lnTo>
                  <a:pt x="70" y="328"/>
                </a:lnTo>
                <a:lnTo>
                  <a:pt x="73" y="328"/>
                </a:lnTo>
                <a:lnTo>
                  <a:pt x="76" y="328"/>
                </a:lnTo>
                <a:lnTo>
                  <a:pt x="79" y="327"/>
                </a:lnTo>
                <a:lnTo>
                  <a:pt x="81" y="327"/>
                </a:lnTo>
                <a:lnTo>
                  <a:pt x="84" y="327"/>
                </a:lnTo>
                <a:lnTo>
                  <a:pt x="87" y="327"/>
                </a:lnTo>
                <a:lnTo>
                  <a:pt x="90" y="327"/>
                </a:lnTo>
                <a:lnTo>
                  <a:pt x="93" y="327"/>
                </a:lnTo>
                <a:lnTo>
                  <a:pt x="96" y="327"/>
                </a:lnTo>
                <a:lnTo>
                  <a:pt x="98" y="326"/>
                </a:lnTo>
                <a:lnTo>
                  <a:pt x="101" y="326"/>
                </a:lnTo>
                <a:lnTo>
                  <a:pt x="104" y="326"/>
                </a:lnTo>
                <a:lnTo>
                  <a:pt x="107" y="325"/>
                </a:lnTo>
                <a:lnTo>
                  <a:pt x="110" y="325"/>
                </a:lnTo>
                <a:lnTo>
                  <a:pt x="112" y="324"/>
                </a:lnTo>
                <a:lnTo>
                  <a:pt x="115" y="324"/>
                </a:lnTo>
                <a:lnTo>
                  <a:pt x="118" y="323"/>
                </a:lnTo>
                <a:lnTo>
                  <a:pt x="121" y="322"/>
                </a:lnTo>
                <a:lnTo>
                  <a:pt x="124" y="321"/>
                </a:lnTo>
                <a:lnTo>
                  <a:pt x="126" y="321"/>
                </a:lnTo>
                <a:lnTo>
                  <a:pt x="129" y="319"/>
                </a:lnTo>
                <a:lnTo>
                  <a:pt x="132" y="318"/>
                </a:lnTo>
                <a:lnTo>
                  <a:pt x="135" y="317"/>
                </a:lnTo>
                <a:lnTo>
                  <a:pt x="138" y="315"/>
                </a:lnTo>
                <a:lnTo>
                  <a:pt x="140" y="314"/>
                </a:lnTo>
                <a:lnTo>
                  <a:pt x="143" y="312"/>
                </a:lnTo>
                <a:lnTo>
                  <a:pt x="146" y="310"/>
                </a:lnTo>
                <a:lnTo>
                  <a:pt x="149" y="307"/>
                </a:lnTo>
                <a:lnTo>
                  <a:pt x="152" y="305"/>
                </a:lnTo>
                <a:lnTo>
                  <a:pt x="155" y="302"/>
                </a:lnTo>
                <a:lnTo>
                  <a:pt x="157" y="299"/>
                </a:lnTo>
                <a:lnTo>
                  <a:pt x="160" y="295"/>
                </a:lnTo>
                <a:lnTo>
                  <a:pt x="163" y="292"/>
                </a:lnTo>
                <a:lnTo>
                  <a:pt x="166" y="288"/>
                </a:lnTo>
                <a:lnTo>
                  <a:pt x="169" y="284"/>
                </a:lnTo>
                <a:lnTo>
                  <a:pt x="171" y="279"/>
                </a:lnTo>
                <a:lnTo>
                  <a:pt x="174" y="274"/>
                </a:lnTo>
                <a:lnTo>
                  <a:pt x="177" y="269"/>
                </a:lnTo>
                <a:lnTo>
                  <a:pt x="180" y="263"/>
                </a:lnTo>
                <a:lnTo>
                  <a:pt x="183" y="257"/>
                </a:lnTo>
                <a:lnTo>
                  <a:pt x="185" y="251"/>
                </a:lnTo>
                <a:lnTo>
                  <a:pt x="188" y="244"/>
                </a:lnTo>
                <a:lnTo>
                  <a:pt x="191" y="237"/>
                </a:lnTo>
                <a:lnTo>
                  <a:pt x="194" y="229"/>
                </a:lnTo>
                <a:lnTo>
                  <a:pt x="197" y="222"/>
                </a:lnTo>
                <a:lnTo>
                  <a:pt x="200" y="213"/>
                </a:lnTo>
                <a:lnTo>
                  <a:pt x="202" y="205"/>
                </a:lnTo>
                <a:lnTo>
                  <a:pt x="205" y="196"/>
                </a:lnTo>
                <a:lnTo>
                  <a:pt x="208" y="187"/>
                </a:lnTo>
                <a:lnTo>
                  <a:pt x="211" y="178"/>
                </a:lnTo>
                <a:lnTo>
                  <a:pt x="214" y="168"/>
                </a:lnTo>
                <a:lnTo>
                  <a:pt x="216" y="159"/>
                </a:lnTo>
                <a:lnTo>
                  <a:pt x="219" y="149"/>
                </a:lnTo>
                <a:lnTo>
                  <a:pt x="222" y="139"/>
                </a:lnTo>
                <a:lnTo>
                  <a:pt x="225" y="129"/>
                </a:lnTo>
                <a:lnTo>
                  <a:pt x="228" y="119"/>
                </a:lnTo>
                <a:lnTo>
                  <a:pt x="230" y="109"/>
                </a:lnTo>
                <a:lnTo>
                  <a:pt x="233" y="99"/>
                </a:lnTo>
                <a:lnTo>
                  <a:pt x="236" y="90"/>
                </a:lnTo>
                <a:lnTo>
                  <a:pt x="239" y="80"/>
                </a:lnTo>
                <a:lnTo>
                  <a:pt x="242" y="71"/>
                </a:lnTo>
                <a:lnTo>
                  <a:pt x="244" y="62"/>
                </a:lnTo>
                <a:lnTo>
                  <a:pt x="247" y="54"/>
                </a:lnTo>
                <a:lnTo>
                  <a:pt x="250" y="46"/>
                </a:lnTo>
                <a:lnTo>
                  <a:pt x="253" y="39"/>
                </a:lnTo>
                <a:lnTo>
                  <a:pt x="256" y="32"/>
                </a:lnTo>
                <a:lnTo>
                  <a:pt x="259" y="25"/>
                </a:lnTo>
                <a:lnTo>
                  <a:pt x="261" y="19"/>
                </a:lnTo>
                <a:lnTo>
                  <a:pt x="264" y="14"/>
                </a:lnTo>
                <a:lnTo>
                  <a:pt x="267" y="10"/>
                </a:lnTo>
                <a:lnTo>
                  <a:pt x="270" y="6"/>
                </a:lnTo>
                <a:lnTo>
                  <a:pt x="273" y="4"/>
                </a:lnTo>
                <a:lnTo>
                  <a:pt x="275" y="2"/>
                </a:lnTo>
                <a:lnTo>
                  <a:pt x="278" y="0"/>
                </a:lnTo>
                <a:lnTo>
                  <a:pt x="281" y="0"/>
                </a:lnTo>
                <a:lnTo>
                  <a:pt x="284" y="0"/>
                </a:lnTo>
                <a:lnTo>
                  <a:pt x="287" y="2"/>
                </a:lnTo>
                <a:lnTo>
                  <a:pt x="289" y="4"/>
                </a:lnTo>
                <a:lnTo>
                  <a:pt x="292" y="6"/>
                </a:lnTo>
                <a:lnTo>
                  <a:pt x="295" y="10"/>
                </a:lnTo>
                <a:lnTo>
                  <a:pt x="298" y="14"/>
                </a:lnTo>
                <a:lnTo>
                  <a:pt x="301" y="19"/>
                </a:lnTo>
                <a:lnTo>
                  <a:pt x="303" y="25"/>
                </a:lnTo>
                <a:lnTo>
                  <a:pt x="306" y="32"/>
                </a:lnTo>
                <a:lnTo>
                  <a:pt x="309" y="39"/>
                </a:lnTo>
                <a:lnTo>
                  <a:pt x="312" y="46"/>
                </a:lnTo>
                <a:lnTo>
                  <a:pt x="315" y="54"/>
                </a:lnTo>
                <a:lnTo>
                  <a:pt x="318" y="62"/>
                </a:lnTo>
                <a:lnTo>
                  <a:pt x="320" y="71"/>
                </a:lnTo>
                <a:lnTo>
                  <a:pt x="323" y="80"/>
                </a:lnTo>
                <a:lnTo>
                  <a:pt x="326" y="90"/>
                </a:lnTo>
                <a:lnTo>
                  <a:pt x="329" y="99"/>
                </a:lnTo>
                <a:lnTo>
                  <a:pt x="332" y="109"/>
                </a:lnTo>
                <a:lnTo>
                  <a:pt x="334" y="119"/>
                </a:lnTo>
                <a:lnTo>
                  <a:pt x="337" y="129"/>
                </a:lnTo>
                <a:lnTo>
                  <a:pt x="340" y="139"/>
                </a:lnTo>
                <a:lnTo>
                  <a:pt x="343" y="149"/>
                </a:lnTo>
                <a:lnTo>
                  <a:pt x="346" y="159"/>
                </a:lnTo>
                <a:lnTo>
                  <a:pt x="348" y="168"/>
                </a:lnTo>
                <a:lnTo>
                  <a:pt x="351" y="178"/>
                </a:lnTo>
                <a:lnTo>
                  <a:pt x="354" y="187"/>
                </a:lnTo>
                <a:lnTo>
                  <a:pt x="357" y="196"/>
                </a:lnTo>
                <a:lnTo>
                  <a:pt x="360" y="205"/>
                </a:lnTo>
                <a:lnTo>
                  <a:pt x="362" y="213"/>
                </a:lnTo>
                <a:lnTo>
                  <a:pt x="365" y="222"/>
                </a:lnTo>
                <a:lnTo>
                  <a:pt x="368" y="229"/>
                </a:lnTo>
                <a:lnTo>
                  <a:pt x="371" y="237"/>
                </a:lnTo>
                <a:lnTo>
                  <a:pt x="374" y="244"/>
                </a:lnTo>
                <a:lnTo>
                  <a:pt x="377" y="251"/>
                </a:lnTo>
                <a:lnTo>
                  <a:pt x="379" y="257"/>
                </a:lnTo>
                <a:lnTo>
                  <a:pt x="382" y="263"/>
                </a:lnTo>
                <a:lnTo>
                  <a:pt x="385" y="269"/>
                </a:lnTo>
                <a:lnTo>
                  <a:pt x="388" y="274"/>
                </a:lnTo>
                <a:lnTo>
                  <a:pt x="391" y="279"/>
                </a:lnTo>
                <a:lnTo>
                  <a:pt x="393" y="284"/>
                </a:lnTo>
                <a:lnTo>
                  <a:pt x="396" y="288"/>
                </a:lnTo>
                <a:lnTo>
                  <a:pt x="399" y="292"/>
                </a:lnTo>
                <a:lnTo>
                  <a:pt x="402" y="295"/>
                </a:lnTo>
                <a:lnTo>
                  <a:pt x="405" y="299"/>
                </a:lnTo>
                <a:lnTo>
                  <a:pt x="407" y="302"/>
                </a:lnTo>
                <a:lnTo>
                  <a:pt x="410" y="305"/>
                </a:lnTo>
                <a:lnTo>
                  <a:pt x="413" y="307"/>
                </a:lnTo>
                <a:lnTo>
                  <a:pt x="416" y="310"/>
                </a:lnTo>
                <a:lnTo>
                  <a:pt x="419" y="312"/>
                </a:lnTo>
                <a:lnTo>
                  <a:pt x="421" y="314"/>
                </a:lnTo>
                <a:lnTo>
                  <a:pt x="424" y="315"/>
                </a:lnTo>
                <a:lnTo>
                  <a:pt x="427" y="317"/>
                </a:lnTo>
                <a:lnTo>
                  <a:pt x="430" y="318"/>
                </a:lnTo>
                <a:lnTo>
                  <a:pt x="433" y="319"/>
                </a:lnTo>
                <a:lnTo>
                  <a:pt x="436" y="321"/>
                </a:lnTo>
                <a:lnTo>
                  <a:pt x="438" y="321"/>
                </a:lnTo>
                <a:lnTo>
                  <a:pt x="441" y="322"/>
                </a:lnTo>
                <a:lnTo>
                  <a:pt x="444" y="323"/>
                </a:lnTo>
                <a:lnTo>
                  <a:pt x="447" y="324"/>
                </a:lnTo>
                <a:lnTo>
                  <a:pt x="450" y="324"/>
                </a:lnTo>
                <a:lnTo>
                  <a:pt x="452" y="325"/>
                </a:lnTo>
                <a:lnTo>
                  <a:pt x="455" y="325"/>
                </a:lnTo>
                <a:lnTo>
                  <a:pt x="458" y="326"/>
                </a:lnTo>
                <a:lnTo>
                  <a:pt x="461" y="326"/>
                </a:lnTo>
                <a:lnTo>
                  <a:pt x="464" y="326"/>
                </a:lnTo>
                <a:lnTo>
                  <a:pt x="466" y="327"/>
                </a:lnTo>
                <a:lnTo>
                  <a:pt x="469" y="327"/>
                </a:lnTo>
                <a:lnTo>
                  <a:pt x="472" y="327"/>
                </a:lnTo>
                <a:lnTo>
                  <a:pt x="475" y="327"/>
                </a:lnTo>
                <a:lnTo>
                  <a:pt x="478" y="327"/>
                </a:lnTo>
                <a:lnTo>
                  <a:pt x="481" y="327"/>
                </a:lnTo>
                <a:lnTo>
                  <a:pt x="483" y="327"/>
                </a:lnTo>
                <a:lnTo>
                  <a:pt x="486" y="328"/>
                </a:lnTo>
                <a:lnTo>
                  <a:pt x="489" y="328"/>
                </a:lnTo>
                <a:lnTo>
                  <a:pt x="492" y="328"/>
                </a:lnTo>
                <a:lnTo>
                  <a:pt x="495" y="328"/>
                </a:lnTo>
                <a:lnTo>
                  <a:pt x="497" y="328"/>
                </a:lnTo>
                <a:lnTo>
                  <a:pt x="500" y="328"/>
                </a:lnTo>
                <a:lnTo>
                  <a:pt x="503" y="328"/>
                </a:lnTo>
                <a:lnTo>
                  <a:pt x="506" y="328"/>
                </a:lnTo>
                <a:lnTo>
                  <a:pt x="509" y="328"/>
                </a:lnTo>
                <a:lnTo>
                  <a:pt x="511" y="328"/>
                </a:lnTo>
                <a:lnTo>
                  <a:pt x="514" y="328"/>
                </a:lnTo>
                <a:lnTo>
                  <a:pt x="517" y="328"/>
                </a:lnTo>
                <a:lnTo>
                  <a:pt x="520" y="328"/>
                </a:lnTo>
                <a:lnTo>
                  <a:pt x="523" y="328"/>
                </a:lnTo>
                <a:lnTo>
                  <a:pt x="525" y="328"/>
                </a:lnTo>
                <a:lnTo>
                  <a:pt x="528" y="328"/>
                </a:lnTo>
                <a:lnTo>
                  <a:pt x="531" y="328"/>
                </a:lnTo>
                <a:lnTo>
                  <a:pt x="534" y="328"/>
                </a:lnTo>
                <a:lnTo>
                  <a:pt x="537" y="328"/>
                </a:lnTo>
                <a:lnTo>
                  <a:pt x="540" y="328"/>
                </a:lnTo>
                <a:lnTo>
                  <a:pt x="542" y="328"/>
                </a:lnTo>
                <a:lnTo>
                  <a:pt x="545" y="328"/>
                </a:lnTo>
                <a:lnTo>
                  <a:pt x="548" y="328"/>
                </a:lnTo>
                <a:lnTo>
                  <a:pt x="551" y="328"/>
                </a:lnTo>
                <a:lnTo>
                  <a:pt x="554" y="328"/>
                </a:lnTo>
                <a:lnTo>
                  <a:pt x="556" y="328"/>
                </a:lnTo>
                <a:lnTo>
                  <a:pt x="559" y="328"/>
                </a:lnTo>
                <a:lnTo>
                  <a:pt x="562" y="328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Freeform 14"/>
          <p:cNvSpPr>
            <a:spLocks/>
          </p:cNvSpPr>
          <p:nvPr/>
        </p:nvSpPr>
        <p:spPr bwMode="auto">
          <a:xfrm>
            <a:off x="4489450" y="3916363"/>
            <a:ext cx="1922463" cy="1139825"/>
          </a:xfrm>
          <a:custGeom>
            <a:avLst/>
            <a:gdLst>
              <a:gd name="T0" fmla="*/ 2147483647 w 1211"/>
              <a:gd name="T1" fmla="*/ 2147483647 h 718"/>
              <a:gd name="T2" fmla="*/ 2147483647 w 1211"/>
              <a:gd name="T3" fmla="*/ 2147483647 h 718"/>
              <a:gd name="T4" fmla="*/ 2147483647 w 1211"/>
              <a:gd name="T5" fmla="*/ 2147483647 h 718"/>
              <a:gd name="T6" fmla="*/ 2147483647 w 1211"/>
              <a:gd name="T7" fmla="*/ 2147483647 h 718"/>
              <a:gd name="T8" fmla="*/ 2147483647 w 1211"/>
              <a:gd name="T9" fmla="*/ 2147483647 h 718"/>
              <a:gd name="T10" fmla="*/ 2147483647 w 1211"/>
              <a:gd name="T11" fmla="*/ 2147483647 h 718"/>
              <a:gd name="T12" fmla="*/ 2147483647 w 1211"/>
              <a:gd name="T13" fmla="*/ 2147483647 h 718"/>
              <a:gd name="T14" fmla="*/ 2147483647 w 1211"/>
              <a:gd name="T15" fmla="*/ 2147483647 h 718"/>
              <a:gd name="T16" fmla="*/ 2147483647 w 1211"/>
              <a:gd name="T17" fmla="*/ 2147483647 h 718"/>
              <a:gd name="T18" fmla="*/ 2147483647 w 1211"/>
              <a:gd name="T19" fmla="*/ 2147483647 h 718"/>
              <a:gd name="T20" fmla="*/ 2147483647 w 1211"/>
              <a:gd name="T21" fmla="*/ 2147483647 h 718"/>
              <a:gd name="T22" fmla="*/ 2147483647 w 1211"/>
              <a:gd name="T23" fmla="*/ 2147483647 h 718"/>
              <a:gd name="T24" fmla="*/ 2147483647 w 1211"/>
              <a:gd name="T25" fmla="*/ 2147483647 h 718"/>
              <a:gd name="T26" fmla="*/ 2147483647 w 1211"/>
              <a:gd name="T27" fmla="*/ 2147483647 h 718"/>
              <a:gd name="T28" fmla="*/ 2147483647 w 1211"/>
              <a:gd name="T29" fmla="*/ 2147483647 h 718"/>
              <a:gd name="T30" fmla="*/ 2147483647 w 1211"/>
              <a:gd name="T31" fmla="*/ 2147483647 h 718"/>
              <a:gd name="T32" fmla="*/ 2147483647 w 1211"/>
              <a:gd name="T33" fmla="*/ 2147483647 h 718"/>
              <a:gd name="T34" fmla="*/ 2147483647 w 1211"/>
              <a:gd name="T35" fmla="*/ 2147483647 h 718"/>
              <a:gd name="T36" fmla="*/ 2147483647 w 1211"/>
              <a:gd name="T37" fmla="*/ 2147483647 h 718"/>
              <a:gd name="T38" fmla="*/ 2147483647 w 1211"/>
              <a:gd name="T39" fmla="*/ 2147483647 h 718"/>
              <a:gd name="T40" fmla="*/ 2147483647 w 1211"/>
              <a:gd name="T41" fmla="*/ 2147483647 h 718"/>
              <a:gd name="T42" fmla="*/ 2147483647 w 1211"/>
              <a:gd name="T43" fmla="*/ 2147483647 h 718"/>
              <a:gd name="T44" fmla="*/ 2147483647 w 1211"/>
              <a:gd name="T45" fmla="*/ 2147483647 h 718"/>
              <a:gd name="T46" fmla="*/ 2147483647 w 1211"/>
              <a:gd name="T47" fmla="*/ 2147483647 h 718"/>
              <a:gd name="T48" fmla="*/ 2147483647 w 1211"/>
              <a:gd name="T49" fmla="*/ 2147483647 h 718"/>
              <a:gd name="T50" fmla="*/ 2147483647 w 1211"/>
              <a:gd name="T51" fmla="*/ 2147483647 h 718"/>
              <a:gd name="T52" fmla="*/ 2147483647 w 1211"/>
              <a:gd name="T53" fmla="*/ 2147483647 h 718"/>
              <a:gd name="T54" fmla="*/ 2147483647 w 1211"/>
              <a:gd name="T55" fmla="*/ 2147483647 h 718"/>
              <a:gd name="T56" fmla="*/ 2147483647 w 1211"/>
              <a:gd name="T57" fmla="*/ 2147483647 h 718"/>
              <a:gd name="T58" fmla="*/ 2147483647 w 1211"/>
              <a:gd name="T59" fmla="*/ 2147483647 h 718"/>
              <a:gd name="T60" fmla="*/ 2147483647 w 1211"/>
              <a:gd name="T61" fmla="*/ 2147483647 h 718"/>
              <a:gd name="T62" fmla="*/ 2147483647 w 1211"/>
              <a:gd name="T63" fmla="*/ 2147483647 h 718"/>
              <a:gd name="T64" fmla="*/ 2147483647 w 1211"/>
              <a:gd name="T65" fmla="*/ 2147483647 h 7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1"/>
              <a:gd name="T100" fmla="*/ 0 h 718"/>
              <a:gd name="T101" fmla="*/ 1211 w 1211"/>
              <a:gd name="T102" fmla="*/ 718 h 71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1" h="718">
                <a:moveTo>
                  <a:pt x="15" y="683"/>
                </a:moveTo>
                <a:cubicBezTo>
                  <a:pt x="35" y="680"/>
                  <a:pt x="40" y="683"/>
                  <a:pt x="52" y="679"/>
                </a:cubicBezTo>
                <a:cubicBezTo>
                  <a:pt x="59" y="675"/>
                  <a:pt x="19" y="673"/>
                  <a:pt x="22" y="665"/>
                </a:cubicBezTo>
                <a:cubicBezTo>
                  <a:pt x="25" y="657"/>
                  <a:pt x="60" y="640"/>
                  <a:pt x="72" y="628"/>
                </a:cubicBezTo>
                <a:cubicBezTo>
                  <a:pt x="89" y="600"/>
                  <a:pt x="73" y="622"/>
                  <a:pt x="94" y="593"/>
                </a:cubicBezTo>
                <a:cubicBezTo>
                  <a:pt x="106" y="571"/>
                  <a:pt x="97" y="572"/>
                  <a:pt x="114" y="562"/>
                </a:cubicBezTo>
                <a:cubicBezTo>
                  <a:pt x="116" y="551"/>
                  <a:pt x="117" y="532"/>
                  <a:pt x="129" y="527"/>
                </a:cubicBezTo>
                <a:cubicBezTo>
                  <a:pt x="130" y="520"/>
                  <a:pt x="133" y="518"/>
                  <a:pt x="136" y="512"/>
                </a:cubicBezTo>
                <a:cubicBezTo>
                  <a:pt x="137" y="501"/>
                  <a:pt x="137" y="490"/>
                  <a:pt x="138" y="479"/>
                </a:cubicBezTo>
                <a:cubicBezTo>
                  <a:pt x="139" y="472"/>
                  <a:pt x="153" y="463"/>
                  <a:pt x="153" y="463"/>
                </a:cubicBezTo>
                <a:cubicBezTo>
                  <a:pt x="156" y="450"/>
                  <a:pt x="158" y="439"/>
                  <a:pt x="165" y="428"/>
                </a:cubicBezTo>
                <a:cubicBezTo>
                  <a:pt x="167" y="417"/>
                  <a:pt x="169" y="399"/>
                  <a:pt x="180" y="395"/>
                </a:cubicBezTo>
                <a:cubicBezTo>
                  <a:pt x="189" y="383"/>
                  <a:pt x="186" y="376"/>
                  <a:pt x="189" y="361"/>
                </a:cubicBezTo>
                <a:cubicBezTo>
                  <a:pt x="191" y="352"/>
                  <a:pt x="203" y="343"/>
                  <a:pt x="207" y="334"/>
                </a:cubicBezTo>
                <a:cubicBezTo>
                  <a:pt x="208" y="300"/>
                  <a:pt x="206" y="306"/>
                  <a:pt x="216" y="286"/>
                </a:cubicBezTo>
                <a:cubicBezTo>
                  <a:pt x="217" y="280"/>
                  <a:pt x="219" y="274"/>
                  <a:pt x="222" y="268"/>
                </a:cubicBezTo>
                <a:cubicBezTo>
                  <a:pt x="223" y="256"/>
                  <a:pt x="226" y="245"/>
                  <a:pt x="234" y="235"/>
                </a:cubicBezTo>
                <a:cubicBezTo>
                  <a:pt x="236" y="226"/>
                  <a:pt x="238" y="211"/>
                  <a:pt x="247" y="209"/>
                </a:cubicBezTo>
                <a:cubicBezTo>
                  <a:pt x="257" y="204"/>
                  <a:pt x="253" y="200"/>
                  <a:pt x="258" y="190"/>
                </a:cubicBezTo>
                <a:cubicBezTo>
                  <a:pt x="261" y="175"/>
                  <a:pt x="257" y="162"/>
                  <a:pt x="268" y="151"/>
                </a:cubicBezTo>
                <a:cubicBezTo>
                  <a:pt x="271" y="145"/>
                  <a:pt x="273" y="143"/>
                  <a:pt x="279" y="140"/>
                </a:cubicBezTo>
                <a:cubicBezTo>
                  <a:pt x="289" y="126"/>
                  <a:pt x="278" y="107"/>
                  <a:pt x="294" y="97"/>
                </a:cubicBezTo>
                <a:cubicBezTo>
                  <a:pt x="296" y="87"/>
                  <a:pt x="298" y="85"/>
                  <a:pt x="306" y="80"/>
                </a:cubicBezTo>
                <a:cubicBezTo>
                  <a:pt x="310" y="75"/>
                  <a:pt x="313" y="74"/>
                  <a:pt x="315" y="68"/>
                </a:cubicBezTo>
                <a:cubicBezTo>
                  <a:pt x="318" y="52"/>
                  <a:pt x="329" y="46"/>
                  <a:pt x="342" y="38"/>
                </a:cubicBezTo>
                <a:cubicBezTo>
                  <a:pt x="347" y="32"/>
                  <a:pt x="336" y="38"/>
                  <a:pt x="342" y="33"/>
                </a:cubicBezTo>
                <a:cubicBezTo>
                  <a:pt x="348" y="28"/>
                  <a:pt x="364" y="13"/>
                  <a:pt x="375" y="8"/>
                </a:cubicBezTo>
                <a:cubicBezTo>
                  <a:pt x="394" y="1"/>
                  <a:pt x="371" y="0"/>
                  <a:pt x="411" y="2"/>
                </a:cubicBezTo>
                <a:cubicBezTo>
                  <a:pt x="421" y="4"/>
                  <a:pt x="424" y="17"/>
                  <a:pt x="432" y="22"/>
                </a:cubicBezTo>
                <a:cubicBezTo>
                  <a:pt x="433" y="31"/>
                  <a:pt x="442" y="26"/>
                  <a:pt x="450" y="29"/>
                </a:cubicBezTo>
                <a:cubicBezTo>
                  <a:pt x="455" y="36"/>
                  <a:pt x="452" y="48"/>
                  <a:pt x="459" y="52"/>
                </a:cubicBezTo>
                <a:cubicBezTo>
                  <a:pt x="466" y="61"/>
                  <a:pt x="475" y="62"/>
                  <a:pt x="480" y="73"/>
                </a:cubicBezTo>
                <a:cubicBezTo>
                  <a:pt x="481" y="80"/>
                  <a:pt x="483" y="83"/>
                  <a:pt x="489" y="88"/>
                </a:cubicBezTo>
                <a:cubicBezTo>
                  <a:pt x="493" y="92"/>
                  <a:pt x="502" y="98"/>
                  <a:pt x="502" y="98"/>
                </a:cubicBezTo>
                <a:cubicBezTo>
                  <a:pt x="504" y="103"/>
                  <a:pt x="505" y="108"/>
                  <a:pt x="507" y="113"/>
                </a:cubicBezTo>
                <a:cubicBezTo>
                  <a:pt x="508" y="120"/>
                  <a:pt x="508" y="123"/>
                  <a:pt x="516" y="125"/>
                </a:cubicBezTo>
                <a:cubicBezTo>
                  <a:pt x="526" y="130"/>
                  <a:pt x="522" y="145"/>
                  <a:pt x="537" y="154"/>
                </a:cubicBezTo>
                <a:cubicBezTo>
                  <a:pt x="540" y="158"/>
                  <a:pt x="541" y="162"/>
                  <a:pt x="543" y="167"/>
                </a:cubicBezTo>
                <a:cubicBezTo>
                  <a:pt x="544" y="179"/>
                  <a:pt x="557" y="180"/>
                  <a:pt x="562" y="190"/>
                </a:cubicBezTo>
                <a:cubicBezTo>
                  <a:pt x="563" y="199"/>
                  <a:pt x="566" y="204"/>
                  <a:pt x="573" y="208"/>
                </a:cubicBezTo>
                <a:cubicBezTo>
                  <a:pt x="574" y="214"/>
                  <a:pt x="575" y="225"/>
                  <a:pt x="579" y="230"/>
                </a:cubicBezTo>
                <a:cubicBezTo>
                  <a:pt x="580" y="237"/>
                  <a:pt x="582" y="238"/>
                  <a:pt x="588" y="242"/>
                </a:cubicBezTo>
                <a:cubicBezTo>
                  <a:pt x="591" y="247"/>
                  <a:pt x="595" y="249"/>
                  <a:pt x="597" y="254"/>
                </a:cubicBezTo>
                <a:cubicBezTo>
                  <a:pt x="591" y="268"/>
                  <a:pt x="596" y="252"/>
                  <a:pt x="600" y="260"/>
                </a:cubicBezTo>
                <a:cubicBezTo>
                  <a:pt x="605" y="272"/>
                  <a:pt x="600" y="277"/>
                  <a:pt x="612" y="284"/>
                </a:cubicBezTo>
                <a:cubicBezTo>
                  <a:pt x="615" y="290"/>
                  <a:pt x="618" y="293"/>
                  <a:pt x="624" y="296"/>
                </a:cubicBezTo>
                <a:cubicBezTo>
                  <a:pt x="628" y="303"/>
                  <a:pt x="630" y="309"/>
                  <a:pt x="636" y="314"/>
                </a:cubicBezTo>
                <a:cubicBezTo>
                  <a:pt x="639" y="319"/>
                  <a:pt x="642" y="323"/>
                  <a:pt x="645" y="328"/>
                </a:cubicBezTo>
                <a:cubicBezTo>
                  <a:pt x="646" y="338"/>
                  <a:pt x="653" y="332"/>
                  <a:pt x="657" y="341"/>
                </a:cubicBezTo>
                <a:cubicBezTo>
                  <a:pt x="658" y="348"/>
                  <a:pt x="667" y="352"/>
                  <a:pt x="670" y="358"/>
                </a:cubicBezTo>
                <a:cubicBezTo>
                  <a:pt x="671" y="361"/>
                  <a:pt x="678" y="370"/>
                  <a:pt x="679" y="373"/>
                </a:cubicBezTo>
                <a:cubicBezTo>
                  <a:pt x="681" y="384"/>
                  <a:pt x="687" y="391"/>
                  <a:pt x="700" y="406"/>
                </a:cubicBezTo>
                <a:cubicBezTo>
                  <a:pt x="709" y="437"/>
                  <a:pt x="745" y="467"/>
                  <a:pt x="769" y="497"/>
                </a:cubicBezTo>
                <a:cubicBezTo>
                  <a:pt x="772" y="515"/>
                  <a:pt x="796" y="521"/>
                  <a:pt x="819" y="545"/>
                </a:cubicBezTo>
                <a:cubicBezTo>
                  <a:pt x="818" y="554"/>
                  <a:pt x="908" y="592"/>
                  <a:pt x="907" y="601"/>
                </a:cubicBezTo>
                <a:cubicBezTo>
                  <a:pt x="936" y="615"/>
                  <a:pt x="954" y="618"/>
                  <a:pt x="991" y="628"/>
                </a:cubicBezTo>
                <a:cubicBezTo>
                  <a:pt x="1013" y="634"/>
                  <a:pt x="1015" y="632"/>
                  <a:pt x="1038" y="638"/>
                </a:cubicBezTo>
                <a:cubicBezTo>
                  <a:pt x="1061" y="644"/>
                  <a:pt x="1211" y="657"/>
                  <a:pt x="1131" y="664"/>
                </a:cubicBezTo>
                <a:cubicBezTo>
                  <a:pt x="1128" y="718"/>
                  <a:pt x="635" y="681"/>
                  <a:pt x="556" y="682"/>
                </a:cubicBezTo>
                <a:cubicBezTo>
                  <a:pt x="520" y="683"/>
                  <a:pt x="490" y="688"/>
                  <a:pt x="454" y="688"/>
                </a:cubicBezTo>
                <a:cubicBezTo>
                  <a:pt x="445" y="692"/>
                  <a:pt x="413" y="682"/>
                  <a:pt x="403" y="683"/>
                </a:cubicBezTo>
                <a:cubicBezTo>
                  <a:pt x="397" y="688"/>
                  <a:pt x="387" y="688"/>
                  <a:pt x="379" y="689"/>
                </a:cubicBezTo>
                <a:cubicBezTo>
                  <a:pt x="375" y="685"/>
                  <a:pt x="366" y="702"/>
                  <a:pt x="312" y="697"/>
                </a:cubicBezTo>
                <a:cubicBezTo>
                  <a:pt x="257" y="697"/>
                  <a:pt x="98" y="692"/>
                  <a:pt x="49" y="688"/>
                </a:cubicBezTo>
                <a:cubicBezTo>
                  <a:pt x="0" y="684"/>
                  <a:pt x="6" y="683"/>
                  <a:pt x="19" y="673"/>
                </a:cubicBezTo>
                <a:cubicBezTo>
                  <a:pt x="11" y="671"/>
                  <a:pt x="9" y="691"/>
                  <a:pt x="15" y="683"/>
                </a:cubicBezTo>
                <a:close/>
              </a:path>
            </a:pathLst>
          </a:custGeom>
          <a:solidFill>
            <a:srgbClr val="D9323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3733800" y="4981575"/>
            <a:ext cx="3581400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28600" y="5486400"/>
            <a:ext cx="8763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i="1" u="sng"/>
              <a:t>DEFINITION</a:t>
            </a:r>
            <a:r>
              <a:rPr lang="sv-SE" u="sng"/>
              <a:t>:</a:t>
            </a:r>
            <a:r>
              <a:rPr lang="sv-SE"/>
              <a:t> 	The success rate of a proteomics experiment is defined as the number of proteins detected divided by the total number of proteins in the proteome.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3565525" y="5056188"/>
            <a:ext cx="1997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/>
              <a:t>Log (Protein Amount)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 rot="-5400000">
            <a:off x="1073150" y="2906713"/>
            <a:ext cx="180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/>
              <a:t>Number of Proteins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4648200" y="4433888"/>
            <a:ext cx="1103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Proteins</a:t>
            </a:r>
          </a:p>
          <a:p>
            <a:r>
              <a:rPr lang="en-US" sz="1600" b="1">
                <a:solidFill>
                  <a:schemeClr val="bg1"/>
                </a:solidFill>
              </a:rPr>
              <a:t>Detected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4851400" y="2009775"/>
            <a:ext cx="1778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Distribution of </a:t>
            </a:r>
          </a:p>
          <a:p>
            <a:r>
              <a:rPr lang="en-US" sz="1600" b="1"/>
              <a:t>Protein Amounts</a:t>
            </a:r>
          </a:p>
        </p:txBody>
      </p:sp>
      <p:sp>
        <p:nvSpPr>
          <p:cNvPr id="22549" name="Freeform 21"/>
          <p:cNvSpPr>
            <a:spLocks/>
          </p:cNvSpPr>
          <p:nvPr/>
        </p:nvSpPr>
        <p:spPr bwMode="auto">
          <a:xfrm>
            <a:off x="2460625" y="1843088"/>
            <a:ext cx="3001963" cy="3136900"/>
          </a:xfrm>
          <a:custGeom>
            <a:avLst/>
            <a:gdLst>
              <a:gd name="T0" fmla="*/ 2147483647 w 1891"/>
              <a:gd name="T1" fmla="*/ 2147483647 h 1976"/>
              <a:gd name="T2" fmla="*/ 2147483647 w 1891"/>
              <a:gd name="T3" fmla="*/ 2147483647 h 1976"/>
              <a:gd name="T4" fmla="*/ 2147483647 w 1891"/>
              <a:gd name="T5" fmla="*/ 2147483647 h 1976"/>
              <a:gd name="T6" fmla="*/ 2147483647 w 1891"/>
              <a:gd name="T7" fmla="*/ 2147483647 h 1976"/>
              <a:gd name="T8" fmla="*/ 2147483647 w 1891"/>
              <a:gd name="T9" fmla="*/ 2147483647 h 1976"/>
              <a:gd name="T10" fmla="*/ 2147483647 w 1891"/>
              <a:gd name="T11" fmla="*/ 2147483647 h 1976"/>
              <a:gd name="T12" fmla="*/ 2147483647 w 1891"/>
              <a:gd name="T13" fmla="*/ 2147483647 h 1976"/>
              <a:gd name="T14" fmla="*/ 2147483647 w 1891"/>
              <a:gd name="T15" fmla="*/ 2147483647 h 1976"/>
              <a:gd name="T16" fmla="*/ 2147483647 w 1891"/>
              <a:gd name="T17" fmla="*/ 2147483647 h 1976"/>
              <a:gd name="T18" fmla="*/ 2147483647 w 1891"/>
              <a:gd name="T19" fmla="*/ 2147483647 h 1976"/>
              <a:gd name="T20" fmla="*/ 2147483647 w 1891"/>
              <a:gd name="T21" fmla="*/ 2147483647 h 1976"/>
              <a:gd name="T22" fmla="*/ 2147483647 w 1891"/>
              <a:gd name="T23" fmla="*/ 2147483647 h 1976"/>
              <a:gd name="T24" fmla="*/ 2147483647 w 1891"/>
              <a:gd name="T25" fmla="*/ 2147483647 h 1976"/>
              <a:gd name="T26" fmla="*/ 2147483647 w 1891"/>
              <a:gd name="T27" fmla="*/ 2147483647 h 1976"/>
              <a:gd name="T28" fmla="*/ 2147483647 w 1891"/>
              <a:gd name="T29" fmla="*/ 2147483647 h 1976"/>
              <a:gd name="T30" fmla="*/ 2147483647 w 1891"/>
              <a:gd name="T31" fmla="*/ 2147483647 h 1976"/>
              <a:gd name="T32" fmla="*/ 2147483647 w 1891"/>
              <a:gd name="T33" fmla="*/ 2147483647 h 1976"/>
              <a:gd name="T34" fmla="*/ 2147483647 w 1891"/>
              <a:gd name="T35" fmla="*/ 2147483647 h 1976"/>
              <a:gd name="T36" fmla="*/ 2147483647 w 1891"/>
              <a:gd name="T37" fmla="*/ 2147483647 h 1976"/>
              <a:gd name="T38" fmla="*/ 2147483647 w 1891"/>
              <a:gd name="T39" fmla="*/ 2147483647 h 1976"/>
              <a:gd name="T40" fmla="*/ 2147483647 w 1891"/>
              <a:gd name="T41" fmla="*/ 2147483647 h 1976"/>
              <a:gd name="T42" fmla="*/ 2147483647 w 1891"/>
              <a:gd name="T43" fmla="*/ 2147483647 h 1976"/>
              <a:gd name="T44" fmla="*/ 2147483647 w 1891"/>
              <a:gd name="T45" fmla="*/ 2147483647 h 1976"/>
              <a:gd name="T46" fmla="*/ 2147483647 w 1891"/>
              <a:gd name="T47" fmla="*/ 2147483647 h 1976"/>
              <a:gd name="T48" fmla="*/ 2147483647 w 1891"/>
              <a:gd name="T49" fmla="*/ 2147483647 h 1976"/>
              <a:gd name="T50" fmla="*/ 2147483647 w 1891"/>
              <a:gd name="T51" fmla="*/ 2147483647 h 1976"/>
              <a:gd name="T52" fmla="*/ 2147483647 w 1891"/>
              <a:gd name="T53" fmla="*/ 2147483647 h 1976"/>
              <a:gd name="T54" fmla="*/ 2147483647 w 1891"/>
              <a:gd name="T55" fmla="*/ 2147483647 h 1976"/>
              <a:gd name="T56" fmla="*/ 2147483647 w 1891"/>
              <a:gd name="T57" fmla="*/ 2147483647 h 1976"/>
              <a:gd name="T58" fmla="*/ 2147483647 w 1891"/>
              <a:gd name="T59" fmla="*/ 2147483647 h 1976"/>
              <a:gd name="T60" fmla="*/ 2147483647 w 1891"/>
              <a:gd name="T61" fmla="*/ 2147483647 h 1976"/>
              <a:gd name="T62" fmla="*/ 2147483647 w 1891"/>
              <a:gd name="T63" fmla="*/ 2147483647 h 1976"/>
              <a:gd name="T64" fmla="*/ 2147483647 w 1891"/>
              <a:gd name="T65" fmla="*/ 2147483647 h 1976"/>
              <a:gd name="T66" fmla="*/ 2147483647 w 1891"/>
              <a:gd name="T67" fmla="*/ 2147483647 h 1976"/>
              <a:gd name="T68" fmla="*/ 2147483647 w 1891"/>
              <a:gd name="T69" fmla="*/ 2147483647 h 1976"/>
              <a:gd name="T70" fmla="*/ 2147483647 w 1891"/>
              <a:gd name="T71" fmla="*/ 2147483647 h 1976"/>
              <a:gd name="T72" fmla="*/ 2147483647 w 1891"/>
              <a:gd name="T73" fmla="*/ 2147483647 h 1976"/>
              <a:gd name="T74" fmla="*/ 2147483647 w 1891"/>
              <a:gd name="T75" fmla="*/ 2147483647 h 1976"/>
              <a:gd name="T76" fmla="*/ 2147483647 w 1891"/>
              <a:gd name="T77" fmla="*/ 2147483647 h 1976"/>
              <a:gd name="T78" fmla="*/ 2147483647 w 1891"/>
              <a:gd name="T79" fmla="*/ 2147483647 h 1976"/>
              <a:gd name="T80" fmla="*/ 2147483647 w 1891"/>
              <a:gd name="T81" fmla="*/ 2147483647 h 1976"/>
              <a:gd name="T82" fmla="*/ 2147483647 w 1891"/>
              <a:gd name="T83" fmla="*/ 2147483647 h 1976"/>
              <a:gd name="T84" fmla="*/ 2147483647 w 1891"/>
              <a:gd name="T85" fmla="*/ 2147483647 h 1976"/>
              <a:gd name="T86" fmla="*/ 2147483647 w 1891"/>
              <a:gd name="T87" fmla="*/ 2147483647 h 1976"/>
              <a:gd name="T88" fmla="*/ 2147483647 w 1891"/>
              <a:gd name="T89" fmla="*/ 2147483647 h 1976"/>
              <a:gd name="T90" fmla="*/ 2147483647 w 1891"/>
              <a:gd name="T91" fmla="*/ 2147483647 h 1976"/>
              <a:gd name="T92" fmla="*/ 2147483647 w 1891"/>
              <a:gd name="T93" fmla="*/ 2147483647 h 1976"/>
              <a:gd name="T94" fmla="*/ 2147483647 w 1891"/>
              <a:gd name="T95" fmla="*/ 2147483647 h 1976"/>
              <a:gd name="T96" fmla="*/ 2147483647 w 1891"/>
              <a:gd name="T97" fmla="*/ 2147483647 h 1976"/>
              <a:gd name="T98" fmla="*/ 2147483647 w 1891"/>
              <a:gd name="T99" fmla="*/ 2147483647 h 1976"/>
              <a:gd name="T100" fmla="*/ 2147483647 w 1891"/>
              <a:gd name="T101" fmla="*/ 2147483647 h 1976"/>
              <a:gd name="T102" fmla="*/ 2147483647 w 1891"/>
              <a:gd name="T103" fmla="*/ 2147483647 h 19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91"/>
              <a:gd name="T157" fmla="*/ 0 h 1976"/>
              <a:gd name="T158" fmla="*/ 1891 w 1891"/>
              <a:gd name="T159" fmla="*/ 1976 h 19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91" h="1976">
                <a:moveTo>
                  <a:pt x="492" y="1867"/>
                </a:moveTo>
                <a:cubicBezTo>
                  <a:pt x="504" y="1856"/>
                  <a:pt x="548" y="1808"/>
                  <a:pt x="572" y="1781"/>
                </a:cubicBezTo>
                <a:cubicBezTo>
                  <a:pt x="596" y="1753"/>
                  <a:pt x="617" y="1726"/>
                  <a:pt x="634" y="1701"/>
                </a:cubicBezTo>
                <a:cubicBezTo>
                  <a:pt x="654" y="1659"/>
                  <a:pt x="689" y="1610"/>
                  <a:pt x="712" y="1559"/>
                </a:cubicBezTo>
                <a:cubicBezTo>
                  <a:pt x="728" y="1520"/>
                  <a:pt x="759" y="1440"/>
                  <a:pt x="776" y="1399"/>
                </a:cubicBezTo>
                <a:cubicBezTo>
                  <a:pt x="795" y="1348"/>
                  <a:pt x="816" y="1290"/>
                  <a:pt x="828" y="1253"/>
                </a:cubicBezTo>
                <a:cubicBezTo>
                  <a:pt x="842" y="1197"/>
                  <a:pt x="871" y="1125"/>
                  <a:pt x="884" y="1083"/>
                </a:cubicBezTo>
                <a:cubicBezTo>
                  <a:pt x="901" y="1030"/>
                  <a:pt x="908" y="983"/>
                  <a:pt x="922" y="935"/>
                </a:cubicBezTo>
                <a:cubicBezTo>
                  <a:pt x="936" y="887"/>
                  <a:pt x="956" y="825"/>
                  <a:pt x="966" y="793"/>
                </a:cubicBezTo>
                <a:cubicBezTo>
                  <a:pt x="980" y="745"/>
                  <a:pt x="996" y="682"/>
                  <a:pt x="1006" y="645"/>
                </a:cubicBezTo>
                <a:cubicBezTo>
                  <a:pt x="1024" y="582"/>
                  <a:pt x="1061" y="460"/>
                  <a:pt x="1074" y="413"/>
                </a:cubicBezTo>
                <a:cubicBezTo>
                  <a:pt x="1094" y="345"/>
                  <a:pt x="1116" y="295"/>
                  <a:pt x="1130" y="263"/>
                </a:cubicBezTo>
                <a:cubicBezTo>
                  <a:pt x="1151" y="209"/>
                  <a:pt x="1176" y="133"/>
                  <a:pt x="1200" y="91"/>
                </a:cubicBezTo>
                <a:cubicBezTo>
                  <a:pt x="1214" y="58"/>
                  <a:pt x="1206" y="82"/>
                  <a:pt x="1216" y="71"/>
                </a:cubicBezTo>
                <a:cubicBezTo>
                  <a:pt x="1226" y="60"/>
                  <a:pt x="1242" y="33"/>
                  <a:pt x="1258" y="23"/>
                </a:cubicBezTo>
                <a:cubicBezTo>
                  <a:pt x="1273" y="9"/>
                  <a:pt x="1279" y="10"/>
                  <a:pt x="1290" y="7"/>
                </a:cubicBezTo>
                <a:cubicBezTo>
                  <a:pt x="1301" y="4"/>
                  <a:pt x="1313" y="0"/>
                  <a:pt x="1326" y="7"/>
                </a:cubicBezTo>
                <a:cubicBezTo>
                  <a:pt x="1343" y="12"/>
                  <a:pt x="1354" y="37"/>
                  <a:pt x="1368" y="51"/>
                </a:cubicBezTo>
                <a:cubicBezTo>
                  <a:pt x="1385" y="73"/>
                  <a:pt x="1410" y="108"/>
                  <a:pt x="1422" y="133"/>
                </a:cubicBezTo>
                <a:cubicBezTo>
                  <a:pt x="1438" y="164"/>
                  <a:pt x="1454" y="216"/>
                  <a:pt x="1463" y="238"/>
                </a:cubicBezTo>
                <a:cubicBezTo>
                  <a:pt x="1475" y="267"/>
                  <a:pt x="1484" y="284"/>
                  <a:pt x="1492" y="301"/>
                </a:cubicBezTo>
                <a:cubicBezTo>
                  <a:pt x="1506" y="325"/>
                  <a:pt x="1519" y="395"/>
                  <a:pt x="1528" y="425"/>
                </a:cubicBezTo>
                <a:cubicBezTo>
                  <a:pt x="1541" y="467"/>
                  <a:pt x="1559" y="528"/>
                  <a:pt x="1568" y="555"/>
                </a:cubicBezTo>
                <a:cubicBezTo>
                  <a:pt x="1586" y="603"/>
                  <a:pt x="1606" y="685"/>
                  <a:pt x="1612" y="723"/>
                </a:cubicBezTo>
                <a:cubicBezTo>
                  <a:pt x="1627" y="775"/>
                  <a:pt x="1648" y="827"/>
                  <a:pt x="1652" y="863"/>
                </a:cubicBezTo>
                <a:cubicBezTo>
                  <a:pt x="1674" y="905"/>
                  <a:pt x="1680" y="950"/>
                  <a:pt x="1688" y="977"/>
                </a:cubicBezTo>
                <a:cubicBezTo>
                  <a:pt x="1699" y="1015"/>
                  <a:pt x="1714" y="1064"/>
                  <a:pt x="1722" y="1091"/>
                </a:cubicBezTo>
                <a:cubicBezTo>
                  <a:pt x="1735" y="1131"/>
                  <a:pt x="1748" y="1169"/>
                  <a:pt x="1764" y="1219"/>
                </a:cubicBezTo>
                <a:cubicBezTo>
                  <a:pt x="1780" y="1269"/>
                  <a:pt x="1805" y="1348"/>
                  <a:pt x="1820" y="1391"/>
                </a:cubicBezTo>
                <a:cubicBezTo>
                  <a:pt x="1836" y="1434"/>
                  <a:pt x="1846" y="1451"/>
                  <a:pt x="1856" y="1475"/>
                </a:cubicBezTo>
                <a:cubicBezTo>
                  <a:pt x="1866" y="1499"/>
                  <a:pt x="1891" y="1542"/>
                  <a:pt x="1882" y="1533"/>
                </a:cubicBezTo>
                <a:cubicBezTo>
                  <a:pt x="1880" y="1537"/>
                  <a:pt x="1820" y="1447"/>
                  <a:pt x="1802" y="1421"/>
                </a:cubicBezTo>
                <a:cubicBezTo>
                  <a:pt x="1784" y="1395"/>
                  <a:pt x="1789" y="1393"/>
                  <a:pt x="1774" y="1375"/>
                </a:cubicBezTo>
                <a:cubicBezTo>
                  <a:pt x="1759" y="1357"/>
                  <a:pt x="1731" y="1325"/>
                  <a:pt x="1714" y="1313"/>
                </a:cubicBezTo>
                <a:cubicBezTo>
                  <a:pt x="1697" y="1301"/>
                  <a:pt x="1685" y="1303"/>
                  <a:pt x="1674" y="1301"/>
                </a:cubicBezTo>
                <a:cubicBezTo>
                  <a:pt x="1663" y="1299"/>
                  <a:pt x="1666" y="1301"/>
                  <a:pt x="1650" y="1303"/>
                </a:cubicBezTo>
                <a:cubicBezTo>
                  <a:pt x="1624" y="1321"/>
                  <a:pt x="1630" y="1301"/>
                  <a:pt x="1602" y="1335"/>
                </a:cubicBezTo>
                <a:cubicBezTo>
                  <a:pt x="1568" y="1391"/>
                  <a:pt x="1580" y="1372"/>
                  <a:pt x="1570" y="1389"/>
                </a:cubicBezTo>
                <a:cubicBezTo>
                  <a:pt x="1560" y="1406"/>
                  <a:pt x="1551" y="1415"/>
                  <a:pt x="1540" y="1439"/>
                </a:cubicBezTo>
                <a:cubicBezTo>
                  <a:pt x="1529" y="1463"/>
                  <a:pt x="1518" y="1503"/>
                  <a:pt x="1506" y="1535"/>
                </a:cubicBezTo>
                <a:cubicBezTo>
                  <a:pt x="1494" y="1567"/>
                  <a:pt x="1479" y="1604"/>
                  <a:pt x="1468" y="1633"/>
                </a:cubicBezTo>
                <a:cubicBezTo>
                  <a:pt x="1457" y="1662"/>
                  <a:pt x="1450" y="1680"/>
                  <a:pt x="1440" y="1707"/>
                </a:cubicBezTo>
                <a:cubicBezTo>
                  <a:pt x="1423" y="1750"/>
                  <a:pt x="1419" y="1771"/>
                  <a:pt x="1410" y="1795"/>
                </a:cubicBezTo>
                <a:cubicBezTo>
                  <a:pt x="1401" y="1819"/>
                  <a:pt x="1394" y="1834"/>
                  <a:pt x="1386" y="1851"/>
                </a:cubicBezTo>
                <a:cubicBezTo>
                  <a:pt x="1377" y="1869"/>
                  <a:pt x="1371" y="1883"/>
                  <a:pt x="1360" y="1899"/>
                </a:cubicBezTo>
                <a:cubicBezTo>
                  <a:pt x="1349" y="1915"/>
                  <a:pt x="1339" y="1939"/>
                  <a:pt x="1322" y="1949"/>
                </a:cubicBezTo>
                <a:cubicBezTo>
                  <a:pt x="1302" y="1965"/>
                  <a:pt x="1274" y="1958"/>
                  <a:pt x="1260" y="1961"/>
                </a:cubicBezTo>
                <a:cubicBezTo>
                  <a:pt x="1244" y="1957"/>
                  <a:pt x="1247" y="1967"/>
                  <a:pt x="1152" y="1969"/>
                </a:cubicBezTo>
                <a:cubicBezTo>
                  <a:pt x="1057" y="1971"/>
                  <a:pt x="872" y="1973"/>
                  <a:pt x="692" y="1973"/>
                </a:cubicBezTo>
                <a:cubicBezTo>
                  <a:pt x="512" y="1973"/>
                  <a:pt x="136" y="1976"/>
                  <a:pt x="72" y="1971"/>
                </a:cubicBezTo>
                <a:cubicBezTo>
                  <a:pt x="0" y="1971"/>
                  <a:pt x="238" y="1962"/>
                  <a:pt x="308" y="1945"/>
                </a:cubicBezTo>
                <a:cubicBezTo>
                  <a:pt x="378" y="1928"/>
                  <a:pt x="448" y="1894"/>
                  <a:pt x="492" y="186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0014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52400"/>
            <a:ext cx="7315200" cy="1143000"/>
          </a:xfrm>
        </p:spPr>
        <p:txBody>
          <a:bodyPr/>
          <a:lstStyle/>
          <a:p>
            <a:pPr eaLnBrk="1" hangingPunct="1"/>
            <a:r>
              <a:rPr lang="sv-SE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Relative Dynamic Range of a </a:t>
            </a:r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Proteomics </a:t>
            </a:r>
            <a:r>
              <a:rPr lang="sv-SE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Experiment 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1066800" y="914400"/>
            <a:ext cx="70104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28600" y="5943600"/>
            <a:ext cx="71151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v-SE" i="1" u="sng"/>
              <a:t>DEFINITION</a:t>
            </a:r>
            <a:r>
              <a:rPr lang="sv-SE" u="sng"/>
              <a:t>:</a:t>
            </a:r>
            <a:r>
              <a:rPr lang="sv-SE"/>
              <a:t> 	</a:t>
            </a:r>
            <a:r>
              <a:rPr lang="sv-SE" b="1"/>
              <a:t>RELATIVE DYNAMIC RANGE</a:t>
            </a:r>
            <a:r>
              <a:rPr lang="sv-SE"/>
              <a:t>, </a:t>
            </a:r>
            <a:r>
              <a:rPr lang="sv-SE" sz="3200" b="1">
                <a:solidFill>
                  <a:srgbClr val="D93238"/>
                </a:solidFill>
              </a:rPr>
              <a:t>RDR</a:t>
            </a:r>
            <a:r>
              <a:rPr lang="sv-SE" sz="3200" b="1" baseline="-25000">
                <a:solidFill>
                  <a:srgbClr val="D93238"/>
                </a:solidFill>
              </a:rPr>
              <a:t>x</a:t>
            </a:r>
            <a:r>
              <a:rPr lang="sv-SE"/>
              <a:t>,</a:t>
            </a:r>
          </a:p>
          <a:p>
            <a:pPr algn="l"/>
            <a:r>
              <a:rPr lang="sv-SE"/>
              <a:t>		where x is e.g. 10%, 50%, or 90%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 t="13719"/>
          <a:stretch>
            <a:fillRect/>
          </a:stretch>
        </p:blipFill>
        <p:spPr bwMode="auto">
          <a:xfrm>
            <a:off x="2590800" y="3305175"/>
            <a:ext cx="3894138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Line 6"/>
          <p:cNvSpPr>
            <a:spLocks noChangeAspect="1" noChangeShapeType="1"/>
          </p:cNvSpPr>
          <p:nvPr/>
        </p:nvSpPr>
        <p:spPr bwMode="auto">
          <a:xfrm flipH="1">
            <a:off x="2641600" y="5734050"/>
            <a:ext cx="1897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spect="1" noChangeArrowheads="1"/>
          </p:cNvSpPr>
          <p:nvPr/>
        </p:nvSpPr>
        <p:spPr bwMode="auto">
          <a:xfrm>
            <a:off x="3571875" y="5743575"/>
            <a:ext cx="1997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/>
              <a:t>Log (Protein Amount)</a:t>
            </a:r>
          </a:p>
        </p:txBody>
      </p:sp>
      <p:sp>
        <p:nvSpPr>
          <p:cNvPr id="23560" name="Line 8"/>
          <p:cNvSpPr>
            <a:spLocks noChangeAspect="1" noChangeShapeType="1"/>
          </p:cNvSpPr>
          <p:nvPr/>
        </p:nvSpPr>
        <p:spPr bwMode="auto">
          <a:xfrm flipH="1" flipV="1">
            <a:off x="5164138" y="3692525"/>
            <a:ext cx="121761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spect="1" noChangeArrowheads="1"/>
          </p:cNvSpPr>
          <p:nvPr/>
        </p:nvSpPr>
        <p:spPr bwMode="auto">
          <a:xfrm>
            <a:off x="6319838" y="3495675"/>
            <a:ext cx="782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D93238"/>
                </a:solidFill>
              </a:rPr>
              <a:t>RDR</a:t>
            </a:r>
            <a:r>
              <a:rPr lang="en-US" sz="1800" b="1" baseline="-25000">
                <a:solidFill>
                  <a:srgbClr val="D93238"/>
                </a:solidFill>
              </a:rPr>
              <a:t>90</a:t>
            </a:r>
          </a:p>
        </p:txBody>
      </p:sp>
      <p:sp>
        <p:nvSpPr>
          <p:cNvPr id="23562" name="Line 10"/>
          <p:cNvSpPr>
            <a:spLocks noChangeAspect="1" noChangeShapeType="1"/>
          </p:cNvSpPr>
          <p:nvPr/>
        </p:nvSpPr>
        <p:spPr bwMode="auto">
          <a:xfrm flipH="1" flipV="1">
            <a:off x="4857750" y="4587875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Text Box 11"/>
          <p:cNvSpPr txBox="1">
            <a:spLocks noChangeAspect="1" noChangeArrowheads="1"/>
          </p:cNvSpPr>
          <p:nvPr/>
        </p:nvSpPr>
        <p:spPr bwMode="auto">
          <a:xfrm>
            <a:off x="6319838" y="4386263"/>
            <a:ext cx="782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D93238"/>
                </a:solidFill>
              </a:rPr>
              <a:t>RDR</a:t>
            </a:r>
            <a:r>
              <a:rPr lang="en-US" sz="1800" b="1" baseline="-25000">
                <a:solidFill>
                  <a:srgbClr val="D93238"/>
                </a:solidFill>
              </a:rPr>
              <a:t>50</a:t>
            </a:r>
          </a:p>
        </p:txBody>
      </p:sp>
      <p:sp>
        <p:nvSpPr>
          <p:cNvPr id="23564" name="Line 12"/>
          <p:cNvSpPr>
            <a:spLocks noChangeAspect="1" noChangeShapeType="1"/>
          </p:cNvSpPr>
          <p:nvPr/>
        </p:nvSpPr>
        <p:spPr bwMode="auto">
          <a:xfrm flipH="1" flipV="1">
            <a:off x="4645025" y="5476875"/>
            <a:ext cx="17367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Text Box 13"/>
          <p:cNvSpPr txBox="1">
            <a:spLocks noChangeAspect="1" noChangeArrowheads="1"/>
          </p:cNvSpPr>
          <p:nvPr/>
        </p:nvSpPr>
        <p:spPr bwMode="auto">
          <a:xfrm>
            <a:off x="6319838" y="5286375"/>
            <a:ext cx="782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D93238"/>
                </a:solidFill>
              </a:rPr>
              <a:t>RDR</a:t>
            </a:r>
            <a:r>
              <a:rPr lang="en-US" sz="1800" b="1" baseline="-25000">
                <a:solidFill>
                  <a:srgbClr val="D93238"/>
                </a:solidFill>
              </a:rPr>
              <a:t>10</a:t>
            </a:r>
          </a:p>
        </p:txBody>
      </p:sp>
      <p:sp>
        <p:nvSpPr>
          <p:cNvPr id="23566" name="Text Box 14"/>
          <p:cNvSpPr txBox="1">
            <a:spLocks noChangeAspect="1" noChangeArrowheads="1"/>
          </p:cNvSpPr>
          <p:nvPr/>
        </p:nvSpPr>
        <p:spPr bwMode="auto">
          <a:xfrm rot="-5400000">
            <a:off x="2113756" y="4553744"/>
            <a:ext cx="17065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Fraction of</a:t>
            </a:r>
          </a:p>
          <a:p>
            <a:r>
              <a:rPr lang="en-US" sz="1400" b="1"/>
              <a:t>Proteins Detected</a:t>
            </a:r>
          </a:p>
        </p:txBody>
      </p:sp>
      <p:sp>
        <p:nvSpPr>
          <p:cNvPr id="23567" name="Line 15"/>
          <p:cNvSpPr>
            <a:spLocks noChangeAspect="1" noChangeShapeType="1"/>
          </p:cNvSpPr>
          <p:nvPr/>
        </p:nvSpPr>
        <p:spPr bwMode="auto">
          <a:xfrm>
            <a:off x="2641600" y="1095375"/>
            <a:ext cx="3741738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AutoShape 16"/>
          <p:cNvSpPr>
            <a:spLocks noChangeAspect="1" noChangeArrowheads="1" noTextEdit="1"/>
          </p:cNvSpPr>
          <p:nvPr/>
        </p:nvSpPr>
        <p:spPr bwMode="auto">
          <a:xfrm>
            <a:off x="2678113" y="1219200"/>
            <a:ext cx="3875087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7"/>
          <p:cNvSpPr>
            <a:spLocks noChangeAspect="1" noChangeShapeType="1"/>
          </p:cNvSpPr>
          <p:nvPr/>
        </p:nvSpPr>
        <p:spPr bwMode="auto">
          <a:xfrm>
            <a:off x="2641600" y="3333750"/>
            <a:ext cx="3741738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8"/>
          <p:cNvSpPr>
            <a:spLocks noChangeAspect="1" noChangeShapeType="1"/>
          </p:cNvSpPr>
          <p:nvPr/>
        </p:nvSpPr>
        <p:spPr bwMode="auto">
          <a:xfrm>
            <a:off x="2641600" y="2787650"/>
            <a:ext cx="3741738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9"/>
          <p:cNvSpPr>
            <a:spLocks noChangeAspect="1" noChangeShapeType="1"/>
          </p:cNvSpPr>
          <p:nvPr/>
        </p:nvSpPr>
        <p:spPr bwMode="auto">
          <a:xfrm>
            <a:off x="2641600" y="2241550"/>
            <a:ext cx="3741738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20"/>
          <p:cNvSpPr>
            <a:spLocks noChangeAspect="1" noChangeShapeType="1"/>
          </p:cNvSpPr>
          <p:nvPr/>
        </p:nvSpPr>
        <p:spPr bwMode="auto">
          <a:xfrm>
            <a:off x="2641600" y="1695450"/>
            <a:ext cx="3741738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Line 21"/>
          <p:cNvSpPr>
            <a:spLocks noChangeAspect="1" noChangeShapeType="1"/>
          </p:cNvSpPr>
          <p:nvPr/>
        </p:nvSpPr>
        <p:spPr bwMode="auto">
          <a:xfrm>
            <a:off x="2641600" y="1149350"/>
            <a:ext cx="3741738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Freeform 22"/>
          <p:cNvSpPr>
            <a:spLocks noChangeAspect="1"/>
          </p:cNvSpPr>
          <p:nvPr/>
        </p:nvSpPr>
        <p:spPr bwMode="auto">
          <a:xfrm>
            <a:off x="2641600" y="2601913"/>
            <a:ext cx="3741738" cy="731837"/>
          </a:xfrm>
          <a:custGeom>
            <a:avLst/>
            <a:gdLst>
              <a:gd name="T0" fmla="*/ 2147483647 w 562"/>
              <a:gd name="T1" fmla="*/ 2147483647 h 110"/>
              <a:gd name="T2" fmla="*/ 2147483647 w 562"/>
              <a:gd name="T3" fmla="*/ 2147483647 h 110"/>
              <a:gd name="T4" fmla="*/ 2147483647 w 562"/>
              <a:gd name="T5" fmla="*/ 2147483647 h 110"/>
              <a:gd name="T6" fmla="*/ 2147483647 w 562"/>
              <a:gd name="T7" fmla="*/ 2147483647 h 110"/>
              <a:gd name="T8" fmla="*/ 2147483647 w 562"/>
              <a:gd name="T9" fmla="*/ 2147483647 h 110"/>
              <a:gd name="T10" fmla="*/ 2147483647 w 562"/>
              <a:gd name="T11" fmla="*/ 2147483647 h 110"/>
              <a:gd name="T12" fmla="*/ 2147483647 w 562"/>
              <a:gd name="T13" fmla="*/ 2147483647 h 110"/>
              <a:gd name="T14" fmla="*/ 2147483647 w 562"/>
              <a:gd name="T15" fmla="*/ 2147483647 h 110"/>
              <a:gd name="T16" fmla="*/ 2147483647 w 562"/>
              <a:gd name="T17" fmla="*/ 2147483647 h 110"/>
              <a:gd name="T18" fmla="*/ 2147483647 w 562"/>
              <a:gd name="T19" fmla="*/ 2147483647 h 110"/>
              <a:gd name="T20" fmla="*/ 2147483647 w 562"/>
              <a:gd name="T21" fmla="*/ 2147483647 h 110"/>
              <a:gd name="T22" fmla="*/ 2147483647 w 562"/>
              <a:gd name="T23" fmla="*/ 2147483647 h 110"/>
              <a:gd name="T24" fmla="*/ 2147483647 w 562"/>
              <a:gd name="T25" fmla="*/ 2147483647 h 110"/>
              <a:gd name="T26" fmla="*/ 2147483647 w 562"/>
              <a:gd name="T27" fmla="*/ 2147483647 h 110"/>
              <a:gd name="T28" fmla="*/ 2147483647 w 562"/>
              <a:gd name="T29" fmla="*/ 2147483647 h 110"/>
              <a:gd name="T30" fmla="*/ 2147483647 w 562"/>
              <a:gd name="T31" fmla="*/ 2147483647 h 110"/>
              <a:gd name="T32" fmla="*/ 2147483647 w 562"/>
              <a:gd name="T33" fmla="*/ 2147483647 h 110"/>
              <a:gd name="T34" fmla="*/ 2147483647 w 562"/>
              <a:gd name="T35" fmla="*/ 2147483647 h 110"/>
              <a:gd name="T36" fmla="*/ 2147483647 w 562"/>
              <a:gd name="T37" fmla="*/ 2147483647 h 110"/>
              <a:gd name="T38" fmla="*/ 2147483647 w 562"/>
              <a:gd name="T39" fmla="*/ 2147483647 h 110"/>
              <a:gd name="T40" fmla="*/ 2147483647 w 562"/>
              <a:gd name="T41" fmla="*/ 2147483647 h 110"/>
              <a:gd name="T42" fmla="*/ 2147483647 w 562"/>
              <a:gd name="T43" fmla="*/ 2147483647 h 110"/>
              <a:gd name="T44" fmla="*/ 2147483647 w 562"/>
              <a:gd name="T45" fmla="*/ 2147483647 h 110"/>
              <a:gd name="T46" fmla="*/ 2147483647 w 562"/>
              <a:gd name="T47" fmla="*/ 2147483647 h 110"/>
              <a:gd name="T48" fmla="*/ 2147483647 w 562"/>
              <a:gd name="T49" fmla="*/ 2147483647 h 110"/>
              <a:gd name="T50" fmla="*/ 2147483647 w 562"/>
              <a:gd name="T51" fmla="*/ 2147483647 h 110"/>
              <a:gd name="T52" fmla="*/ 2147483647 w 562"/>
              <a:gd name="T53" fmla="*/ 2147483647 h 110"/>
              <a:gd name="T54" fmla="*/ 2147483647 w 562"/>
              <a:gd name="T55" fmla="*/ 2147483647 h 110"/>
              <a:gd name="T56" fmla="*/ 2147483647 w 562"/>
              <a:gd name="T57" fmla="*/ 2147483647 h 110"/>
              <a:gd name="T58" fmla="*/ 2147483647 w 562"/>
              <a:gd name="T59" fmla="*/ 2147483647 h 110"/>
              <a:gd name="T60" fmla="*/ 2147483647 w 562"/>
              <a:gd name="T61" fmla="*/ 2147483647 h 110"/>
              <a:gd name="T62" fmla="*/ 2147483647 w 562"/>
              <a:gd name="T63" fmla="*/ 2147483647 h 110"/>
              <a:gd name="T64" fmla="*/ 2147483647 w 562"/>
              <a:gd name="T65" fmla="*/ 2147483647 h 110"/>
              <a:gd name="T66" fmla="*/ 2147483647 w 562"/>
              <a:gd name="T67" fmla="*/ 2147483647 h 110"/>
              <a:gd name="T68" fmla="*/ 2147483647 w 562"/>
              <a:gd name="T69" fmla="*/ 2147483647 h 110"/>
              <a:gd name="T70" fmla="*/ 2147483647 w 562"/>
              <a:gd name="T71" fmla="*/ 2147483647 h 110"/>
              <a:gd name="T72" fmla="*/ 2147483647 w 562"/>
              <a:gd name="T73" fmla="*/ 2147483647 h 110"/>
              <a:gd name="T74" fmla="*/ 2147483647 w 562"/>
              <a:gd name="T75" fmla="*/ 2147483647 h 110"/>
              <a:gd name="T76" fmla="*/ 2147483647 w 562"/>
              <a:gd name="T77" fmla="*/ 2147483647 h 110"/>
              <a:gd name="T78" fmla="*/ 2147483647 w 562"/>
              <a:gd name="T79" fmla="*/ 2147483647 h 110"/>
              <a:gd name="T80" fmla="*/ 2147483647 w 562"/>
              <a:gd name="T81" fmla="*/ 2147483647 h 110"/>
              <a:gd name="T82" fmla="*/ 2147483647 w 562"/>
              <a:gd name="T83" fmla="*/ 2147483647 h 110"/>
              <a:gd name="T84" fmla="*/ 2147483647 w 562"/>
              <a:gd name="T85" fmla="*/ 2147483647 h 110"/>
              <a:gd name="T86" fmla="*/ 2147483647 w 562"/>
              <a:gd name="T87" fmla="*/ 2147483647 h 110"/>
              <a:gd name="T88" fmla="*/ 2147483647 w 562"/>
              <a:gd name="T89" fmla="*/ 2147483647 h 110"/>
              <a:gd name="T90" fmla="*/ 2147483647 w 562"/>
              <a:gd name="T91" fmla="*/ 2147483647 h 110"/>
              <a:gd name="T92" fmla="*/ 2147483647 w 562"/>
              <a:gd name="T93" fmla="*/ 2147483647 h 110"/>
              <a:gd name="T94" fmla="*/ 2147483647 w 562"/>
              <a:gd name="T95" fmla="*/ 2147483647 h 110"/>
              <a:gd name="T96" fmla="*/ 2147483647 w 562"/>
              <a:gd name="T97" fmla="*/ 2147483647 h 110"/>
              <a:gd name="T98" fmla="*/ 2147483647 w 562"/>
              <a:gd name="T99" fmla="*/ 2147483647 h 11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62"/>
              <a:gd name="T151" fmla="*/ 0 h 110"/>
              <a:gd name="T152" fmla="*/ 562 w 562"/>
              <a:gd name="T153" fmla="*/ 110 h 11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62" h="110">
                <a:moveTo>
                  <a:pt x="0" y="110"/>
                </a:moveTo>
                <a:lnTo>
                  <a:pt x="3" y="110"/>
                </a:lnTo>
                <a:lnTo>
                  <a:pt x="6" y="110"/>
                </a:lnTo>
                <a:lnTo>
                  <a:pt x="8" y="110"/>
                </a:lnTo>
                <a:lnTo>
                  <a:pt x="11" y="110"/>
                </a:lnTo>
                <a:lnTo>
                  <a:pt x="14" y="110"/>
                </a:lnTo>
                <a:lnTo>
                  <a:pt x="17" y="110"/>
                </a:lnTo>
                <a:lnTo>
                  <a:pt x="20" y="110"/>
                </a:lnTo>
                <a:lnTo>
                  <a:pt x="22" y="110"/>
                </a:lnTo>
                <a:lnTo>
                  <a:pt x="25" y="110"/>
                </a:lnTo>
                <a:lnTo>
                  <a:pt x="28" y="110"/>
                </a:lnTo>
                <a:lnTo>
                  <a:pt x="31" y="110"/>
                </a:lnTo>
                <a:lnTo>
                  <a:pt x="34" y="110"/>
                </a:lnTo>
                <a:lnTo>
                  <a:pt x="37" y="110"/>
                </a:lnTo>
                <a:lnTo>
                  <a:pt x="39" y="110"/>
                </a:lnTo>
                <a:lnTo>
                  <a:pt x="42" y="110"/>
                </a:lnTo>
                <a:lnTo>
                  <a:pt x="45" y="110"/>
                </a:lnTo>
                <a:lnTo>
                  <a:pt x="48" y="110"/>
                </a:lnTo>
                <a:lnTo>
                  <a:pt x="51" y="110"/>
                </a:lnTo>
                <a:lnTo>
                  <a:pt x="53" y="110"/>
                </a:lnTo>
                <a:lnTo>
                  <a:pt x="56" y="110"/>
                </a:lnTo>
                <a:lnTo>
                  <a:pt x="59" y="110"/>
                </a:lnTo>
                <a:lnTo>
                  <a:pt x="62" y="110"/>
                </a:lnTo>
                <a:lnTo>
                  <a:pt x="65" y="110"/>
                </a:lnTo>
                <a:lnTo>
                  <a:pt x="67" y="110"/>
                </a:lnTo>
                <a:lnTo>
                  <a:pt x="70" y="110"/>
                </a:lnTo>
                <a:lnTo>
                  <a:pt x="73" y="110"/>
                </a:lnTo>
                <a:lnTo>
                  <a:pt x="76" y="110"/>
                </a:lnTo>
                <a:lnTo>
                  <a:pt x="79" y="110"/>
                </a:lnTo>
                <a:lnTo>
                  <a:pt x="81" y="110"/>
                </a:lnTo>
                <a:lnTo>
                  <a:pt x="84" y="110"/>
                </a:lnTo>
                <a:lnTo>
                  <a:pt x="87" y="110"/>
                </a:lnTo>
                <a:lnTo>
                  <a:pt x="90" y="110"/>
                </a:lnTo>
                <a:lnTo>
                  <a:pt x="93" y="110"/>
                </a:lnTo>
                <a:lnTo>
                  <a:pt x="96" y="110"/>
                </a:lnTo>
                <a:lnTo>
                  <a:pt x="98" y="110"/>
                </a:lnTo>
                <a:lnTo>
                  <a:pt x="101" y="110"/>
                </a:lnTo>
                <a:lnTo>
                  <a:pt x="104" y="110"/>
                </a:lnTo>
                <a:lnTo>
                  <a:pt x="107" y="110"/>
                </a:lnTo>
                <a:lnTo>
                  <a:pt x="110" y="110"/>
                </a:lnTo>
                <a:lnTo>
                  <a:pt x="112" y="110"/>
                </a:lnTo>
                <a:lnTo>
                  <a:pt x="115" y="110"/>
                </a:lnTo>
                <a:lnTo>
                  <a:pt x="118" y="110"/>
                </a:lnTo>
                <a:lnTo>
                  <a:pt x="121" y="110"/>
                </a:lnTo>
                <a:lnTo>
                  <a:pt x="124" y="110"/>
                </a:lnTo>
                <a:lnTo>
                  <a:pt x="126" y="110"/>
                </a:lnTo>
                <a:lnTo>
                  <a:pt x="129" y="110"/>
                </a:lnTo>
                <a:lnTo>
                  <a:pt x="132" y="110"/>
                </a:lnTo>
                <a:lnTo>
                  <a:pt x="135" y="110"/>
                </a:lnTo>
                <a:lnTo>
                  <a:pt x="138" y="110"/>
                </a:lnTo>
                <a:lnTo>
                  <a:pt x="140" y="110"/>
                </a:lnTo>
                <a:lnTo>
                  <a:pt x="143" y="110"/>
                </a:lnTo>
                <a:lnTo>
                  <a:pt x="146" y="110"/>
                </a:lnTo>
                <a:lnTo>
                  <a:pt x="149" y="110"/>
                </a:lnTo>
                <a:lnTo>
                  <a:pt x="152" y="110"/>
                </a:lnTo>
                <a:lnTo>
                  <a:pt x="155" y="110"/>
                </a:lnTo>
                <a:lnTo>
                  <a:pt x="157" y="110"/>
                </a:lnTo>
                <a:lnTo>
                  <a:pt x="160" y="110"/>
                </a:lnTo>
                <a:lnTo>
                  <a:pt x="163" y="110"/>
                </a:lnTo>
                <a:lnTo>
                  <a:pt x="166" y="110"/>
                </a:lnTo>
                <a:lnTo>
                  <a:pt x="169" y="110"/>
                </a:lnTo>
                <a:lnTo>
                  <a:pt x="171" y="110"/>
                </a:lnTo>
                <a:lnTo>
                  <a:pt x="174" y="110"/>
                </a:lnTo>
                <a:lnTo>
                  <a:pt x="177" y="110"/>
                </a:lnTo>
                <a:lnTo>
                  <a:pt x="180" y="110"/>
                </a:lnTo>
                <a:lnTo>
                  <a:pt x="183" y="110"/>
                </a:lnTo>
                <a:lnTo>
                  <a:pt x="185" y="110"/>
                </a:lnTo>
                <a:lnTo>
                  <a:pt x="188" y="110"/>
                </a:lnTo>
                <a:lnTo>
                  <a:pt x="191" y="110"/>
                </a:lnTo>
                <a:lnTo>
                  <a:pt x="194" y="110"/>
                </a:lnTo>
                <a:lnTo>
                  <a:pt x="197" y="110"/>
                </a:lnTo>
                <a:lnTo>
                  <a:pt x="200" y="110"/>
                </a:lnTo>
                <a:lnTo>
                  <a:pt x="202" y="110"/>
                </a:lnTo>
                <a:lnTo>
                  <a:pt x="205" y="110"/>
                </a:lnTo>
                <a:lnTo>
                  <a:pt x="208" y="110"/>
                </a:lnTo>
                <a:lnTo>
                  <a:pt x="211" y="110"/>
                </a:lnTo>
                <a:lnTo>
                  <a:pt x="214" y="110"/>
                </a:lnTo>
                <a:lnTo>
                  <a:pt x="216" y="110"/>
                </a:lnTo>
                <a:lnTo>
                  <a:pt x="219" y="110"/>
                </a:lnTo>
                <a:lnTo>
                  <a:pt x="222" y="110"/>
                </a:lnTo>
                <a:lnTo>
                  <a:pt x="225" y="110"/>
                </a:lnTo>
                <a:lnTo>
                  <a:pt x="228" y="110"/>
                </a:lnTo>
                <a:lnTo>
                  <a:pt x="230" y="110"/>
                </a:lnTo>
                <a:lnTo>
                  <a:pt x="233" y="110"/>
                </a:lnTo>
                <a:lnTo>
                  <a:pt x="236" y="110"/>
                </a:lnTo>
                <a:lnTo>
                  <a:pt x="239" y="110"/>
                </a:lnTo>
                <a:lnTo>
                  <a:pt x="242" y="110"/>
                </a:lnTo>
                <a:lnTo>
                  <a:pt x="244" y="110"/>
                </a:lnTo>
                <a:lnTo>
                  <a:pt x="247" y="110"/>
                </a:lnTo>
                <a:lnTo>
                  <a:pt x="250" y="110"/>
                </a:lnTo>
                <a:lnTo>
                  <a:pt x="253" y="110"/>
                </a:lnTo>
                <a:lnTo>
                  <a:pt x="256" y="110"/>
                </a:lnTo>
                <a:lnTo>
                  <a:pt x="259" y="110"/>
                </a:lnTo>
                <a:lnTo>
                  <a:pt x="261" y="110"/>
                </a:lnTo>
                <a:lnTo>
                  <a:pt x="264" y="110"/>
                </a:lnTo>
                <a:lnTo>
                  <a:pt x="267" y="110"/>
                </a:lnTo>
                <a:lnTo>
                  <a:pt x="270" y="110"/>
                </a:lnTo>
                <a:lnTo>
                  <a:pt x="273" y="110"/>
                </a:lnTo>
                <a:lnTo>
                  <a:pt x="275" y="110"/>
                </a:lnTo>
                <a:lnTo>
                  <a:pt x="278" y="110"/>
                </a:lnTo>
                <a:lnTo>
                  <a:pt x="281" y="110"/>
                </a:lnTo>
                <a:lnTo>
                  <a:pt x="284" y="109"/>
                </a:lnTo>
                <a:lnTo>
                  <a:pt x="287" y="107"/>
                </a:lnTo>
                <a:lnTo>
                  <a:pt x="289" y="104"/>
                </a:lnTo>
                <a:lnTo>
                  <a:pt x="292" y="100"/>
                </a:lnTo>
                <a:lnTo>
                  <a:pt x="295" y="95"/>
                </a:lnTo>
                <a:lnTo>
                  <a:pt x="298" y="89"/>
                </a:lnTo>
                <a:lnTo>
                  <a:pt x="301" y="82"/>
                </a:lnTo>
                <a:lnTo>
                  <a:pt x="303" y="74"/>
                </a:lnTo>
                <a:lnTo>
                  <a:pt x="306" y="67"/>
                </a:lnTo>
                <a:lnTo>
                  <a:pt x="309" y="59"/>
                </a:lnTo>
                <a:lnTo>
                  <a:pt x="312" y="51"/>
                </a:lnTo>
                <a:lnTo>
                  <a:pt x="315" y="43"/>
                </a:lnTo>
                <a:lnTo>
                  <a:pt x="318" y="35"/>
                </a:lnTo>
                <a:lnTo>
                  <a:pt x="320" y="28"/>
                </a:lnTo>
                <a:lnTo>
                  <a:pt x="323" y="22"/>
                </a:lnTo>
                <a:lnTo>
                  <a:pt x="326" y="16"/>
                </a:lnTo>
                <a:lnTo>
                  <a:pt x="329" y="11"/>
                </a:lnTo>
                <a:lnTo>
                  <a:pt x="332" y="7"/>
                </a:lnTo>
                <a:lnTo>
                  <a:pt x="334" y="4"/>
                </a:lnTo>
                <a:lnTo>
                  <a:pt x="337" y="2"/>
                </a:lnTo>
                <a:lnTo>
                  <a:pt x="340" y="1"/>
                </a:lnTo>
                <a:lnTo>
                  <a:pt x="343" y="0"/>
                </a:lnTo>
                <a:lnTo>
                  <a:pt x="346" y="1"/>
                </a:lnTo>
                <a:lnTo>
                  <a:pt x="348" y="2"/>
                </a:lnTo>
                <a:lnTo>
                  <a:pt x="351" y="4"/>
                </a:lnTo>
                <a:lnTo>
                  <a:pt x="354" y="7"/>
                </a:lnTo>
                <a:lnTo>
                  <a:pt x="357" y="10"/>
                </a:lnTo>
                <a:lnTo>
                  <a:pt x="360" y="14"/>
                </a:lnTo>
                <a:lnTo>
                  <a:pt x="362" y="18"/>
                </a:lnTo>
                <a:lnTo>
                  <a:pt x="365" y="22"/>
                </a:lnTo>
                <a:lnTo>
                  <a:pt x="368" y="26"/>
                </a:lnTo>
                <a:lnTo>
                  <a:pt x="371" y="31"/>
                </a:lnTo>
                <a:lnTo>
                  <a:pt x="374" y="36"/>
                </a:lnTo>
                <a:lnTo>
                  <a:pt x="377" y="41"/>
                </a:lnTo>
                <a:lnTo>
                  <a:pt x="379" y="46"/>
                </a:lnTo>
                <a:lnTo>
                  <a:pt x="382" y="50"/>
                </a:lnTo>
                <a:lnTo>
                  <a:pt x="385" y="55"/>
                </a:lnTo>
                <a:lnTo>
                  <a:pt x="388" y="59"/>
                </a:lnTo>
                <a:lnTo>
                  <a:pt x="391" y="64"/>
                </a:lnTo>
                <a:lnTo>
                  <a:pt x="393" y="68"/>
                </a:lnTo>
                <a:lnTo>
                  <a:pt x="396" y="71"/>
                </a:lnTo>
                <a:lnTo>
                  <a:pt x="399" y="75"/>
                </a:lnTo>
                <a:lnTo>
                  <a:pt x="402" y="78"/>
                </a:lnTo>
                <a:lnTo>
                  <a:pt x="405" y="81"/>
                </a:lnTo>
                <a:lnTo>
                  <a:pt x="407" y="84"/>
                </a:lnTo>
                <a:lnTo>
                  <a:pt x="410" y="87"/>
                </a:lnTo>
                <a:lnTo>
                  <a:pt x="413" y="90"/>
                </a:lnTo>
                <a:lnTo>
                  <a:pt x="416" y="92"/>
                </a:lnTo>
                <a:lnTo>
                  <a:pt x="419" y="94"/>
                </a:lnTo>
                <a:lnTo>
                  <a:pt x="421" y="96"/>
                </a:lnTo>
                <a:lnTo>
                  <a:pt x="424" y="97"/>
                </a:lnTo>
                <a:lnTo>
                  <a:pt x="427" y="99"/>
                </a:lnTo>
                <a:lnTo>
                  <a:pt x="430" y="100"/>
                </a:lnTo>
                <a:lnTo>
                  <a:pt x="433" y="101"/>
                </a:lnTo>
                <a:lnTo>
                  <a:pt x="436" y="103"/>
                </a:lnTo>
                <a:lnTo>
                  <a:pt x="438" y="104"/>
                </a:lnTo>
                <a:lnTo>
                  <a:pt x="441" y="104"/>
                </a:lnTo>
                <a:lnTo>
                  <a:pt x="444" y="105"/>
                </a:lnTo>
                <a:lnTo>
                  <a:pt x="447" y="106"/>
                </a:lnTo>
                <a:lnTo>
                  <a:pt x="450" y="106"/>
                </a:lnTo>
                <a:lnTo>
                  <a:pt x="452" y="107"/>
                </a:lnTo>
                <a:lnTo>
                  <a:pt x="455" y="107"/>
                </a:lnTo>
                <a:lnTo>
                  <a:pt x="458" y="108"/>
                </a:lnTo>
                <a:lnTo>
                  <a:pt x="461" y="108"/>
                </a:lnTo>
                <a:lnTo>
                  <a:pt x="464" y="108"/>
                </a:lnTo>
                <a:lnTo>
                  <a:pt x="466" y="109"/>
                </a:lnTo>
                <a:lnTo>
                  <a:pt x="469" y="109"/>
                </a:lnTo>
                <a:lnTo>
                  <a:pt x="472" y="109"/>
                </a:lnTo>
                <a:lnTo>
                  <a:pt x="475" y="109"/>
                </a:lnTo>
                <a:lnTo>
                  <a:pt x="478" y="109"/>
                </a:lnTo>
                <a:lnTo>
                  <a:pt x="481" y="109"/>
                </a:lnTo>
                <a:lnTo>
                  <a:pt x="483" y="109"/>
                </a:lnTo>
                <a:lnTo>
                  <a:pt x="486" y="110"/>
                </a:lnTo>
                <a:lnTo>
                  <a:pt x="489" y="110"/>
                </a:lnTo>
                <a:lnTo>
                  <a:pt x="492" y="110"/>
                </a:lnTo>
                <a:lnTo>
                  <a:pt x="495" y="110"/>
                </a:lnTo>
                <a:lnTo>
                  <a:pt x="497" y="110"/>
                </a:lnTo>
                <a:lnTo>
                  <a:pt x="500" y="110"/>
                </a:lnTo>
                <a:lnTo>
                  <a:pt x="503" y="110"/>
                </a:lnTo>
                <a:lnTo>
                  <a:pt x="506" y="110"/>
                </a:lnTo>
                <a:lnTo>
                  <a:pt x="509" y="110"/>
                </a:lnTo>
                <a:lnTo>
                  <a:pt x="511" y="110"/>
                </a:lnTo>
                <a:lnTo>
                  <a:pt x="514" y="110"/>
                </a:lnTo>
                <a:lnTo>
                  <a:pt x="517" y="110"/>
                </a:lnTo>
                <a:lnTo>
                  <a:pt x="520" y="110"/>
                </a:lnTo>
                <a:lnTo>
                  <a:pt x="523" y="110"/>
                </a:lnTo>
                <a:lnTo>
                  <a:pt x="525" y="110"/>
                </a:lnTo>
                <a:lnTo>
                  <a:pt x="528" y="110"/>
                </a:lnTo>
                <a:lnTo>
                  <a:pt x="531" y="110"/>
                </a:lnTo>
                <a:lnTo>
                  <a:pt x="534" y="110"/>
                </a:lnTo>
                <a:lnTo>
                  <a:pt x="537" y="110"/>
                </a:lnTo>
                <a:lnTo>
                  <a:pt x="540" y="110"/>
                </a:lnTo>
                <a:lnTo>
                  <a:pt x="542" y="110"/>
                </a:lnTo>
                <a:lnTo>
                  <a:pt x="545" y="110"/>
                </a:lnTo>
                <a:lnTo>
                  <a:pt x="548" y="110"/>
                </a:lnTo>
                <a:lnTo>
                  <a:pt x="551" y="110"/>
                </a:lnTo>
                <a:lnTo>
                  <a:pt x="554" y="110"/>
                </a:lnTo>
                <a:lnTo>
                  <a:pt x="556" y="110"/>
                </a:lnTo>
                <a:lnTo>
                  <a:pt x="559" y="110"/>
                </a:lnTo>
                <a:lnTo>
                  <a:pt x="562" y="110"/>
                </a:lnTo>
              </a:path>
            </a:pathLst>
          </a:custGeom>
          <a:noFill/>
          <a:ln w="28575">
            <a:solidFill>
              <a:srgbClr val="D9323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Freeform 23"/>
          <p:cNvSpPr>
            <a:spLocks noChangeAspect="1"/>
          </p:cNvSpPr>
          <p:nvPr/>
        </p:nvSpPr>
        <p:spPr bwMode="auto">
          <a:xfrm>
            <a:off x="2641600" y="1149350"/>
            <a:ext cx="3741738" cy="2184400"/>
          </a:xfrm>
          <a:custGeom>
            <a:avLst/>
            <a:gdLst>
              <a:gd name="T0" fmla="*/ 2147483647 w 562"/>
              <a:gd name="T1" fmla="*/ 2147483647 h 328"/>
              <a:gd name="T2" fmla="*/ 2147483647 w 562"/>
              <a:gd name="T3" fmla="*/ 2147483647 h 328"/>
              <a:gd name="T4" fmla="*/ 2147483647 w 562"/>
              <a:gd name="T5" fmla="*/ 2147483647 h 328"/>
              <a:gd name="T6" fmla="*/ 2147483647 w 562"/>
              <a:gd name="T7" fmla="*/ 2147483647 h 328"/>
              <a:gd name="T8" fmla="*/ 2147483647 w 562"/>
              <a:gd name="T9" fmla="*/ 2147483647 h 328"/>
              <a:gd name="T10" fmla="*/ 2147483647 w 562"/>
              <a:gd name="T11" fmla="*/ 2147483647 h 328"/>
              <a:gd name="T12" fmla="*/ 2147483647 w 562"/>
              <a:gd name="T13" fmla="*/ 2147483647 h 328"/>
              <a:gd name="T14" fmla="*/ 2147483647 w 562"/>
              <a:gd name="T15" fmla="*/ 2147483647 h 328"/>
              <a:gd name="T16" fmla="*/ 2147483647 w 562"/>
              <a:gd name="T17" fmla="*/ 2147483647 h 328"/>
              <a:gd name="T18" fmla="*/ 2147483647 w 562"/>
              <a:gd name="T19" fmla="*/ 2147483647 h 328"/>
              <a:gd name="T20" fmla="*/ 2147483647 w 562"/>
              <a:gd name="T21" fmla="*/ 2147483647 h 328"/>
              <a:gd name="T22" fmla="*/ 2147483647 w 562"/>
              <a:gd name="T23" fmla="*/ 2147483647 h 328"/>
              <a:gd name="T24" fmla="*/ 2147483647 w 562"/>
              <a:gd name="T25" fmla="*/ 2147483647 h 328"/>
              <a:gd name="T26" fmla="*/ 2147483647 w 562"/>
              <a:gd name="T27" fmla="*/ 2147483647 h 328"/>
              <a:gd name="T28" fmla="*/ 2147483647 w 562"/>
              <a:gd name="T29" fmla="*/ 2147483647 h 328"/>
              <a:gd name="T30" fmla="*/ 2147483647 w 562"/>
              <a:gd name="T31" fmla="*/ 2147483647 h 328"/>
              <a:gd name="T32" fmla="*/ 2147483647 w 562"/>
              <a:gd name="T33" fmla="*/ 2147483647 h 328"/>
              <a:gd name="T34" fmla="*/ 2147483647 w 562"/>
              <a:gd name="T35" fmla="*/ 2147483647 h 328"/>
              <a:gd name="T36" fmla="*/ 2147483647 w 562"/>
              <a:gd name="T37" fmla="*/ 2147483647 h 328"/>
              <a:gd name="T38" fmla="*/ 2147483647 w 562"/>
              <a:gd name="T39" fmla="*/ 2147483647 h 328"/>
              <a:gd name="T40" fmla="*/ 2147483647 w 562"/>
              <a:gd name="T41" fmla="*/ 2147483647 h 328"/>
              <a:gd name="T42" fmla="*/ 2147483647 w 562"/>
              <a:gd name="T43" fmla="*/ 2147483647 h 328"/>
              <a:gd name="T44" fmla="*/ 2147483647 w 562"/>
              <a:gd name="T45" fmla="*/ 2147483647 h 328"/>
              <a:gd name="T46" fmla="*/ 2147483647 w 562"/>
              <a:gd name="T47" fmla="*/ 2147483647 h 328"/>
              <a:gd name="T48" fmla="*/ 2147483647 w 562"/>
              <a:gd name="T49" fmla="*/ 0 h 328"/>
              <a:gd name="T50" fmla="*/ 2147483647 w 562"/>
              <a:gd name="T51" fmla="*/ 2147483647 h 328"/>
              <a:gd name="T52" fmla="*/ 2147483647 w 562"/>
              <a:gd name="T53" fmla="*/ 2147483647 h 328"/>
              <a:gd name="T54" fmla="*/ 2147483647 w 562"/>
              <a:gd name="T55" fmla="*/ 2147483647 h 328"/>
              <a:gd name="T56" fmla="*/ 2147483647 w 562"/>
              <a:gd name="T57" fmla="*/ 2147483647 h 328"/>
              <a:gd name="T58" fmla="*/ 2147483647 w 562"/>
              <a:gd name="T59" fmla="*/ 2147483647 h 328"/>
              <a:gd name="T60" fmla="*/ 2147483647 w 562"/>
              <a:gd name="T61" fmla="*/ 2147483647 h 328"/>
              <a:gd name="T62" fmla="*/ 2147483647 w 562"/>
              <a:gd name="T63" fmla="*/ 2147483647 h 328"/>
              <a:gd name="T64" fmla="*/ 2147483647 w 562"/>
              <a:gd name="T65" fmla="*/ 2147483647 h 328"/>
              <a:gd name="T66" fmla="*/ 2147483647 w 562"/>
              <a:gd name="T67" fmla="*/ 2147483647 h 328"/>
              <a:gd name="T68" fmla="*/ 2147483647 w 562"/>
              <a:gd name="T69" fmla="*/ 2147483647 h 328"/>
              <a:gd name="T70" fmla="*/ 2147483647 w 562"/>
              <a:gd name="T71" fmla="*/ 2147483647 h 328"/>
              <a:gd name="T72" fmla="*/ 2147483647 w 562"/>
              <a:gd name="T73" fmla="*/ 2147483647 h 328"/>
              <a:gd name="T74" fmla="*/ 2147483647 w 562"/>
              <a:gd name="T75" fmla="*/ 2147483647 h 328"/>
              <a:gd name="T76" fmla="*/ 2147483647 w 562"/>
              <a:gd name="T77" fmla="*/ 2147483647 h 328"/>
              <a:gd name="T78" fmla="*/ 2147483647 w 562"/>
              <a:gd name="T79" fmla="*/ 2147483647 h 328"/>
              <a:gd name="T80" fmla="*/ 2147483647 w 562"/>
              <a:gd name="T81" fmla="*/ 2147483647 h 328"/>
              <a:gd name="T82" fmla="*/ 2147483647 w 562"/>
              <a:gd name="T83" fmla="*/ 2147483647 h 328"/>
              <a:gd name="T84" fmla="*/ 2147483647 w 562"/>
              <a:gd name="T85" fmla="*/ 2147483647 h 328"/>
              <a:gd name="T86" fmla="*/ 2147483647 w 562"/>
              <a:gd name="T87" fmla="*/ 2147483647 h 328"/>
              <a:gd name="T88" fmla="*/ 2147483647 w 562"/>
              <a:gd name="T89" fmla="*/ 2147483647 h 328"/>
              <a:gd name="T90" fmla="*/ 2147483647 w 562"/>
              <a:gd name="T91" fmla="*/ 2147483647 h 328"/>
              <a:gd name="T92" fmla="*/ 2147483647 w 562"/>
              <a:gd name="T93" fmla="*/ 2147483647 h 328"/>
              <a:gd name="T94" fmla="*/ 2147483647 w 562"/>
              <a:gd name="T95" fmla="*/ 2147483647 h 328"/>
              <a:gd name="T96" fmla="*/ 2147483647 w 562"/>
              <a:gd name="T97" fmla="*/ 2147483647 h 328"/>
              <a:gd name="T98" fmla="*/ 2147483647 w 562"/>
              <a:gd name="T99" fmla="*/ 2147483647 h 32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62"/>
              <a:gd name="T151" fmla="*/ 0 h 328"/>
              <a:gd name="T152" fmla="*/ 562 w 562"/>
              <a:gd name="T153" fmla="*/ 328 h 32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62" h="328">
                <a:moveTo>
                  <a:pt x="0" y="328"/>
                </a:moveTo>
                <a:lnTo>
                  <a:pt x="3" y="328"/>
                </a:lnTo>
                <a:lnTo>
                  <a:pt x="6" y="328"/>
                </a:lnTo>
                <a:lnTo>
                  <a:pt x="8" y="328"/>
                </a:lnTo>
                <a:lnTo>
                  <a:pt x="11" y="328"/>
                </a:lnTo>
                <a:lnTo>
                  <a:pt x="14" y="328"/>
                </a:lnTo>
                <a:lnTo>
                  <a:pt x="17" y="328"/>
                </a:lnTo>
                <a:lnTo>
                  <a:pt x="20" y="328"/>
                </a:lnTo>
                <a:lnTo>
                  <a:pt x="22" y="328"/>
                </a:lnTo>
                <a:lnTo>
                  <a:pt x="25" y="328"/>
                </a:lnTo>
                <a:lnTo>
                  <a:pt x="28" y="328"/>
                </a:lnTo>
                <a:lnTo>
                  <a:pt x="31" y="328"/>
                </a:lnTo>
                <a:lnTo>
                  <a:pt x="34" y="328"/>
                </a:lnTo>
                <a:lnTo>
                  <a:pt x="37" y="328"/>
                </a:lnTo>
                <a:lnTo>
                  <a:pt x="39" y="328"/>
                </a:lnTo>
                <a:lnTo>
                  <a:pt x="42" y="328"/>
                </a:lnTo>
                <a:lnTo>
                  <a:pt x="45" y="328"/>
                </a:lnTo>
                <a:lnTo>
                  <a:pt x="48" y="328"/>
                </a:lnTo>
                <a:lnTo>
                  <a:pt x="51" y="328"/>
                </a:lnTo>
                <a:lnTo>
                  <a:pt x="53" y="328"/>
                </a:lnTo>
                <a:lnTo>
                  <a:pt x="56" y="328"/>
                </a:lnTo>
                <a:lnTo>
                  <a:pt x="59" y="328"/>
                </a:lnTo>
                <a:lnTo>
                  <a:pt x="62" y="328"/>
                </a:lnTo>
                <a:lnTo>
                  <a:pt x="65" y="328"/>
                </a:lnTo>
                <a:lnTo>
                  <a:pt x="67" y="328"/>
                </a:lnTo>
                <a:lnTo>
                  <a:pt x="70" y="328"/>
                </a:lnTo>
                <a:lnTo>
                  <a:pt x="73" y="328"/>
                </a:lnTo>
                <a:lnTo>
                  <a:pt x="76" y="328"/>
                </a:lnTo>
                <a:lnTo>
                  <a:pt x="79" y="327"/>
                </a:lnTo>
                <a:lnTo>
                  <a:pt x="81" y="327"/>
                </a:lnTo>
                <a:lnTo>
                  <a:pt x="84" y="327"/>
                </a:lnTo>
                <a:lnTo>
                  <a:pt x="87" y="327"/>
                </a:lnTo>
                <a:lnTo>
                  <a:pt x="90" y="327"/>
                </a:lnTo>
                <a:lnTo>
                  <a:pt x="93" y="327"/>
                </a:lnTo>
                <a:lnTo>
                  <a:pt x="96" y="327"/>
                </a:lnTo>
                <a:lnTo>
                  <a:pt x="98" y="326"/>
                </a:lnTo>
                <a:lnTo>
                  <a:pt x="101" y="326"/>
                </a:lnTo>
                <a:lnTo>
                  <a:pt x="104" y="326"/>
                </a:lnTo>
                <a:lnTo>
                  <a:pt x="107" y="325"/>
                </a:lnTo>
                <a:lnTo>
                  <a:pt x="110" y="325"/>
                </a:lnTo>
                <a:lnTo>
                  <a:pt x="112" y="324"/>
                </a:lnTo>
                <a:lnTo>
                  <a:pt x="115" y="324"/>
                </a:lnTo>
                <a:lnTo>
                  <a:pt x="118" y="323"/>
                </a:lnTo>
                <a:lnTo>
                  <a:pt x="121" y="322"/>
                </a:lnTo>
                <a:lnTo>
                  <a:pt x="124" y="321"/>
                </a:lnTo>
                <a:lnTo>
                  <a:pt x="126" y="321"/>
                </a:lnTo>
                <a:lnTo>
                  <a:pt x="129" y="319"/>
                </a:lnTo>
                <a:lnTo>
                  <a:pt x="132" y="318"/>
                </a:lnTo>
                <a:lnTo>
                  <a:pt x="135" y="317"/>
                </a:lnTo>
                <a:lnTo>
                  <a:pt x="138" y="315"/>
                </a:lnTo>
                <a:lnTo>
                  <a:pt x="140" y="314"/>
                </a:lnTo>
                <a:lnTo>
                  <a:pt x="143" y="312"/>
                </a:lnTo>
                <a:lnTo>
                  <a:pt x="146" y="310"/>
                </a:lnTo>
                <a:lnTo>
                  <a:pt x="149" y="307"/>
                </a:lnTo>
                <a:lnTo>
                  <a:pt x="152" y="305"/>
                </a:lnTo>
                <a:lnTo>
                  <a:pt x="155" y="302"/>
                </a:lnTo>
                <a:lnTo>
                  <a:pt x="157" y="299"/>
                </a:lnTo>
                <a:lnTo>
                  <a:pt x="160" y="295"/>
                </a:lnTo>
                <a:lnTo>
                  <a:pt x="163" y="292"/>
                </a:lnTo>
                <a:lnTo>
                  <a:pt x="166" y="288"/>
                </a:lnTo>
                <a:lnTo>
                  <a:pt x="169" y="284"/>
                </a:lnTo>
                <a:lnTo>
                  <a:pt x="171" y="279"/>
                </a:lnTo>
                <a:lnTo>
                  <a:pt x="174" y="274"/>
                </a:lnTo>
                <a:lnTo>
                  <a:pt x="177" y="269"/>
                </a:lnTo>
                <a:lnTo>
                  <a:pt x="180" y="263"/>
                </a:lnTo>
                <a:lnTo>
                  <a:pt x="183" y="257"/>
                </a:lnTo>
                <a:lnTo>
                  <a:pt x="185" y="251"/>
                </a:lnTo>
                <a:lnTo>
                  <a:pt x="188" y="244"/>
                </a:lnTo>
                <a:lnTo>
                  <a:pt x="191" y="237"/>
                </a:lnTo>
                <a:lnTo>
                  <a:pt x="194" y="229"/>
                </a:lnTo>
                <a:lnTo>
                  <a:pt x="197" y="222"/>
                </a:lnTo>
                <a:lnTo>
                  <a:pt x="200" y="213"/>
                </a:lnTo>
                <a:lnTo>
                  <a:pt x="202" y="205"/>
                </a:lnTo>
                <a:lnTo>
                  <a:pt x="205" y="196"/>
                </a:lnTo>
                <a:lnTo>
                  <a:pt x="208" y="187"/>
                </a:lnTo>
                <a:lnTo>
                  <a:pt x="211" y="178"/>
                </a:lnTo>
                <a:lnTo>
                  <a:pt x="214" y="168"/>
                </a:lnTo>
                <a:lnTo>
                  <a:pt x="216" y="159"/>
                </a:lnTo>
                <a:lnTo>
                  <a:pt x="219" y="149"/>
                </a:lnTo>
                <a:lnTo>
                  <a:pt x="222" y="139"/>
                </a:lnTo>
                <a:lnTo>
                  <a:pt x="225" y="129"/>
                </a:lnTo>
                <a:lnTo>
                  <a:pt x="228" y="119"/>
                </a:lnTo>
                <a:lnTo>
                  <a:pt x="230" y="109"/>
                </a:lnTo>
                <a:lnTo>
                  <a:pt x="233" y="99"/>
                </a:lnTo>
                <a:lnTo>
                  <a:pt x="236" y="90"/>
                </a:lnTo>
                <a:lnTo>
                  <a:pt x="239" y="80"/>
                </a:lnTo>
                <a:lnTo>
                  <a:pt x="242" y="71"/>
                </a:lnTo>
                <a:lnTo>
                  <a:pt x="244" y="62"/>
                </a:lnTo>
                <a:lnTo>
                  <a:pt x="247" y="54"/>
                </a:lnTo>
                <a:lnTo>
                  <a:pt x="250" y="46"/>
                </a:lnTo>
                <a:lnTo>
                  <a:pt x="253" y="39"/>
                </a:lnTo>
                <a:lnTo>
                  <a:pt x="256" y="32"/>
                </a:lnTo>
                <a:lnTo>
                  <a:pt x="259" y="25"/>
                </a:lnTo>
                <a:lnTo>
                  <a:pt x="261" y="19"/>
                </a:lnTo>
                <a:lnTo>
                  <a:pt x="264" y="14"/>
                </a:lnTo>
                <a:lnTo>
                  <a:pt x="267" y="10"/>
                </a:lnTo>
                <a:lnTo>
                  <a:pt x="270" y="6"/>
                </a:lnTo>
                <a:lnTo>
                  <a:pt x="273" y="4"/>
                </a:lnTo>
                <a:lnTo>
                  <a:pt x="275" y="2"/>
                </a:lnTo>
                <a:lnTo>
                  <a:pt x="278" y="0"/>
                </a:lnTo>
                <a:lnTo>
                  <a:pt x="281" y="0"/>
                </a:lnTo>
                <a:lnTo>
                  <a:pt x="284" y="0"/>
                </a:lnTo>
                <a:lnTo>
                  <a:pt x="287" y="2"/>
                </a:lnTo>
                <a:lnTo>
                  <a:pt x="289" y="4"/>
                </a:lnTo>
                <a:lnTo>
                  <a:pt x="292" y="6"/>
                </a:lnTo>
                <a:lnTo>
                  <a:pt x="295" y="10"/>
                </a:lnTo>
                <a:lnTo>
                  <a:pt x="298" y="14"/>
                </a:lnTo>
                <a:lnTo>
                  <a:pt x="301" y="19"/>
                </a:lnTo>
                <a:lnTo>
                  <a:pt x="303" y="25"/>
                </a:lnTo>
                <a:lnTo>
                  <a:pt x="306" y="32"/>
                </a:lnTo>
                <a:lnTo>
                  <a:pt x="309" y="39"/>
                </a:lnTo>
                <a:lnTo>
                  <a:pt x="312" y="46"/>
                </a:lnTo>
                <a:lnTo>
                  <a:pt x="315" y="54"/>
                </a:lnTo>
                <a:lnTo>
                  <a:pt x="318" y="62"/>
                </a:lnTo>
                <a:lnTo>
                  <a:pt x="320" y="71"/>
                </a:lnTo>
                <a:lnTo>
                  <a:pt x="323" y="80"/>
                </a:lnTo>
                <a:lnTo>
                  <a:pt x="326" y="90"/>
                </a:lnTo>
                <a:lnTo>
                  <a:pt x="329" y="99"/>
                </a:lnTo>
                <a:lnTo>
                  <a:pt x="332" y="109"/>
                </a:lnTo>
                <a:lnTo>
                  <a:pt x="334" y="119"/>
                </a:lnTo>
                <a:lnTo>
                  <a:pt x="337" y="129"/>
                </a:lnTo>
                <a:lnTo>
                  <a:pt x="340" y="139"/>
                </a:lnTo>
                <a:lnTo>
                  <a:pt x="343" y="149"/>
                </a:lnTo>
                <a:lnTo>
                  <a:pt x="346" y="159"/>
                </a:lnTo>
                <a:lnTo>
                  <a:pt x="348" y="168"/>
                </a:lnTo>
                <a:lnTo>
                  <a:pt x="351" y="178"/>
                </a:lnTo>
                <a:lnTo>
                  <a:pt x="354" y="187"/>
                </a:lnTo>
                <a:lnTo>
                  <a:pt x="357" y="196"/>
                </a:lnTo>
                <a:lnTo>
                  <a:pt x="360" y="205"/>
                </a:lnTo>
                <a:lnTo>
                  <a:pt x="362" y="213"/>
                </a:lnTo>
                <a:lnTo>
                  <a:pt x="365" y="222"/>
                </a:lnTo>
                <a:lnTo>
                  <a:pt x="368" y="229"/>
                </a:lnTo>
                <a:lnTo>
                  <a:pt x="371" y="237"/>
                </a:lnTo>
                <a:lnTo>
                  <a:pt x="374" y="244"/>
                </a:lnTo>
                <a:lnTo>
                  <a:pt x="377" y="251"/>
                </a:lnTo>
                <a:lnTo>
                  <a:pt x="379" y="257"/>
                </a:lnTo>
                <a:lnTo>
                  <a:pt x="382" y="263"/>
                </a:lnTo>
                <a:lnTo>
                  <a:pt x="385" y="269"/>
                </a:lnTo>
                <a:lnTo>
                  <a:pt x="388" y="274"/>
                </a:lnTo>
                <a:lnTo>
                  <a:pt x="391" y="279"/>
                </a:lnTo>
                <a:lnTo>
                  <a:pt x="393" y="284"/>
                </a:lnTo>
                <a:lnTo>
                  <a:pt x="396" y="288"/>
                </a:lnTo>
                <a:lnTo>
                  <a:pt x="399" y="292"/>
                </a:lnTo>
                <a:lnTo>
                  <a:pt x="402" y="295"/>
                </a:lnTo>
                <a:lnTo>
                  <a:pt x="405" y="299"/>
                </a:lnTo>
                <a:lnTo>
                  <a:pt x="407" y="302"/>
                </a:lnTo>
                <a:lnTo>
                  <a:pt x="410" y="305"/>
                </a:lnTo>
                <a:lnTo>
                  <a:pt x="413" y="307"/>
                </a:lnTo>
                <a:lnTo>
                  <a:pt x="416" y="310"/>
                </a:lnTo>
                <a:lnTo>
                  <a:pt x="419" y="312"/>
                </a:lnTo>
                <a:lnTo>
                  <a:pt x="421" y="314"/>
                </a:lnTo>
                <a:lnTo>
                  <a:pt x="424" y="315"/>
                </a:lnTo>
                <a:lnTo>
                  <a:pt x="427" y="317"/>
                </a:lnTo>
                <a:lnTo>
                  <a:pt x="430" y="318"/>
                </a:lnTo>
                <a:lnTo>
                  <a:pt x="433" y="319"/>
                </a:lnTo>
                <a:lnTo>
                  <a:pt x="436" y="321"/>
                </a:lnTo>
                <a:lnTo>
                  <a:pt x="438" y="321"/>
                </a:lnTo>
                <a:lnTo>
                  <a:pt x="441" y="322"/>
                </a:lnTo>
                <a:lnTo>
                  <a:pt x="444" y="323"/>
                </a:lnTo>
                <a:lnTo>
                  <a:pt x="447" y="324"/>
                </a:lnTo>
                <a:lnTo>
                  <a:pt x="450" y="324"/>
                </a:lnTo>
                <a:lnTo>
                  <a:pt x="452" y="325"/>
                </a:lnTo>
                <a:lnTo>
                  <a:pt x="455" y="325"/>
                </a:lnTo>
                <a:lnTo>
                  <a:pt x="458" y="326"/>
                </a:lnTo>
                <a:lnTo>
                  <a:pt x="461" y="326"/>
                </a:lnTo>
                <a:lnTo>
                  <a:pt x="464" y="326"/>
                </a:lnTo>
                <a:lnTo>
                  <a:pt x="466" y="327"/>
                </a:lnTo>
                <a:lnTo>
                  <a:pt x="469" y="327"/>
                </a:lnTo>
                <a:lnTo>
                  <a:pt x="472" y="327"/>
                </a:lnTo>
                <a:lnTo>
                  <a:pt x="475" y="327"/>
                </a:lnTo>
                <a:lnTo>
                  <a:pt x="478" y="327"/>
                </a:lnTo>
                <a:lnTo>
                  <a:pt x="481" y="327"/>
                </a:lnTo>
                <a:lnTo>
                  <a:pt x="483" y="327"/>
                </a:lnTo>
                <a:lnTo>
                  <a:pt x="486" y="328"/>
                </a:lnTo>
                <a:lnTo>
                  <a:pt x="489" y="328"/>
                </a:lnTo>
                <a:lnTo>
                  <a:pt x="492" y="328"/>
                </a:lnTo>
                <a:lnTo>
                  <a:pt x="495" y="328"/>
                </a:lnTo>
                <a:lnTo>
                  <a:pt x="497" y="328"/>
                </a:lnTo>
                <a:lnTo>
                  <a:pt x="500" y="328"/>
                </a:lnTo>
                <a:lnTo>
                  <a:pt x="503" y="328"/>
                </a:lnTo>
                <a:lnTo>
                  <a:pt x="506" y="328"/>
                </a:lnTo>
                <a:lnTo>
                  <a:pt x="509" y="328"/>
                </a:lnTo>
                <a:lnTo>
                  <a:pt x="511" y="328"/>
                </a:lnTo>
                <a:lnTo>
                  <a:pt x="514" y="328"/>
                </a:lnTo>
                <a:lnTo>
                  <a:pt x="517" y="328"/>
                </a:lnTo>
                <a:lnTo>
                  <a:pt x="520" y="328"/>
                </a:lnTo>
                <a:lnTo>
                  <a:pt x="523" y="328"/>
                </a:lnTo>
                <a:lnTo>
                  <a:pt x="525" y="328"/>
                </a:lnTo>
                <a:lnTo>
                  <a:pt x="528" y="328"/>
                </a:lnTo>
                <a:lnTo>
                  <a:pt x="531" y="328"/>
                </a:lnTo>
                <a:lnTo>
                  <a:pt x="534" y="328"/>
                </a:lnTo>
                <a:lnTo>
                  <a:pt x="537" y="328"/>
                </a:lnTo>
                <a:lnTo>
                  <a:pt x="540" y="328"/>
                </a:lnTo>
                <a:lnTo>
                  <a:pt x="542" y="328"/>
                </a:lnTo>
                <a:lnTo>
                  <a:pt x="545" y="328"/>
                </a:lnTo>
                <a:lnTo>
                  <a:pt x="548" y="328"/>
                </a:lnTo>
                <a:lnTo>
                  <a:pt x="551" y="328"/>
                </a:lnTo>
                <a:lnTo>
                  <a:pt x="554" y="328"/>
                </a:lnTo>
                <a:lnTo>
                  <a:pt x="556" y="328"/>
                </a:lnTo>
                <a:lnTo>
                  <a:pt x="559" y="328"/>
                </a:lnTo>
                <a:lnTo>
                  <a:pt x="562" y="328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6" name="Text Box 24"/>
          <p:cNvSpPr txBox="1">
            <a:spLocks noChangeAspect="1" noChangeArrowheads="1"/>
          </p:cNvSpPr>
          <p:nvPr/>
        </p:nvSpPr>
        <p:spPr bwMode="auto">
          <a:xfrm rot="-5400000">
            <a:off x="1998662" y="1997076"/>
            <a:ext cx="180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/>
              <a:t>Number of Proteins</a:t>
            </a:r>
          </a:p>
        </p:txBody>
      </p:sp>
      <p:sp>
        <p:nvSpPr>
          <p:cNvPr id="23577" name="Text Box 25"/>
          <p:cNvSpPr txBox="1">
            <a:spLocks noChangeAspect="1" noChangeArrowheads="1"/>
          </p:cNvSpPr>
          <p:nvPr/>
        </p:nvSpPr>
        <p:spPr bwMode="auto">
          <a:xfrm>
            <a:off x="3884613" y="2271713"/>
            <a:ext cx="990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>
                <a:solidFill>
                  <a:srgbClr val="D93238"/>
                </a:solidFill>
              </a:rPr>
              <a:t>Proteins</a:t>
            </a:r>
          </a:p>
          <a:p>
            <a:pPr algn="r"/>
            <a:r>
              <a:rPr lang="en-US" sz="1400" b="1">
                <a:solidFill>
                  <a:srgbClr val="D93238"/>
                </a:solidFill>
              </a:rPr>
              <a:t>Detected</a:t>
            </a:r>
          </a:p>
        </p:txBody>
      </p:sp>
      <p:sp>
        <p:nvSpPr>
          <p:cNvPr id="23578" name="Text Box 26"/>
          <p:cNvSpPr txBox="1">
            <a:spLocks noChangeAspect="1" noChangeArrowheads="1"/>
          </p:cNvSpPr>
          <p:nvPr/>
        </p:nvSpPr>
        <p:spPr bwMode="auto">
          <a:xfrm>
            <a:off x="4897438" y="1255713"/>
            <a:ext cx="15795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Distribution of </a:t>
            </a:r>
          </a:p>
          <a:p>
            <a:r>
              <a:rPr lang="en-US" sz="1400" b="1"/>
              <a:t>Protein Amounts</a:t>
            </a:r>
          </a:p>
        </p:txBody>
      </p:sp>
    </p:spTree>
    <p:extLst>
      <p:ext uri="{BB962C8B-B14F-4D97-AF65-F5344CB8AC3E}">
        <p14:creationId xmlns:p14="http://schemas.microsoft.com/office/powerpoint/2010/main" val="118424109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-100013"/>
            <a:ext cx="91440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>
                <a:latin typeface="Comic Sans MS" pitchFamily="66" charset="0"/>
              </a:rPr>
              <a:t>Repeat </a:t>
            </a:r>
            <a:r>
              <a:rPr lang="sv-SE" sz="2800" b="1" dirty="0" smtClean="0">
                <a:latin typeface="Comic Sans MS" pitchFamily="66" charset="0"/>
              </a:rPr>
              <a:t>Analysis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457200" y="533400"/>
            <a:ext cx="8305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28" name="Picture 17" descr="10 ppm - 0"/>
          <p:cNvPicPr>
            <a:picLocks noChangeAspect="1" noChangeArrowheads="1"/>
          </p:cNvPicPr>
          <p:nvPr/>
        </p:nvPicPr>
        <p:blipFill>
          <a:blip r:embed="rId3" cstate="print"/>
          <a:srcRect t="4854" b="50565"/>
          <a:stretch>
            <a:fillRect/>
          </a:stretch>
        </p:blipFill>
        <p:spPr bwMode="auto">
          <a:xfrm>
            <a:off x="1902618" y="1600200"/>
            <a:ext cx="54292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18"/>
          <p:cNvSpPr txBox="1">
            <a:spLocks noChangeArrowheads="1"/>
          </p:cNvSpPr>
          <p:nvPr/>
        </p:nvSpPr>
        <p:spPr bwMode="auto">
          <a:xfrm>
            <a:off x="4281488" y="1143000"/>
            <a:ext cx="1277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93238"/>
                </a:solidFill>
              </a:rPr>
              <a:t>1 Analysis</a:t>
            </a:r>
            <a:endParaRPr lang="en-US" b="1" baseline="-25000" dirty="0">
              <a:solidFill>
                <a:srgbClr val="D93238"/>
              </a:solidFill>
            </a:endParaRPr>
          </a:p>
        </p:txBody>
      </p:sp>
      <p:pic>
        <p:nvPicPr>
          <p:cNvPr id="6" name="Picture 4" descr="10 ppm - 0"/>
          <p:cNvPicPr>
            <a:picLocks noChangeAspect="1" noChangeArrowheads="1"/>
          </p:cNvPicPr>
          <p:nvPr/>
        </p:nvPicPr>
        <p:blipFill>
          <a:blip r:embed="rId4" cstate="print"/>
          <a:srcRect t="4854" b="50000"/>
          <a:stretch>
            <a:fillRect/>
          </a:stretch>
        </p:blipFill>
        <p:spPr bwMode="auto">
          <a:xfrm>
            <a:off x="1902618" y="1600200"/>
            <a:ext cx="5429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91000" y="1143000"/>
            <a:ext cx="13684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93238"/>
                </a:solidFill>
              </a:rPr>
              <a:t>2 Analyses</a:t>
            </a:r>
            <a:endParaRPr lang="en-US" b="1" baseline="-25000" dirty="0">
              <a:solidFill>
                <a:srgbClr val="D93238"/>
              </a:solidFill>
            </a:endParaRPr>
          </a:p>
        </p:txBody>
      </p:sp>
      <p:pic>
        <p:nvPicPr>
          <p:cNvPr id="8" name="Picture 4" descr="10 ppm - 0"/>
          <p:cNvPicPr>
            <a:picLocks noChangeAspect="1" noChangeArrowheads="1"/>
          </p:cNvPicPr>
          <p:nvPr/>
        </p:nvPicPr>
        <p:blipFill>
          <a:blip r:embed="rId5" cstate="print"/>
          <a:srcRect t="4854" b="50000"/>
          <a:stretch>
            <a:fillRect/>
          </a:stretch>
        </p:blipFill>
        <p:spPr bwMode="auto">
          <a:xfrm>
            <a:off x="1902618" y="1600200"/>
            <a:ext cx="5429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91000" y="1143000"/>
            <a:ext cx="13684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93238"/>
                </a:solidFill>
              </a:rPr>
              <a:t>3 Analyses</a:t>
            </a:r>
            <a:endParaRPr lang="en-US" b="1" baseline="-25000" dirty="0">
              <a:solidFill>
                <a:srgbClr val="D93238"/>
              </a:solidFill>
            </a:endParaRPr>
          </a:p>
        </p:txBody>
      </p:sp>
      <p:pic>
        <p:nvPicPr>
          <p:cNvPr id="10" name="Picture 4" descr="10 ppm - 0"/>
          <p:cNvPicPr>
            <a:picLocks noChangeAspect="1" noChangeArrowheads="1"/>
          </p:cNvPicPr>
          <p:nvPr/>
        </p:nvPicPr>
        <p:blipFill>
          <a:blip r:embed="rId6" cstate="print"/>
          <a:srcRect t="4854" b="50000"/>
          <a:stretch>
            <a:fillRect/>
          </a:stretch>
        </p:blipFill>
        <p:spPr bwMode="auto">
          <a:xfrm>
            <a:off x="1902618" y="1600200"/>
            <a:ext cx="5429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191000" y="1143000"/>
            <a:ext cx="13684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93238"/>
                </a:solidFill>
              </a:rPr>
              <a:t>4 Analyses</a:t>
            </a:r>
            <a:endParaRPr lang="en-US" b="1" baseline="-25000" dirty="0">
              <a:solidFill>
                <a:srgbClr val="D93238"/>
              </a:solidFill>
            </a:endParaRPr>
          </a:p>
        </p:txBody>
      </p:sp>
      <p:pic>
        <p:nvPicPr>
          <p:cNvPr id="12" name="Picture 4" descr="10 ppm - 0"/>
          <p:cNvPicPr>
            <a:picLocks noChangeAspect="1" noChangeArrowheads="1"/>
          </p:cNvPicPr>
          <p:nvPr/>
        </p:nvPicPr>
        <p:blipFill>
          <a:blip r:embed="rId7" cstate="print"/>
          <a:srcRect t="4854" b="50000"/>
          <a:stretch>
            <a:fillRect/>
          </a:stretch>
        </p:blipFill>
        <p:spPr bwMode="auto">
          <a:xfrm>
            <a:off x="1902618" y="1600200"/>
            <a:ext cx="5429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191000" y="1143000"/>
            <a:ext cx="13684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93238"/>
                </a:solidFill>
              </a:rPr>
              <a:t>5 Analyses</a:t>
            </a:r>
            <a:endParaRPr lang="en-US" b="1" baseline="-25000" dirty="0">
              <a:solidFill>
                <a:srgbClr val="D93238"/>
              </a:solidFill>
            </a:endParaRPr>
          </a:p>
        </p:txBody>
      </p:sp>
      <p:pic>
        <p:nvPicPr>
          <p:cNvPr id="14" name="Picture 4" descr="10 ppm - 0"/>
          <p:cNvPicPr>
            <a:picLocks noChangeAspect="1" noChangeArrowheads="1"/>
          </p:cNvPicPr>
          <p:nvPr/>
        </p:nvPicPr>
        <p:blipFill>
          <a:blip r:embed="rId8" cstate="print"/>
          <a:srcRect t="4854" b="50000"/>
          <a:stretch>
            <a:fillRect/>
          </a:stretch>
        </p:blipFill>
        <p:spPr bwMode="auto">
          <a:xfrm>
            <a:off x="1902618" y="1600200"/>
            <a:ext cx="5429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191000" y="1143000"/>
            <a:ext cx="13684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93238"/>
                </a:solidFill>
              </a:rPr>
              <a:t>6 Analyses</a:t>
            </a:r>
            <a:endParaRPr lang="en-US" b="1" baseline="-25000" dirty="0">
              <a:solidFill>
                <a:srgbClr val="D93238"/>
              </a:solidFill>
            </a:endParaRPr>
          </a:p>
        </p:txBody>
      </p:sp>
      <p:pic>
        <p:nvPicPr>
          <p:cNvPr id="16" name="Picture 4" descr="10 ppm - 0"/>
          <p:cNvPicPr>
            <a:picLocks noChangeAspect="1" noChangeArrowheads="1"/>
          </p:cNvPicPr>
          <p:nvPr/>
        </p:nvPicPr>
        <p:blipFill>
          <a:blip r:embed="rId9" cstate="print"/>
          <a:srcRect t="4854" b="50000"/>
          <a:stretch>
            <a:fillRect/>
          </a:stretch>
        </p:blipFill>
        <p:spPr bwMode="auto">
          <a:xfrm>
            <a:off x="1902618" y="1600200"/>
            <a:ext cx="5429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191000" y="1143000"/>
            <a:ext cx="13684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93238"/>
                </a:solidFill>
              </a:rPr>
              <a:t>7 Analyses</a:t>
            </a:r>
            <a:endParaRPr lang="en-US" b="1" baseline="-25000" dirty="0">
              <a:solidFill>
                <a:srgbClr val="D93238"/>
              </a:solidFill>
            </a:endParaRPr>
          </a:p>
        </p:txBody>
      </p:sp>
      <p:pic>
        <p:nvPicPr>
          <p:cNvPr id="18" name="Picture 4" descr="10 ppm - 0"/>
          <p:cNvPicPr>
            <a:picLocks noChangeAspect="1" noChangeArrowheads="1"/>
          </p:cNvPicPr>
          <p:nvPr/>
        </p:nvPicPr>
        <p:blipFill>
          <a:blip r:embed="rId10" cstate="print"/>
          <a:srcRect t="4854" b="50000"/>
          <a:stretch>
            <a:fillRect/>
          </a:stretch>
        </p:blipFill>
        <p:spPr bwMode="auto">
          <a:xfrm>
            <a:off x="1902618" y="1600200"/>
            <a:ext cx="5429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191000" y="1143000"/>
            <a:ext cx="13684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93238"/>
                </a:solidFill>
              </a:rPr>
              <a:t>8 Analyses</a:t>
            </a:r>
            <a:endParaRPr lang="en-US" b="1" baseline="-25000" dirty="0">
              <a:solidFill>
                <a:srgbClr val="D932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09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76199"/>
            <a:ext cx="91440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>
                <a:latin typeface="Comic Sans MS" pitchFamily="66" charset="0"/>
              </a:rPr>
              <a:t>Repeat Analysis: </a:t>
            </a:r>
            <a:endParaRPr lang="sv-SE" sz="2800" b="1" dirty="0" smtClean="0">
              <a:latin typeface="Comic Sans MS" pitchFamily="66" charset="0"/>
            </a:endParaRPr>
          </a:p>
          <a:p>
            <a:pPr algn="ctr"/>
            <a:r>
              <a:rPr lang="sv-SE" sz="2800" b="1" dirty="0" smtClean="0">
                <a:latin typeface="Comic Sans MS" pitchFamily="66" charset="0"/>
              </a:rPr>
              <a:t>Comparison of Simulations and Experiments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66850"/>
            <a:ext cx="8534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593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3" descr="test"/>
          <p:cNvPicPr>
            <a:picLocks noChangeAspect="1" noChangeArrowheads="1"/>
          </p:cNvPicPr>
          <p:nvPr/>
        </p:nvPicPr>
        <p:blipFill>
          <a:blip r:embed="rId3" cstate="print"/>
          <a:srcRect l="46774" t="90804" r="36571" b="2921"/>
          <a:stretch>
            <a:fillRect/>
          </a:stretch>
        </p:blipFill>
        <p:spPr bwMode="auto">
          <a:xfrm>
            <a:off x="212725" y="835025"/>
            <a:ext cx="5334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36600" y="836613"/>
            <a:ext cx="393700" cy="573087"/>
            <a:chOff x="3648" y="1632"/>
            <a:chExt cx="81" cy="118"/>
          </a:xfrm>
        </p:grpSpPr>
        <p:sp>
          <p:nvSpPr>
            <p:cNvPr id="3165" name="Rectangle 5"/>
            <p:cNvSpPr>
              <a:spLocks noChangeAspect="1" noChangeArrowheads="1"/>
            </p:cNvSpPr>
            <p:nvPr/>
          </p:nvSpPr>
          <p:spPr bwMode="auto">
            <a:xfrm>
              <a:off x="3648" y="1632"/>
              <a:ext cx="81" cy="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Freeform 6"/>
            <p:cNvSpPr>
              <a:spLocks noChangeAspect="1"/>
            </p:cNvSpPr>
            <p:nvPr/>
          </p:nvSpPr>
          <p:spPr bwMode="auto">
            <a:xfrm>
              <a:off x="3699" y="1642"/>
              <a:ext cx="28" cy="32"/>
            </a:xfrm>
            <a:custGeom>
              <a:avLst/>
              <a:gdLst>
                <a:gd name="T0" fmla="*/ 177 w 196"/>
                <a:gd name="T1" fmla="*/ 9 h 254"/>
                <a:gd name="T2" fmla="*/ 170 w 196"/>
                <a:gd name="T3" fmla="*/ 0 h 254"/>
                <a:gd name="T4" fmla="*/ 164 w 196"/>
                <a:gd name="T5" fmla="*/ 2 h 254"/>
                <a:gd name="T6" fmla="*/ 160 w 196"/>
                <a:gd name="T7" fmla="*/ 11 h 254"/>
                <a:gd name="T8" fmla="*/ 154 w 196"/>
                <a:gd name="T9" fmla="*/ 24 h 254"/>
                <a:gd name="T10" fmla="*/ 148 w 196"/>
                <a:gd name="T11" fmla="*/ 34 h 254"/>
                <a:gd name="T12" fmla="*/ 130 w 196"/>
                <a:gd name="T13" fmla="*/ 50 h 254"/>
                <a:gd name="T14" fmla="*/ 110 w 196"/>
                <a:gd name="T15" fmla="*/ 64 h 254"/>
                <a:gd name="T16" fmla="*/ 110 w 196"/>
                <a:gd name="T17" fmla="*/ 76 h 254"/>
                <a:gd name="T18" fmla="*/ 120 w 196"/>
                <a:gd name="T19" fmla="*/ 88 h 254"/>
                <a:gd name="T20" fmla="*/ 140 w 196"/>
                <a:gd name="T21" fmla="*/ 115 h 254"/>
                <a:gd name="T22" fmla="*/ 150 w 196"/>
                <a:gd name="T23" fmla="*/ 133 h 254"/>
                <a:gd name="T24" fmla="*/ 160 w 196"/>
                <a:gd name="T25" fmla="*/ 150 h 254"/>
                <a:gd name="T26" fmla="*/ 166 w 196"/>
                <a:gd name="T27" fmla="*/ 166 h 254"/>
                <a:gd name="T28" fmla="*/ 170 w 196"/>
                <a:gd name="T29" fmla="*/ 189 h 254"/>
                <a:gd name="T30" fmla="*/ 168 w 196"/>
                <a:gd name="T31" fmla="*/ 210 h 254"/>
                <a:gd name="T32" fmla="*/ 167 w 196"/>
                <a:gd name="T33" fmla="*/ 211 h 254"/>
                <a:gd name="T34" fmla="*/ 167 w 196"/>
                <a:gd name="T35" fmla="*/ 218 h 254"/>
                <a:gd name="T36" fmla="*/ 125 w 196"/>
                <a:gd name="T37" fmla="*/ 178 h 254"/>
                <a:gd name="T38" fmla="*/ 86 w 196"/>
                <a:gd name="T39" fmla="*/ 151 h 254"/>
                <a:gd name="T40" fmla="*/ 49 w 196"/>
                <a:gd name="T41" fmla="*/ 135 h 254"/>
                <a:gd name="T42" fmla="*/ 15 w 196"/>
                <a:gd name="T43" fmla="*/ 132 h 254"/>
                <a:gd name="T44" fmla="*/ 0 w 196"/>
                <a:gd name="T45" fmla="*/ 150 h 254"/>
                <a:gd name="T46" fmla="*/ 8 w 196"/>
                <a:gd name="T47" fmla="*/ 173 h 254"/>
                <a:gd name="T48" fmla="*/ 32 w 196"/>
                <a:gd name="T49" fmla="*/ 184 h 254"/>
                <a:gd name="T50" fmla="*/ 75 w 196"/>
                <a:gd name="T51" fmla="*/ 191 h 254"/>
                <a:gd name="T52" fmla="*/ 107 w 196"/>
                <a:gd name="T53" fmla="*/ 206 h 254"/>
                <a:gd name="T54" fmla="*/ 140 w 196"/>
                <a:gd name="T55" fmla="*/ 229 h 254"/>
                <a:gd name="T56" fmla="*/ 162 w 196"/>
                <a:gd name="T57" fmla="*/ 246 h 254"/>
                <a:gd name="T58" fmla="*/ 174 w 196"/>
                <a:gd name="T59" fmla="*/ 254 h 254"/>
                <a:gd name="T60" fmla="*/ 181 w 196"/>
                <a:gd name="T61" fmla="*/ 254 h 254"/>
                <a:gd name="T62" fmla="*/ 193 w 196"/>
                <a:gd name="T63" fmla="*/ 232 h 254"/>
                <a:gd name="T64" fmla="*/ 194 w 196"/>
                <a:gd name="T65" fmla="*/ 222 h 254"/>
                <a:gd name="T66" fmla="*/ 195 w 196"/>
                <a:gd name="T67" fmla="*/ 193 h 254"/>
                <a:gd name="T68" fmla="*/ 194 w 196"/>
                <a:gd name="T69" fmla="*/ 189 h 254"/>
                <a:gd name="T70" fmla="*/ 194 w 196"/>
                <a:gd name="T71" fmla="*/ 183 h 254"/>
                <a:gd name="T72" fmla="*/ 189 w 196"/>
                <a:gd name="T73" fmla="*/ 162 h 254"/>
                <a:gd name="T74" fmla="*/ 186 w 196"/>
                <a:gd name="T75" fmla="*/ 152 h 254"/>
                <a:gd name="T76" fmla="*/ 167 w 196"/>
                <a:gd name="T77" fmla="*/ 109 h 254"/>
                <a:gd name="T78" fmla="*/ 148 w 196"/>
                <a:gd name="T79" fmla="*/ 81 h 254"/>
                <a:gd name="T80" fmla="*/ 147 w 196"/>
                <a:gd name="T81" fmla="*/ 71 h 254"/>
                <a:gd name="T82" fmla="*/ 160 w 196"/>
                <a:gd name="T83" fmla="*/ 55 h 254"/>
                <a:gd name="T84" fmla="*/ 176 w 196"/>
                <a:gd name="T85" fmla="*/ 28 h 2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6"/>
                <a:gd name="T130" fmla="*/ 0 h 254"/>
                <a:gd name="T131" fmla="*/ 196 w 196"/>
                <a:gd name="T132" fmla="*/ 254 h 2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6" h="254">
                  <a:moveTo>
                    <a:pt x="181" y="17"/>
                  </a:moveTo>
                  <a:lnTo>
                    <a:pt x="177" y="9"/>
                  </a:lnTo>
                  <a:lnTo>
                    <a:pt x="174" y="3"/>
                  </a:lnTo>
                  <a:lnTo>
                    <a:pt x="170" y="0"/>
                  </a:lnTo>
                  <a:lnTo>
                    <a:pt x="168" y="1"/>
                  </a:lnTo>
                  <a:lnTo>
                    <a:pt x="164" y="2"/>
                  </a:lnTo>
                  <a:lnTo>
                    <a:pt x="162" y="6"/>
                  </a:lnTo>
                  <a:lnTo>
                    <a:pt x="160" y="11"/>
                  </a:lnTo>
                  <a:lnTo>
                    <a:pt x="158" y="21"/>
                  </a:lnTo>
                  <a:lnTo>
                    <a:pt x="154" y="24"/>
                  </a:lnTo>
                  <a:lnTo>
                    <a:pt x="152" y="27"/>
                  </a:lnTo>
                  <a:lnTo>
                    <a:pt x="148" y="34"/>
                  </a:lnTo>
                  <a:lnTo>
                    <a:pt x="137" y="45"/>
                  </a:lnTo>
                  <a:lnTo>
                    <a:pt x="130" y="50"/>
                  </a:lnTo>
                  <a:lnTo>
                    <a:pt x="124" y="55"/>
                  </a:lnTo>
                  <a:lnTo>
                    <a:pt x="110" y="64"/>
                  </a:lnTo>
                  <a:lnTo>
                    <a:pt x="109" y="69"/>
                  </a:lnTo>
                  <a:lnTo>
                    <a:pt x="110" y="76"/>
                  </a:lnTo>
                  <a:lnTo>
                    <a:pt x="113" y="81"/>
                  </a:lnTo>
                  <a:lnTo>
                    <a:pt x="120" y="88"/>
                  </a:lnTo>
                  <a:lnTo>
                    <a:pt x="134" y="106"/>
                  </a:lnTo>
                  <a:lnTo>
                    <a:pt x="140" y="115"/>
                  </a:lnTo>
                  <a:lnTo>
                    <a:pt x="146" y="125"/>
                  </a:lnTo>
                  <a:lnTo>
                    <a:pt x="150" y="133"/>
                  </a:lnTo>
                  <a:lnTo>
                    <a:pt x="155" y="142"/>
                  </a:lnTo>
                  <a:lnTo>
                    <a:pt x="160" y="150"/>
                  </a:lnTo>
                  <a:lnTo>
                    <a:pt x="164" y="159"/>
                  </a:lnTo>
                  <a:lnTo>
                    <a:pt x="166" y="166"/>
                  </a:lnTo>
                  <a:lnTo>
                    <a:pt x="168" y="174"/>
                  </a:lnTo>
                  <a:lnTo>
                    <a:pt x="170" y="189"/>
                  </a:lnTo>
                  <a:lnTo>
                    <a:pt x="169" y="203"/>
                  </a:lnTo>
                  <a:lnTo>
                    <a:pt x="168" y="210"/>
                  </a:lnTo>
                  <a:lnTo>
                    <a:pt x="167" y="210"/>
                  </a:lnTo>
                  <a:lnTo>
                    <a:pt x="167" y="211"/>
                  </a:lnTo>
                  <a:lnTo>
                    <a:pt x="167" y="213"/>
                  </a:lnTo>
                  <a:lnTo>
                    <a:pt x="167" y="218"/>
                  </a:lnTo>
                  <a:lnTo>
                    <a:pt x="145" y="196"/>
                  </a:lnTo>
                  <a:lnTo>
                    <a:pt x="125" y="178"/>
                  </a:lnTo>
                  <a:lnTo>
                    <a:pt x="105" y="162"/>
                  </a:lnTo>
                  <a:lnTo>
                    <a:pt x="86" y="151"/>
                  </a:lnTo>
                  <a:lnTo>
                    <a:pt x="67" y="141"/>
                  </a:lnTo>
                  <a:lnTo>
                    <a:pt x="49" y="135"/>
                  </a:lnTo>
                  <a:lnTo>
                    <a:pt x="32" y="132"/>
                  </a:lnTo>
                  <a:lnTo>
                    <a:pt x="15" y="132"/>
                  </a:lnTo>
                  <a:lnTo>
                    <a:pt x="5" y="141"/>
                  </a:lnTo>
                  <a:lnTo>
                    <a:pt x="0" y="150"/>
                  </a:lnTo>
                  <a:lnTo>
                    <a:pt x="1" y="161"/>
                  </a:lnTo>
                  <a:lnTo>
                    <a:pt x="8" y="173"/>
                  </a:lnTo>
                  <a:lnTo>
                    <a:pt x="24" y="184"/>
                  </a:lnTo>
                  <a:lnTo>
                    <a:pt x="32" y="184"/>
                  </a:lnTo>
                  <a:lnTo>
                    <a:pt x="60" y="187"/>
                  </a:lnTo>
                  <a:lnTo>
                    <a:pt x="75" y="191"/>
                  </a:lnTo>
                  <a:lnTo>
                    <a:pt x="91" y="198"/>
                  </a:lnTo>
                  <a:lnTo>
                    <a:pt x="107" y="206"/>
                  </a:lnTo>
                  <a:lnTo>
                    <a:pt x="123" y="216"/>
                  </a:lnTo>
                  <a:lnTo>
                    <a:pt x="140" y="229"/>
                  </a:lnTo>
                  <a:lnTo>
                    <a:pt x="159" y="244"/>
                  </a:lnTo>
                  <a:lnTo>
                    <a:pt x="162" y="246"/>
                  </a:lnTo>
                  <a:lnTo>
                    <a:pt x="166" y="249"/>
                  </a:lnTo>
                  <a:lnTo>
                    <a:pt x="174" y="254"/>
                  </a:lnTo>
                  <a:lnTo>
                    <a:pt x="177" y="254"/>
                  </a:lnTo>
                  <a:lnTo>
                    <a:pt x="181" y="254"/>
                  </a:lnTo>
                  <a:lnTo>
                    <a:pt x="189" y="253"/>
                  </a:lnTo>
                  <a:lnTo>
                    <a:pt x="193" y="232"/>
                  </a:lnTo>
                  <a:lnTo>
                    <a:pt x="193" y="227"/>
                  </a:lnTo>
                  <a:lnTo>
                    <a:pt x="194" y="222"/>
                  </a:lnTo>
                  <a:lnTo>
                    <a:pt x="196" y="213"/>
                  </a:lnTo>
                  <a:lnTo>
                    <a:pt x="195" y="193"/>
                  </a:lnTo>
                  <a:lnTo>
                    <a:pt x="194" y="191"/>
                  </a:lnTo>
                  <a:lnTo>
                    <a:pt x="194" y="189"/>
                  </a:lnTo>
                  <a:lnTo>
                    <a:pt x="194" y="187"/>
                  </a:lnTo>
                  <a:lnTo>
                    <a:pt x="194" y="183"/>
                  </a:lnTo>
                  <a:lnTo>
                    <a:pt x="193" y="174"/>
                  </a:lnTo>
                  <a:lnTo>
                    <a:pt x="189" y="162"/>
                  </a:lnTo>
                  <a:lnTo>
                    <a:pt x="187" y="157"/>
                  </a:lnTo>
                  <a:lnTo>
                    <a:pt x="186" y="152"/>
                  </a:lnTo>
                  <a:lnTo>
                    <a:pt x="178" y="132"/>
                  </a:lnTo>
                  <a:lnTo>
                    <a:pt x="167" y="109"/>
                  </a:lnTo>
                  <a:lnTo>
                    <a:pt x="153" y="89"/>
                  </a:lnTo>
                  <a:lnTo>
                    <a:pt x="148" y="81"/>
                  </a:lnTo>
                  <a:lnTo>
                    <a:pt x="146" y="76"/>
                  </a:lnTo>
                  <a:lnTo>
                    <a:pt x="147" y="71"/>
                  </a:lnTo>
                  <a:lnTo>
                    <a:pt x="150" y="69"/>
                  </a:lnTo>
                  <a:lnTo>
                    <a:pt x="160" y="55"/>
                  </a:lnTo>
                  <a:lnTo>
                    <a:pt x="169" y="42"/>
                  </a:lnTo>
                  <a:lnTo>
                    <a:pt x="176" y="28"/>
                  </a:lnTo>
                  <a:lnTo>
                    <a:pt x="181" y="1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Freeform 7"/>
            <p:cNvSpPr>
              <a:spLocks noChangeAspect="1"/>
            </p:cNvSpPr>
            <p:nvPr/>
          </p:nvSpPr>
          <p:spPr bwMode="auto">
            <a:xfrm>
              <a:off x="3675" y="1635"/>
              <a:ext cx="21" cy="25"/>
            </a:xfrm>
            <a:custGeom>
              <a:avLst/>
              <a:gdLst>
                <a:gd name="T0" fmla="*/ 145 w 149"/>
                <a:gd name="T1" fmla="*/ 81 h 201"/>
                <a:gd name="T2" fmla="*/ 138 w 149"/>
                <a:gd name="T3" fmla="*/ 61 h 201"/>
                <a:gd name="T4" fmla="*/ 130 w 149"/>
                <a:gd name="T5" fmla="*/ 44 h 201"/>
                <a:gd name="T6" fmla="*/ 119 w 149"/>
                <a:gd name="T7" fmla="*/ 30 h 201"/>
                <a:gd name="T8" fmla="*/ 108 w 149"/>
                <a:gd name="T9" fmla="*/ 17 h 201"/>
                <a:gd name="T10" fmla="*/ 94 w 149"/>
                <a:gd name="T11" fmla="*/ 7 h 201"/>
                <a:gd name="T12" fmla="*/ 80 w 149"/>
                <a:gd name="T13" fmla="*/ 3 h 201"/>
                <a:gd name="T14" fmla="*/ 66 w 149"/>
                <a:gd name="T15" fmla="*/ 0 h 201"/>
                <a:gd name="T16" fmla="*/ 52 w 149"/>
                <a:gd name="T17" fmla="*/ 4 h 201"/>
                <a:gd name="T18" fmla="*/ 36 w 149"/>
                <a:gd name="T19" fmla="*/ 9 h 201"/>
                <a:gd name="T20" fmla="*/ 25 w 149"/>
                <a:gd name="T21" fmla="*/ 18 h 201"/>
                <a:gd name="T22" fmla="*/ 15 w 149"/>
                <a:gd name="T23" fmla="*/ 31 h 201"/>
                <a:gd name="T24" fmla="*/ 8 w 149"/>
                <a:gd name="T25" fmla="*/ 48 h 201"/>
                <a:gd name="T26" fmla="*/ 2 w 149"/>
                <a:gd name="T27" fmla="*/ 65 h 201"/>
                <a:gd name="T28" fmla="*/ 0 w 149"/>
                <a:gd name="T29" fmla="*/ 83 h 201"/>
                <a:gd name="T30" fmla="*/ 0 w 149"/>
                <a:gd name="T31" fmla="*/ 102 h 201"/>
                <a:gd name="T32" fmla="*/ 4 w 149"/>
                <a:gd name="T33" fmla="*/ 122 h 201"/>
                <a:gd name="T34" fmla="*/ 9 w 149"/>
                <a:gd name="T35" fmla="*/ 141 h 201"/>
                <a:gd name="T36" fmla="*/ 12 w 149"/>
                <a:gd name="T37" fmla="*/ 149 h 201"/>
                <a:gd name="T38" fmla="*/ 17 w 149"/>
                <a:gd name="T39" fmla="*/ 158 h 201"/>
                <a:gd name="T40" fmla="*/ 28 w 149"/>
                <a:gd name="T41" fmla="*/ 173 h 201"/>
                <a:gd name="T42" fmla="*/ 41 w 149"/>
                <a:gd name="T43" fmla="*/ 185 h 201"/>
                <a:gd name="T44" fmla="*/ 55 w 149"/>
                <a:gd name="T45" fmla="*/ 194 h 201"/>
                <a:gd name="T46" fmla="*/ 69 w 149"/>
                <a:gd name="T47" fmla="*/ 200 h 201"/>
                <a:gd name="T48" fmla="*/ 83 w 149"/>
                <a:gd name="T49" fmla="*/ 201 h 201"/>
                <a:gd name="T50" fmla="*/ 98 w 149"/>
                <a:gd name="T51" fmla="*/ 199 h 201"/>
                <a:gd name="T52" fmla="*/ 104 w 149"/>
                <a:gd name="T53" fmla="*/ 196 h 201"/>
                <a:gd name="T54" fmla="*/ 107 w 149"/>
                <a:gd name="T55" fmla="*/ 193 h 201"/>
                <a:gd name="T56" fmla="*/ 111 w 149"/>
                <a:gd name="T57" fmla="*/ 192 h 201"/>
                <a:gd name="T58" fmla="*/ 123 w 149"/>
                <a:gd name="T59" fmla="*/ 183 h 201"/>
                <a:gd name="T60" fmla="*/ 127 w 149"/>
                <a:gd name="T61" fmla="*/ 176 h 201"/>
                <a:gd name="T62" fmla="*/ 132 w 149"/>
                <a:gd name="T63" fmla="*/ 170 h 201"/>
                <a:gd name="T64" fmla="*/ 136 w 149"/>
                <a:gd name="T65" fmla="*/ 162 h 201"/>
                <a:gd name="T66" fmla="*/ 141 w 149"/>
                <a:gd name="T67" fmla="*/ 155 h 201"/>
                <a:gd name="T68" fmla="*/ 143 w 149"/>
                <a:gd name="T69" fmla="*/ 145 h 201"/>
                <a:gd name="T70" fmla="*/ 146 w 149"/>
                <a:gd name="T71" fmla="*/ 136 h 201"/>
                <a:gd name="T72" fmla="*/ 149 w 149"/>
                <a:gd name="T73" fmla="*/ 118 h 201"/>
                <a:gd name="T74" fmla="*/ 148 w 149"/>
                <a:gd name="T75" fmla="*/ 115 h 201"/>
                <a:gd name="T76" fmla="*/ 148 w 149"/>
                <a:gd name="T77" fmla="*/ 114 h 201"/>
                <a:gd name="T78" fmla="*/ 148 w 149"/>
                <a:gd name="T79" fmla="*/ 112 h 201"/>
                <a:gd name="T80" fmla="*/ 148 w 149"/>
                <a:gd name="T81" fmla="*/ 108 h 201"/>
                <a:gd name="T82" fmla="*/ 148 w 149"/>
                <a:gd name="T83" fmla="*/ 99 h 201"/>
                <a:gd name="T84" fmla="*/ 145 w 149"/>
                <a:gd name="T85" fmla="*/ 81 h 2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01"/>
                <a:gd name="T131" fmla="*/ 149 w 149"/>
                <a:gd name="T132" fmla="*/ 201 h 2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01">
                  <a:moveTo>
                    <a:pt x="145" y="81"/>
                  </a:moveTo>
                  <a:lnTo>
                    <a:pt x="138" y="61"/>
                  </a:lnTo>
                  <a:lnTo>
                    <a:pt x="130" y="44"/>
                  </a:lnTo>
                  <a:lnTo>
                    <a:pt x="119" y="30"/>
                  </a:lnTo>
                  <a:lnTo>
                    <a:pt x="108" y="17"/>
                  </a:lnTo>
                  <a:lnTo>
                    <a:pt x="94" y="7"/>
                  </a:lnTo>
                  <a:lnTo>
                    <a:pt x="80" y="3"/>
                  </a:lnTo>
                  <a:lnTo>
                    <a:pt x="66" y="0"/>
                  </a:lnTo>
                  <a:lnTo>
                    <a:pt x="52" y="4"/>
                  </a:lnTo>
                  <a:lnTo>
                    <a:pt x="36" y="9"/>
                  </a:lnTo>
                  <a:lnTo>
                    <a:pt x="25" y="18"/>
                  </a:lnTo>
                  <a:lnTo>
                    <a:pt x="15" y="31"/>
                  </a:lnTo>
                  <a:lnTo>
                    <a:pt x="8" y="48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0" y="102"/>
                  </a:lnTo>
                  <a:lnTo>
                    <a:pt x="4" y="122"/>
                  </a:lnTo>
                  <a:lnTo>
                    <a:pt x="9" y="141"/>
                  </a:lnTo>
                  <a:lnTo>
                    <a:pt x="12" y="149"/>
                  </a:lnTo>
                  <a:lnTo>
                    <a:pt x="17" y="158"/>
                  </a:lnTo>
                  <a:lnTo>
                    <a:pt x="28" y="173"/>
                  </a:lnTo>
                  <a:lnTo>
                    <a:pt x="41" y="185"/>
                  </a:lnTo>
                  <a:lnTo>
                    <a:pt x="55" y="194"/>
                  </a:lnTo>
                  <a:lnTo>
                    <a:pt x="69" y="200"/>
                  </a:lnTo>
                  <a:lnTo>
                    <a:pt x="83" y="201"/>
                  </a:lnTo>
                  <a:lnTo>
                    <a:pt x="98" y="199"/>
                  </a:lnTo>
                  <a:lnTo>
                    <a:pt x="104" y="196"/>
                  </a:lnTo>
                  <a:lnTo>
                    <a:pt x="107" y="193"/>
                  </a:lnTo>
                  <a:lnTo>
                    <a:pt x="111" y="192"/>
                  </a:lnTo>
                  <a:lnTo>
                    <a:pt x="123" y="183"/>
                  </a:lnTo>
                  <a:lnTo>
                    <a:pt x="127" y="176"/>
                  </a:lnTo>
                  <a:lnTo>
                    <a:pt x="132" y="170"/>
                  </a:lnTo>
                  <a:lnTo>
                    <a:pt x="136" y="162"/>
                  </a:lnTo>
                  <a:lnTo>
                    <a:pt x="141" y="155"/>
                  </a:lnTo>
                  <a:lnTo>
                    <a:pt x="143" y="145"/>
                  </a:lnTo>
                  <a:lnTo>
                    <a:pt x="146" y="136"/>
                  </a:lnTo>
                  <a:lnTo>
                    <a:pt x="149" y="118"/>
                  </a:lnTo>
                  <a:lnTo>
                    <a:pt x="148" y="115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8" y="108"/>
                  </a:lnTo>
                  <a:lnTo>
                    <a:pt x="148" y="99"/>
                  </a:lnTo>
                  <a:lnTo>
                    <a:pt x="145" y="81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Freeform 8"/>
            <p:cNvSpPr>
              <a:spLocks noChangeAspect="1"/>
            </p:cNvSpPr>
            <p:nvPr/>
          </p:nvSpPr>
          <p:spPr bwMode="auto">
            <a:xfrm>
              <a:off x="3652" y="1663"/>
              <a:ext cx="32" cy="28"/>
            </a:xfrm>
            <a:custGeom>
              <a:avLst/>
              <a:gdLst>
                <a:gd name="T0" fmla="*/ 217 w 223"/>
                <a:gd name="T1" fmla="*/ 60 h 222"/>
                <a:gd name="T2" fmla="*/ 222 w 223"/>
                <a:gd name="T3" fmla="*/ 42 h 222"/>
                <a:gd name="T4" fmla="*/ 223 w 223"/>
                <a:gd name="T5" fmla="*/ 28 h 222"/>
                <a:gd name="T6" fmla="*/ 218 w 223"/>
                <a:gd name="T7" fmla="*/ 18 h 222"/>
                <a:gd name="T8" fmla="*/ 210 w 223"/>
                <a:gd name="T9" fmla="*/ 14 h 222"/>
                <a:gd name="T10" fmla="*/ 196 w 223"/>
                <a:gd name="T11" fmla="*/ 13 h 222"/>
                <a:gd name="T12" fmla="*/ 168 w 223"/>
                <a:gd name="T13" fmla="*/ 37 h 222"/>
                <a:gd name="T14" fmla="*/ 146 w 223"/>
                <a:gd name="T15" fmla="*/ 74 h 222"/>
                <a:gd name="T16" fmla="*/ 128 w 223"/>
                <a:gd name="T17" fmla="*/ 120 h 222"/>
                <a:gd name="T18" fmla="*/ 115 w 223"/>
                <a:gd name="T19" fmla="*/ 178 h 222"/>
                <a:gd name="T20" fmla="*/ 97 w 223"/>
                <a:gd name="T21" fmla="*/ 158 h 222"/>
                <a:gd name="T22" fmla="*/ 87 w 223"/>
                <a:gd name="T23" fmla="*/ 130 h 222"/>
                <a:gd name="T24" fmla="*/ 83 w 223"/>
                <a:gd name="T25" fmla="*/ 90 h 222"/>
                <a:gd name="T26" fmla="*/ 88 w 223"/>
                <a:gd name="T27" fmla="*/ 43 h 222"/>
                <a:gd name="T28" fmla="*/ 89 w 223"/>
                <a:gd name="T29" fmla="*/ 26 h 222"/>
                <a:gd name="T30" fmla="*/ 84 w 223"/>
                <a:gd name="T31" fmla="*/ 17 h 222"/>
                <a:gd name="T32" fmla="*/ 50 w 223"/>
                <a:gd name="T33" fmla="*/ 18 h 222"/>
                <a:gd name="T34" fmla="*/ 22 w 223"/>
                <a:gd name="T35" fmla="*/ 12 h 222"/>
                <a:gd name="T36" fmla="*/ 10 w 223"/>
                <a:gd name="T37" fmla="*/ 3 h 222"/>
                <a:gd name="T38" fmla="*/ 3 w 223"/>
                <a:gd name="T39" fmla="*/ 1 h 222"/>
                <a:gd name="T40" fmla="*/ 0 w 223"/>
                <a:gd name="T41" fmla="*/ 8 h 222"/>
                <a:gd name="T42" fmla="*/ 2 w 223"/>
                <a:gd name="T43" fmla="*/ 23 h 222"/>
                <a:gd name="T44" fmla="*/ 23 w 223"/>
                <a:gd name="T45" fmla="*/ 37 h 222"/>
                <a:gd name="T46" fmla="*/ 52 w 223"/>
                <a:gd name="T47" fmla="*/ 46 h 222"/>
                <a:gd name="T48" fmla="*/ 59 w 223"/>
                <a:gd name="T49" fmla="*/ 50 h 222"/>
                <a:gd name="T50" fmla="*/ 60 w 223"/>
                <a:gd name="T51" fmla="*/ 59 h 222"/>
                <a:gd name="T52" fmla="*/ 60 w 223"/>
                <a:gd name="T53" fmla="*/ 90 h 222"/>
                <a:gd name="T54" fmla="*/ 65 w 223"/>
                <a:gd name="T55" fmla="*/ 138 h 222"/>
                <a:gd name="T56" fmla="*/ 71 w 223"/>
                <a:gd name="T57" fmla="*/ 159 h 222"/>
                <a:gd name="T58" fmla="*/ 89 w 223"/>
                <a:gd name="T59" fmla="*/ 194 h 222"/>
                <a:gd name="T60" fmla="*/ 115 w 223"/>
                <a:gd name="T61" fmla="*/ 222 h 222"/>
                <a:gd name="T62" fmla="*/ 127 w 223"/>
                <a:gd name="T63" fmla="*/ 215 h 222"/>
                <a:gd name="T64" fmla="*/ 135 w 223"/>
                <a:gd name="T65" fmla="*/ 195 h 222"/>
                <a:gd name="T66" fmla="*/ 149 w 223"/>
                <a:gd name="T67" fmla="*/ 151 h 222"/>
                <a:gd name="T68" fmla="*/ 175 w 223"/>
                <a:gd name="T69" fmla="*/ 100 h 222"/>
                <a:gd name="T70" fmla="*/ 210 w 223"/>
                <a:gd name="T71" fmla="*/ 66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3"/>
                <a:gd name="T109" fmla="*/ 0 h 222"/>
                <a:gd name="T110" fmla="*/ 223 w 223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3" h="222">
                  <a:moveTo>
                    <a:pt x="210" y="66"/>
                  </a:moveTo>
                  <a:lnTo>
                    <a:pt x="217" y="60"/>
                  </a:lnTo>
                  <a:lnTo>
                    <a:pt x="220" y="50"/>
                  </a:lnTo>
                  <a:lnTo>
                    <a:pt x="222" y="42"/>
                  </a:lnTo>
                  <a:lnTo>
                    <a:pt x="223" y="34"/>
                  </a:lnTo>
                  <a:lnTo>
                    <a:pt x="223" y="28"/>
                  </a:lnTo>
                  <a:lnTo>
                    <a:pt x="221" y="23"/>
                  </a:lnTo>
                  <a:lnTo>
                    <a:pt x="218" y="18"/>
                  </a:lnTo>
                  <a:lnTo>
                    <a:pt x="214" y="15"/>
                  </a:lnTo>
                  <a:lnTo>
                    <a:pt x="210" y="14"/>
                  </a:lnTo>
                  <a:lnTo>
                    <a:pt x="202" y="12"/>
                  </a:lnTo>
                  <a:lnTo>
                    <a:pt x="196" y="13"/>
                  </a:lnTo>
                  <a:lnTo>
                    <a:pt x="181" y="23"/>
                  </a:lnTo>
                  <a:lnTo>
                    <a:pt x="168" y="37"/>
                  </a:lnTo>
                  <a:lnTo>
                    <a:pt x="156" y="54"/>
                  </a:lnTo>
                  <a:lnTo>
                    <a:pt x="146" y="74"/>
                  </a:lnTo>
                  <a:lnTo>
                    <a:pt x="136" y="95"/>
                  </a:lnTo>
                  <a:lnTo>
                    <a:pt x="128" y="120"/>
                  </a:lnTo>
                  <a:lnTo>
                    <a:pt x="120" y="148"/>
                  </a:lnTo>
                  <a:lnTo>
                    <a:pt x="115" y="178"/>
                  </a:lnTo>
                  <a:lnTo>
                    <a:pt x="104" y="168"/>
                  </a:lnTo>
                  <a:lnTo>
                    <a:pt x="97" y="158"/>
                  </a:lnTo>
                  <a:lnTo>
                    <a:pt x="90" y="145"/>
                  </a:lnTo>
                  <a:lnTo>
                    <a:pt x="87" y="130"/>
                  </a:lnTo>
                  <a:lnTo>
                    <a:pt x="84" y="111"/>
                  </a:lnTo>
                  <a:lnTo>
                    <a:pt x="83" y="90"/>
                  </a:lnTo>
                  <a:lnTo>
                    <a:pt x="84" y="67"/>
                  </a:lnTo>
                  <a:lnTo>
                    <a:pt x="88" y="43"/>
                  </a:lnTo>
                  <a:lnTo>
                    <a:pt x="89" y="33"/>
                  </a:lnTo>
                  <a:lnTo>
                    <a:pt x="89" y="26"/>
                  </a:lnTo>
                  <a:lnTo>
                    <a:pt x="87" y="21"/>
                  </a:lnTo>
                  <a:lnTo>
                    <a:pt x="84" y="17"/>
                  </a:lnTo>
                  <a:lnTo>
                    <a:pt x="66" y="18"/>
                  </a:lnTo>
                  <a:lnTo>
                    <a:pt x="50" y="18"/>
                  </a:lnTo>
                  <a:lnTo>
                    <a:pt x="35" y="15"/>
                  </a:lnTo>
                  <a:lnTo>
                    <a:pt x="22" y="12"/>
                  </a:lnTo>
                  <a:lnTo>
                    <a:pt x="15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11" y="31"/>
                  </a:lnTo>
                  <a:lnTo>
                    <a:pt x="23" y="37"/>
                  </a:lnTo>
                  <a:lnTo>
                    <a:pt x="36" y="42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9" y="50"/>
                  </a:lnTo>
                  <a:lnTo>
                    <a:pt x="60" y="56"/>
                  </a:lnTo>
                  <a:lnTo>
                    <a:pt x="60" y="59"/>
                  </a:lnTo>
                  <a:lnTo>
                    <a:pt x="61" y="65"/>
                  </a:lnTo>
                  <a:lnTo>
                    <a:pt x="60" y="90"/>
                  </a:lnTo>
                  <a:lnTo>
                    <a:pt x="61" y="115"/>
                  </a:lnTo>
                  <a:lnTo>
                    <a:pt x="65" y="138"/>
                  </a:lnTo>
                  <a:lnTo>
                    <a:pt x="67" y="148"/>
                  </a:lnTo>
                  <a:lnTo>
                    <a:pt x="71" y="159"/>
                  </a:lnTo>
                  <a:lnTo>
                    <a:pt x="78" y="177"/>
                  </a:lnTo>
                  <a:lnTo>
                    <a:pt x="89" y="194"/>
                  </a:lnTo>
                  <a:lnTo>
                    <a:pt x="100" y="209"/>
                  </a:lnTo>
                  <a:lnTo>
                    <a:pt x="115" y="222"/>
                  </a:lnTo>
                  <a:lnTo>
                    <a:pt x="121" y="219"/>
                  </a:lnTo>
                  <a:lnTo>
                    <a:pt x="127" y="215"/>
                  </a:lnTo>
                  <a:lnTo>
                    <a:pt x="131" y="206"/>
                  </a:lnTo>
                  <a:lnTo>
                    <a:pt x="135" y="195"/>
                  </a:lnTo>
                  <a:lnTo>
                    <a:pt x="141" y="172"/>
                  </a:lnTo>
                  <a:lnTo>
                    <a:pt x="149" y="151"/>
                  </a:lnTo>
                  <a:lnTo>
                    <a:pt x="166" y="116"/>
                  </a:lnTo>
                  <a:lnTo>
                    <a:pt x="175" y="100"/>
                  </a:lnTo>
                  <a:lnTo>
                    <a:pt x="186" y="87"/>
                  </a:lnTo>
                  <a:lnTo>
                    <a:pt x="210" y="6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Freeform 9"/>
            <p:cNvSpPr>
              <a:spLocks noChangeAspect="1"/>
            </p:cNvSpPr>
            <p:nvPr/>
          </p:nvSpPr>
          <p:spPr bwMode="auto">
            <a:xfrm>
              <a:off x="3660" y="1661"/>
              <a:ext cx="54" cy="86"/>
            </a:xfrm>
            <a:custGeom>
              <a:avLst/>
              <a:gdLst>
                <a:gd name="T0" fmla="*/ 268 w 377"/>
                <a:gd name="T1" fmla="*/ 29 h 692"/>
                <a:gd name="T2" fmla="*/ 243 w 377"/>
                <a:gd name="T3" fmla="*/ 4 h 692"/>
                <a:gd name="T4" fmla="*/ 221 w 377"/>
                <a:gd name="T5" fmla="*/ 1 h 692"/>
                <a:gd name="T6" fmla="*/ 200 w 377"/>
                <a:gd name="T7" fmla="*/ 18 h 692"/>
                <a:gd name="T8" fmla="*/ 182 w 377"/>
                <a:gd name="T9" fmla="*/ 55 h 692"/>
                <a:gd name="T10" fmla="*/ 175 w 377"/>
                <a:gd name="T11" fmla="*/ 120 h 692"/>
                <a:gd name="T12" fmla="*/ 179 w 377"/>
                <a:gd name="T13" fmla="*/ 203 h 692"/>
                <a:gd name="T14" fmla="*/ 167 w 377"/>
                <a:gd name="T15" fmla="*/ 288 h 692"/>
                <a:gd name="T16" fmla="*/ 129 w 377"/>
                <a:gd name="T17" fmla="*/ 339 h 692"/>
                <a:gd name="T18" fmla="*/ 92 w 377"/>
                <a:gd name="T19" fmla="*/ 399 h 692"/>
                <a:gd name="T20" fmla="*/ 64 w 377"/>
                <a:gd name="T21" fmla="*/ 492 h 692"/>
                <a:gd name="T22" fmla="*/ 71 w 377"/>
                <a:gd name="T23" fmla="*/ 524 h 692"/>
                <a:gd name="T24" fmla="*/ 112 w 377"/>
                <a:gd name="T25" fmla="*/ 580 h 692"/>
                <a:gd name="T26" fmla="*/ 133 w 377"/>
                <a:gd name="T27" fmla="*/ 648 h 692"/>
                <a:gd name="T28" fmla="*/ 35 w 377"/>
                <a:gd name="T29" fmla="*/ 654 h 692"/>
                <a:gd name="T30" fmla="*/ 1 w 377"/>
                <a:gd name="T31" fmla="*/ 678 h 692"/>
                <a:gd name="T32" fmla="*/ 14 w 377"/>
                <a:gd name="T33" fmla="*/ 689 h 692"/>
                <a:gd name="T34" fmla="*/ 47 w 377"/>
                <a:gd name="T35" fmla="*/ 692 h 692"/>
                <a:gd name="T36" fmla="*/ 117 w 377"/>
                <a:gd name="T37" fmla="*/ 671 h 692"/>
                <a:gd name="T38" fmla="*/ 142 w 377"/>
                <a:gd name="T39" fmla="*/ 671 h 692"/>
                <a:gd name="T40" fmla="*/ 152 w 377"/>
                <a:gd name="T41" fmla="*/ 669 h 692"/>
                <a:gd name="T42" fmla="*/ 160 w 377"/>
                <a:gd name="T43" fmla="*/ 662 h 692"/>
                <a:gd name="T44" fmla="*/ 144 w 377"/>
                <a:gd name="T45" fmla="*/ 592 h 692"/>
                <a:gd name="T46" fmla="*/ 110 w 377"/>
                <a:gd name="T47" fmla="*/ 535 h 692"/>
                <a:gd name="T48" fmla="*/ 107 w 377"/>
                <a:gd name="T49" fmla="*/ 463 h 692"/>
                <a:gd name="T50" fmla="*/ 141 w 377"/>
                <a:gd name="T51" fmla="*/ 409 h 692"/>
                <a:gd name="T52" fmla="*/ 184 w 377"/>
                <a:gd name="T53" fmla="*/ 379 h 692"/>
                <a:gd name="T54" fmla="*/ 207 w 377"/>
                <a:gd name="T55" fmla="*/ 374 h 692"/>
                <a:gd name="T56" fmla="*/ 287 w 377"/>
                <a:gd name="T57" fmla="*/ 436 h 692"/>
                <a:gd name="T58" fmla="*/ 348 w 377"/>
                <a:gd name="T59" fmla="*/ 514 h 692"/>
                <a:gd name="T60" fmla="*/ 245 w 377"/>
                <a:gd name="T61" fmla="*/ 650 h 692"/>
                <a:gd name="T62" fmla="*/ 252 w 377"/>
                <a:gd name="T63" fmla="*/ 660 h 692"/>
                <a:gd name="T64" fmla="*/ 271 w 377"/>
                <a:gd name="T65" fmla="*/ 665 h 692"/>
                <a:gd name="T66" fmla="*/ 312 w 377"/>
                <a:gd name="T67" fmla="*/ 673 h 692"/>
                <a:gd name="T68" fmla="*/ 345 w 377"/>
                <a:gd name="T69" fmla="*/ 691 h 692"/>
                <a:gd name="T70" fmla="*/ 352 w 377"/>
                <a:gd name="T71" fmla="*/ 691 h 692"/>
                <a:gd name="T72" fmla="*/ 355 w 377"/>
                <a:gd name="T73" fmla="*/ 690 h 692"/>
                <a:gd name="T74" fmla="*/ 361 w 377"/>
                <a:gd name="T75" fmla="*/ 687 h 692"/>
                <a:gd name="T76" fmla="*/ 365 w 377"/>
                <a:gd name="T77" fmla="*/ 685 h 692"/>
                <a:gd name="T78" fmla="*/ 368 w 377"/>
                <a:gd name="T79" fmla="*/ 678 h 692"/>
                <a:gd name="T80" fmla="*/ 362 w 377"/>
                <a:gd name="T81" fmla="*/ 660 h 692"/>
                <a:gd name="T82" fmla="*/ 296 w 377"/>
                <a:gd name="T83" fmla="*/ 643 h 692"/>
                <a:gd name="T84" fmla="*/ 295 w 377"/>
                <a:gd name="T85" fmla="*/ 601 h 692"/>
                <a:gd name="T86" fmla="*/ 369 w 377"/>
                <a:gd name="T87" fmla="*/ 538 h 692"/>
                <a:gd name="T88" fmla="*/ 375 w 377"/>
                <a:gd name="T89" fmla="*/ 491 h 692"/>
                <a:gd name="T90" fmla="*/ 323 w 377"/>
                <a:gd name="T91" fmla="*/ 403 h 692"/>
                <a:gd name="T92" fmla="*/ 278 w 377"/>
                <a:gd name="T93" fmla="*/ 298 h 692"/>
                <a:gd name="T94" fmla="*/ 302 w 377"/>
                <a:gd name="T95" fmla="*/ 193 h 692"/>
                <a:gd name="T96" fmla="*/ 295 w 377"/>
                <a:gd name="T97" fmla="*/ 9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692"/>
                <a:gd name="T149" fmla="*/ 377 w 377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692">
                  <a:moveTo>
                    <a:pt x="286" y="59"/>
                  </a:moveTo>
                  <a:lnTo>
                    <a:pt x="276" y="42"/>
                  </a:lnTo>
                  <a:lnTo>
                    <a:pt x="268" y="29"/>
                  </a:lnTo>
                  <a:lnTo>
                    <a:pt x="259" y="19"/>
                  </a:lnTo>
                  <a:lnTo>
                    <a:pt x="251" y="11"/>
                  </a:lnTo>
                  <a:lnTo>
                    <a:pt x="243" y="4"/>
                  </a:lnTo>
                  <a:lnTo>
                    <a:pt x="235" y="1"/>
                  </a:lnTo>
                  <a:lnTo>
                    <a:pt x="227" y="0"/>
                  </a:lnTo>
                  <a:lnTo>
                    <a:pt x="221" y="1"/>
                  </a:lnTo>
                  <a:lnTo>
                    <a:pt x="213" y="4"/>
                  </a:lnTo>
                  <a:lnTo>
                    <a:pt x="207" y="10"/>
                  </a:lnTo>
                  <a:lnTo>
                    <a:pt x="200" y="18"/>
                  </a:lnTo>
                  <a:lnTo>
                    <a:pt x="194" y="28"/>
                  </a:lnTo>
                  <a:lnTo>
                    <a:pt x="188" y="41"/>
                  </a:lnTo>
                  <a:lnTo>
                    <a:pt x="182" y="55"/>
                  </a:lnTo>
                  <a:lnTo>
                    <a:pt x="176" y="72"/>
                  </a:lnTo>
                  <a:lnTo>
                    <a:pt x="171" y="92"/>
                  </a:lnTo>
                  <a:lnTo>
                    <a:pt x="175" y="120"/>
                  </a:lnTo>
                  <a:lnTo>
                    <a:pt x="178" y="147"/>
                  </a:lnTo>
                  <a:lnTo>
                    <a:pt x="179" y="174"/>
                  </a:lnTo>
                  <a:lnTo>
                    <a:pt x="179" y="203"/>
                  </a:lnTo>
                  <a:lnTo>
                    <a:pt x="176" y="230"/>
                  </a:lnTo>
                  <a:lnTo>
                    <a:pt x="173" y="259"/>
                  </a:lnTo>
                  <a:lnTo>
                    <a:pt x="167" y="288"/>
                  </a:lnTo>
                  <a:lnTo>
                    <a:pt x="160" y="317"/>
                  </a:lnTo>
                  <a:lnTo>
                    <a:pt x="143" y="326"/>
                  </a:lnTo>
                  <a:lnTo>
                    <a:pt x="129" y="339"/>
                  </a:lnTo>
                  <a:lnTo>
                    <a:pt x="116" y="356"/>
                  </a:lnTo>
                  <a:lnTo>
                    <a:pt x="104" y="377"/>
                  </a:lnTo>
                  <a:lnTo>
                    <a:pt x="92" y="399"/>
                  </a:lnTo>
                  <a:lnTo>
                    <a:pt x="82" y="426"/>
                  </a:lnTo>
                  <a:lnTo>
                    <a:pt x="72" y="457"/>
                  </a:lnTo>
                  <a:lnTo>
                    <a:pt x="64" y="492"/>
                  </a:lnTo>
                  <a:lnTo>
                    <a:pt x="63" y="504"/>
                  </a:lnTo>
                  <a:lnTo>
                    <a:pt x="66" y="517"/>
                  </a:lnTo>
                  <a:lnTo>
                    <a:pt x="71" y="524"/>
                  </a:lnTo>
                  <a:lnTo>
                    <a:pt x="80" y="532"/>
                  </a:lnTo>
                  <a:lnTo>
                    <a:pt x="97" y="554"/>
                  </a:lnTo>
                  <a:lnTo>
                    <a:pt x="112" y="580"/>
                  </a:lnTo>
                  <a:lnTo>
                    <a:pt x="126" y="607"/>
                  </a:lnTo>
                  <a:lnTo>
                    <a:pt x="139" y="637"/>
                  </a:lnTo>
                  <a:lnTo>
                    <a:pt x="133" y="648"/>
                  </a:lnTo>
                  <a:lnTo>
                    <a:pt x="99" y="645"/>
                  </a:lnTo>
                  <a:lnTo>
                    <a:pt x="67" y="647"/>
                  </a:lnTo>
                  <a:lnTo>
                    <a:pt x="35" y="654"/>
                  </a:lnTo>
                  <a:lnTo>
                    <a:pt x="3" y="665"/>
                  </a:lnTo>
                  <a:lnTo>
                    <a:pt x="0" y="671"/>
                  </a:lnTo>
                  <a:lnTo>
                    <a:pt x="1" y="678"/>
                  </a:lnTo>
                  <a:lnTo>
                    <a:pt x="2" y="682"/>
                  </a:lnTo>
                  <a:lnTo>
                    <a:pt x="8" y="687"/>
                  </a:lnTo>
                  <a:lnTo>
                    <a:pt x="14" y="689"/>
                  </a:lnTo>
                  <a:lnTo>
                    <a:pt x="23" y="691"/>
                  </a:lnTo>
                  <a:lnTo>
                    <a:pt x="34" y="691"/>
                  </a:lnTo>
                  <a:lnTo>
                    <a:pt x="47" y="692"/>
                  </a:lnTo>
                  <a:lnTo>
                    <a:pt x="69" y="681"/>
                  </a:lnTo>
                  <a:lnTo>
                    <a:pt x="93" y="674"/>
                  </a:lnTo>
                  <a:lnTo>
                    <a:pt x="117" y="671"/>
                  </a:lnTo>
                  <a:lnTo>
                    <a:pt x="141" y="672"/>
                  </a:lnTo>
                  <a:lnTo>
                    <a:pt x="141" y="671"/>
                  </a:lnTo>
                  <a:lnTo>
                    <a:pt x="142" y="671"/>
                  </a:lnTo>
                  <a:lnTo>
                    <a:pt x="144" y="671"/>
                  </a:lnTo>
                  <a:lnTo>
                    <a:pt x="148" y="671"/>
                  </a:lnTo>
                  <a:lnTo>
                    <a:pt x="152" y="669"/>
                  </a:lnTo>
                  <a:lnTo>
                    <a:pt x="156" y="668"/>
                  </a:lnTo>
                  <a:lnTo>
                    <a:pt x="158" y="664"/>
                  </a:lnTo>
                  <a:lnTo>
                    <a:pt x="160" y="662"/>
                  </a:lnTo>
                  <a:lnTo>
                    <a:pt x="163" y="655"/>
                  </a:lnTo>
                  <a:lnTo>
                    <a:pt x="158" y="627"/>
                  </a:lnTo>
                  <a:lnTo>
                    <a:pt x="144" y="592"/>
                  </a:lnTo>
                  <a:lnTo>
                    <a:pt x="129" y="562"/>
                  </a:lnTo>
                  <a:lnTo>
                    <a:pt x="119" y="547"/>
                  </a:lnTo>
                  <a:lnTo>
                    <a:pt x="110" y="535"/>
                  </a:lnTo>
                  <a:lnTo>
                    <a:pt x="89" y="511"/>
                  </a:lnTo>
                  <a:lnTo>
                    <a:pt x="97" y="485"/>
                  </a:lnTo>
                  <a:lnTo>
                    <a:pt x="107" y="463"/>
                  </a:lnTo>
                  <a:lnTo>
                    <a:pt x="117" y="443"/>
                  </a:lnTo>
                  <a:lnTo>
                    <a:pt x="129" y="426"/>
                  </a:lnTo>
                  <a:lnTo>
                    <a:pt x="141" y="409"/>
                  </a:lnTo>
                  <a:lnTo>
                    <a:pt x="155" y="397"/>
                  </a:lnTo>
                  <a:lnTo>
                    <a:pt x="169" y="387"/>
                  </a:lnTo>
                  <a:lnTo>
                    <a:pt x="184" y="379"/>
                  </a:lnTo>
                  <a:lnTo>
                    <a:pt x="191" y="379"/>
                  </a:lnTo>
                  <a:lnTo>
                    <a:pt x="199" y="378"/>
                  </a:lnTo>
                  <a:lnTo>
                    <a:pt x="207" y="374"/>
                  </a:lnTo>
                  <a:lnTo>
                    <a:pt x="217" y="371"/>
                  </a:lnTo>
                  <a:lnTo>
                    <a:pt x="253" y="401"/>
                  </a:lnTo>
                  <a:lnTo>
                    <a:pt x="287" y="436"/>
                  </a:lnTo>
                  <a:lnTo>
                    <a:pt x="319" y="474"/>
                  </a:lnTo>
                  <a:lnTo>
                    <a:pt x="333" y="493"/>
                  </a:lnTo>
                  <a:lnTo>
                    <a:pt x="348" y="514"/>
                  </a:lnTo>
                  <a:lnTo>
                    <a:pt x="258" y="607"/>
                  </a:lnTo>
                  <a:lnTo>
                    <a:pt x="245" y="628"/>
                  </a:lnTo>
                  <a:lnTo>
                    <a:pt x="245" y="650"/>
                  </a:lnTo>
                  <a:lnTo>
                    <a:pt x="245" y="652"/>
                  </a:lnTo>
                  <a:lnTo>
                    <a:pt x="247" y="655"/>
                  </a:lnTo>
                  <a:lnTo>
                    <a:pt x="252" y="660"/>
                  </a:lnTo>
                  <a:lnTo>
                    <a:pt x="255" y="661"/>
                  </a:lnTo>
                  <a:lnTo>
                    <a:pt x="260" y="663"/>
                  </a:lnTo>
                  <a:lnTo>
                    <a:pt x="271" y="665"/>
                  </a:lnTo>
                  <a:lnTo>
                    <a:pt x="281" y="665"/>
                  </a:lnTo>
                  <a:lnTo>
                    <a:pt x="293" y="668"/>
                  </a:lnTo>
                  <a:lnTo>
                    <a:pt x="312" y="673"/>
                  </a:lnTo>
                  <a:lnTo>
                    <a:pt x="329" y="681"/>
                  </a:lnTo>
                  <a:lnTo>
                    <a:pt x="345" y="692"/>
                  </a:lnTo>
                  <a:lnTo>
                    <a:pt x="345" y="691"/>
                  </a:lnTo>
                  <a:lnTo>
                    <a:pt x="346" y="691"/>
                  </a:lnTo>
                  <a:lnTo>
                    <a:pt x="348" y="691"/>
                  </a:lnTo>
                  <a:lnTo>
                    <a:pt x="352" y="691"/>
                  </a:lnTo>
                  <a:lnTo>
                    <a:pt x="352" y="690"/>
                  </a:lnTo>
                  <a:lnTo>
                    <a:pt x="353" y="690"/>
                  </a:lnTo>
                  <a:lnTo>
                    <a:pt x="355" y="690"/>
                  </a:lnTo>
                  <a:lnTo>
                    <a:pt x="359" y="690"/>
                  </a:lnTo>
                  <a:lnTo>
                    <a:pt x="361" y="688"/>
                  </a:lnTo>
                  <a:lnTo>
                    <a:pt x="361" y="687"/>
                  </a:lnTo>
                  <a:lnTo>
                    <a:pt x="362" y="687"/>
                  </a:lnTo>
                  <a:lnTo>
                    <a:pt x="364" y="687"/>
                  </a:lnTo>
                  <a:lnTo>
                    <a:pt x="365" y="685"/>
                  </a:lnTo>
                  <a:lnTo>
                    <a:pt x="367" y="683"/>
                  </a:lnTo>
                  <a:lnTo>
                    <a:pt x="367" y="680"/>
                  </a:lnTo>
                  <a:lnTo>
                    <a:pt x="368" y="678"/>
                  </a:lnTo>
                  <a:lnTo>
                    <a:pt x="368" y="673"/>
                  </a:lnTo>
                  <a:lnTo>
                    <a:pt x="365" y="667"/>
                  </a:lnTo>
                  <a:lnTo>
                    <a:pt x="362" y="660"/>
                  </a:lnTo>
                  <a:lnTo>
                    <a:pt x="341" y="652"/>
                  </a:lnTo>
                  <a:lnTo>
                    <a:pt x="320" y="647"/>
                  </a:lnTo>
                  <a:lnTo>
                    <a:pt x="296" y="643"/>
                  </a:lnTo>
                  <a:lnTo>
                    <a:pt x="270" y="641"/>
                  </a:lnTo>
                  <a:lnTo>
                    <a:pt x="270" y="628"/>
                  </a:lnTo>
                  <a:lnTo>
                    <a:pt x="295" y="601"/>
                  </a:lnTo>
                  <a:lnTo>
                    <a:pt x="319" y="577"/>
                  </a:lnTo>
                  <a:lnTo>
                    <a:pt x="343" y="556"/>
                  </a:lnTo>
                  <a:lnTo>
                    <a:pt x="369" y="538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75" y="491"/>
                  </a:lnTo>
                  <a:lnTo>
                    <a:pt x="369" y="478"/>
                  </a:lnTo>
                  <a:lnTo>
                    <a:pt x="347" y="439"/>
                  </a:lnTo>
                  <a:lnTo>
                    <a:pt x="323" y="403"/>
                  </a:lnTo>
                  <a:lnTo>
                    <a:pt x="295" y="368"/>
                  </a:lnTo>
                  <a:lnTo>
                    <a:pt x="264" y="335"/>
                  </a:lnTo>
                  <a:lnTo>
                    <a:pt x="278" y="298"/>
                  </a:lnTo>
                  <a:lnTo>
                    <a:pt x="289" y="262"/>
                  </a:lnTo>
                  <a:lnTo>
                    <a:pt x="297" y="227"/>
                  </a:lnTo>
                  <a:lnTo>
                    <a:pt x="302" y="193"/>
                  </a:lnTo>
                  <a:lnTo>
                    <a:pt x="303" y="158"/>
                  </a:lnTo>
                  <a:lnTo>
                    <a:pt x="301" y="124"/>
                  </a:lnTo>
                  <a:lnTo>
                    <a:pt x="295" y="90"/>
                  </a:lnTo>
                  <a:lnTo>
                    <a:pt x="286" y="59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Freeform 10"/>
            <p:cNvSpPr>
              <a:spLocks noChangeAspect="1"/>
            </p:cNvSpPr>
            <p:nvPr/>
          </p:nvSpPr>
          <p:spPr bwMode="auto">
            <a:xfrm>
              <a:off x="3675" y="1635"/>
              <a:ext cx="21" cy="25"/>
            </a:xfrm>
            <a:custGeom>
              <a:avLst/>
              <a:gdLst>
                <a:gd name="T0" fmla="*/ 108 w 149"/>
                <a:gd name="T1" fmla="*/ 17 h 201"/>
                <a:gd name="T2" fmla="*/ 94 w 149"/>
                <a:gd name="T3" fmla="*/ 7 h 201"/>
                <a:gd name="T4" fmla="*/ 80 w 149"/>
                <a:gd name="T5" fmla="*/ 3 h 201"/>
                <a:gd name="T6" fmla="*/ 66 w 149"/>
                <a:gd name="T7" fmla="*/ 0 h 201"/>
                <a:gd name="T8" fmla="*/ 52 w 149"/>
                <a:gd name="T9" fmla="*/ 4 h 201"/>
                <a:gd name="T10" fmla="*/ 36 w 149"/>
                <a:gd name="T11" fmla="*/ 9 h 201"/>
                <a:gd name="T12" fmla="*/ 25 w 149"/>
                <a:gd name="T13" fmla="*/ 18 h 201"/>
                <a:gd name="T14" fmla="*/ 15 w 149"/>
                <a:gd name="T15" fmla="*/ 31 h 201"/>
                <a:gd name="T16" fmla="*/ 8 w 149"/>
                <a:gd name="T17" fmla="*/ 48 h 201"/>
                <a:gd name="T18" fmla="*/ 2 w 149"/>
                <a:gd name="T19" fmla="*/ 65 h 201"/>
                <a:gd name="T20" fmla="*/ 0 w 149"/>
                <a:gd name="T21" fmla="*/ 83 h 201"/>
                <a:gd name="T22" fmla="*/ 0 w 149"/>
                <a:gd name="T23" fmla="*/ 102 h 201"/>
                <a:gd name="T24" fmla="*/ 4 w 149"/>
                <a:gd name="T25" fmla="*/ 122 h 201"/>
                <a:gd name="T26" fmla="*/ 9 w 149"/>
                <a:gd name="T27" fmla="*/ 141 h 201"/>
                <a:gd name="T28" fmla="*/ 12 w 149"/>
                <a:gd name="T29" fmla="*/ 149 h 201"/>
                <a:gd name="T30" fmla="*/ 17 w 149"/>
                <a:gd name="T31" fmla="*/ 158 h 201"/>
                <a:gd name="T32" fmla="*/ 28 w 149"/>
                <a:gd name="T33" fmla="*/ 173 h 201"/>
                <a:gd name="T34" fmla="*/ 41 w 149"/>
                <a:gd name="T35" fmla="*/ 185 h 201"/>
                <a:gd name="T36" fmla="*/ 55 w 149"/>
                <a:gd name="T37" fmla="*/ 194 h 201"/>
                <a:gd name="T38" fmla="*/ 69 w 149"/>
                <a:gd name="T39" fmla="*/ 200 h 201"/>
                <a:gd name="T40" fmla="*/ 83 w 149"/>
                <a:gd name="T41" fmla="*/ 201 h 201"/>
                <a:gd name="T42" fmla="*/ 98 w 149"/>
                <a:gd name="T43" fmla="*/ 199 h 201"/>
                <a:gd name="T44" fmla="*/ 104 w 149"/>
                <a:gd name="T45" fmla="*/ 196 h 201"/>
                <a:gd name="T46" fmla="*/ 107 w 149"/>
                <a:gd name="T47" fmla="*/ 193 h 201"/>
                <a:gd name="T48" fmla="*/ 111 w 149"/>
                <a:gd name="T49" fmla="*/ 192 h 201"/>
                <a:gd name="T50" fmla="*/ 123 w 149"/>
                <a:gd name="T51" fmla="*/ 183 h 201"/>
                <a:gd name="T52" fmla="*/ 127 w 149"/>
                <a:gd name="T53" fmla="*/ 176 h 201"/>
                <a:gd name="T54" fmla="*/ 132 w 149"/>
                <a:gd name="T55" fmla="*/ 170 h 201"/>
                <a:gd name="T56" fmla="*/ 136 w 149"/>
                <a:gd name="T57" fmla="*/ 162 h 201"/>
                <a:gd name="T58" fmla="*/ 141 w 149"/>
                <a:gd name="T59" fmla="*/ 155 h 201"/>
                <a:gd name="T60" fmla="*/ 143 w 149"/>
                <a:gd name="T61" fmla="*/ 145 h 201"/>
                <a:gd name="T62" fmla="*/ 146 w 149"/>
                <a:gd name="T63" fmla="*/ 136 h 201"/>
                <a:gd name="T64" fmla="*/ 149 w 149"/>
                <a:gd name="T65" fmla="*/ 118 h 201"/>
                <a:gd name="T66" fmla="*/ 148 w 149"/>
                <a:gd name="T67" fmla="*/ 115 h 201"/>
                <a:gd name="T68" fmla="*/ 148 w 149"/>
                <a:gd name="T69" fmla="*/ 114 h 201"/>
                <a:gd name="T70" fmla="*/ 148 w 149"/>
                <a:gd name="T71" fmla="*/ 112 h 201"/>
                <a:gd name="T72" fmla="*/ 148 w 149"/>
                <a:gd name="T73" fmla="*/ 108 h 201"/>
                <a:gd name="T74" fmla="*/ 148 w 149"/>
                <a:gd name="T75" fmla="*/ 99 h 201"/>
                <a:gd name="T76" fmla="*/ 145 w 149"/>
                <a:gd name="T77" fmla="*/ 81 h 201"/>
                <a:gd name="T78" fmla="*/ 138 w 149"/>
                <a:gd name="T79" fmla="*/ 61 h 201"/>
                <a:gd name="T80" fmla="*/ 130 w 149"/>
                <a:gd name="T81" fmla="*/ 44 h 201"/>
                <a:gd name="T82" fmla="*/ 119 w 149"/>
                <a:gd name="T83" fmla="*/ 30 h 201"/>
                <a:gd name="T84" fmla="*/ 108 w 149"/>
                <a:gd name="T85" fmla="*/ 17 h 2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01"/>
                <a:gd name="T131" fmla="*/ 149 w 149"/>
                <a:gd name="T132" fmla="*/ 201 h 2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01">
                  <a:moveTo>
                    <a:pt x="108" y="17"/>
                  </a:moveTo>
                  <a:lnTo>
                    <a:pt x="94" y="7"/>
                  </a:lnTo>
                  <a:lnTo>
                    <a:pt x="80" y="3"/>
                  </a:lnTo>
                  <a:lnTo>
                    <a:pt x="66" y="0"/>
                  </a:lnTo>
                  <a:lnTo>
                    <a:pt x="52" y="4"/>
                  </a:lnTo>
                  <a:lnTo>
                    <a:pt x="36" y="9"/>
                  </a:lnTo>
                  <a:lnTo>
                    <a:pt x="25" y="18"/>
                  </a:lnTo>
                  <a:lnTo>
                    <a:pt x="15" y="31"/>
                  </a:lnTo>
                  <a:lnTo>
                    <a:pt x="8" y="48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0" y="102"/>
                  </a:lnTo>
                  <a:lnTo>
                    <a:pt x="4" y="122"/>
                  </a:lnTo>
                  <a:lnTo>
                    <a:pt x="9" y="141"/>
                  </a:lnTo>
                  <a:lnTo>
                    <a:pt x="12" y="149"/>
                  </a:lnTo>
                  <a:lnTo>
                    <a:pt x="17" y="158"/>
                  </a:lnTo>
                  <a:lnTo>
                    <a:pt x="28" y="173"/>
                  </a:lnTo>
                  <a:lnTo>
                    <a:pt x="41" y="185"/>
                  </a:lnTo>
                  <a:lnTo>
                    <a:pt x="55" y="194"/>
                  </a:lnTo>
                  <a:lnTo>
                    <a:pt x="69" y="200"/>
                  </a:lnTo>
                  <a:lnTo>
                    <a:pt x="83" y="201"/>
                  </a:lnTo>
                  <a:lnTo>
                    <a:pt x="98" y="199"/>
                  </a:lnTo>
                  <a:lnTo>
                    <a:pt x="104" y="196"/>
                  </a:lnTo>
                  <a:lnTo>
                    <a:pt x="107" y="193"/>
                  </a:lnTo>
                  <a:lnTo>
                    <a:pt x="111" y="192"/>
                  </a:lnTo>
                  <a:lnTo>
                    <a:pt x="123" y="183"/>
                  </a:lnTo>
                  <a:lnTo>
                    <a:pt x="127" y="176"/>
                  </a:lnTo>
                  <a:lnTo>
                    <a:pt x="132" y="170"/>
                  </a:lnTo>
                  <a:lnTo>
                    <a:pt x="136" y="162"/>
                  </a:lnTo>
                  <a:lnTo>
                    <a:pt x="141" y="155"/>
                  </a:lnTo>
                  <a:lnTo>
                    <a:pt x="143" y="145"/>
                  </a:lnTo>
                  <a:lnTo>
                    <a:pt x="146" y="136"/>
                  </a:lnTo>
                  <a:lnTo>
                    <a:pt x="149" y="118"/>
                  </a:lnTo>
                  <a:lnTo>
                    <a:pt x="148" y="115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8" y="108"/>
                  </a:lnTo>
                  <a:lnTo>
                    <a:pt x="148" y="99"/>
                  </a:lnTo>
                  <a:lnTo>
                    <a:pt x="145" y="81"/>
                  </a:lnTo>
                  <a:lnTo>
                    <a:pt x="138" y="61"/>
                  </a:lnTo>
                  <a:lnTo>
                    <a:pt x="130" y="44"/>
                  </a:lnTo>
                  <a:lnTo>
                    <a:pt x="119" y="30"/>
                  </a:lnTo>
                  <a:lnTo>
                    <a:pt x="108" y="1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Freeform 11"/>
            <p:cNvSpPr>
              <a:spLocks noChangeAspect="1"/>
            </p:cNvSpPr>
            <p:nvPr/>
          </p:nvSpPr>
          <p:spPr bwMode="auto">
            <a:xfrm>
              <a:off x="3652" y="1663"/>
              <a:ext cx="32" cy="28"/>
            </a:xfrm>
            <a:custGeom>
              <a:avLst/>
              <a:gdLst>
                <a:gd name="T0" fmla="*/ 220 w 223"/>
                <a:gd name="T1" fmla="*/ 50 h 222"/>
                <a:gd name="T2" fmla="*/ 223 w 223"/>
                <a:gd name="T3" fmla="*/ 34 h 222"/>
                <a:gd name="T4" fmla="*/ 221 w 223"/>
                <a:gd name="T5" fmla="*/ 23 h 222"/>
                <a:gd name="T6" fmla="*/ 214 w 223"/>
                <a:gd name="T7" fmla="*/ 15 h 222"/>
                <a:gd name="T8" fmla="*/ 202 w 223"/>
                <a:gd name="T9" fmla="*/ 12 h 222"/>
                <a:gd name="T10" fmla="*/ 181 w 223"/>
                <a:gd name="T11" fmla="*/ 23 h 222"/>
                <a:gd name="T12" fmla="*/ 156 w 223"/>
                <a:gd name="T13" fmla="*/ 54 h 222"/>
                <a:gd name="T14" fmla="*/ 136 w 223"/>
                <a:gd name="T15" fmla="*/ 95 h 222"/>
                <a:gd name="T16" fmla="*/ 120 w 223"/>
                <a:gd name="T17" fmla="*/ 148 h 222"/>
                <a:gd name="T18" fmla="*/ 104 w 223"/>
                <a:gd name="T19" fmla="*/ 168 h 222"/>
                <a:gd name="T20" fmla="*/ 90 w 223"/>
                <a:gd name="T21" fmla="*/ 145 h 222"/>
                <a:gd name="T22" fmla="*/ 84 w 223"/>
                <a:gd name="T23" fmla="*/ 111 h 222"/>
                <a:gd name="T24" fmla="*/ 84 w 223"/>
                <a:gd name="T25" fmla="*/ 67 h 222"/>
                <a:gd name="T26" fmla="*/ 89 w 223"/>
                <a:gd name="T27" fmla="*/ 33 h 222"/>
                <a:gd name="T28" fmla="*/ 87 w 223"/>
                <a:gd name="T29" fmla="*/ 21 h 222"/>
                <a:gd name="T30" fmla="*/ 66 w 223"/>
                <a:gd name="T31" fmla="*/ 18 h 222"/>
                <a:gd name="T32" fmla="*/ 35 w 223"/>
                <a:gd name="T33" fmla="*/ 15 h 222"/>
                <a:gd name="T34" fmla="*/ 15 w 223"/>
                <a:gd name="T35" fmla="*/ 6 h 222"/>
                <a:gd name="T36" fmla="*/ 5 w 223"/>
                <a:gd name="T37" fmla="*/ 0 h 222"/>
                <a:gd name="T38" fmla="*/ 0 w 223"/>
                <a:gd name="T39" fmla="*/ 3 h 222"/>
                <a:gd name="T40" fmla="*/ 0 w 223"/>
                <a:gd name="T41" fmla="*/ 14 h 222"/>
                <a:gd name="T42" fmla="*/ 11 w 223"/>
                <a:gd name="T43" fmla="*/ 31 h 222"/>
                <a:gd name="T44" fmla="*/ 36 w 223"/>
                <a:gd name="T45" fmla="*/ 42 h 222"/>
                <a:gd name="T46" fmla="*/ 56 w 223"/>
                <a:gd name="T47" fmla="*/ 46 h 222"/>
                <a:gd name="T48" fmla="*/ 60 w 223"/>
                <a:gd name="T49" fmla="*/ 56 h 222"/>
                <a:gd name="T50" fmla="*/ 61 w 223"/>
                <a:gd name="T51" fmla="*/ 65 h 222"/>
                <a:gd name="T52" fmla="*/ 61 w 223"/>
                <a:gd name="T53" fmla="*/ 115 h 222"/>
                <a:gd name="T54" fmla="*/ 67 w 223"/>
                <a:gd name="T55" fmla="*/ 148 h 222"/>
                <a:gd name="T56" fmla="*/ 78 w 223"/>
                <a:gd name="T57" fmla="*/ 177 h 222"/>
                <a:gd name="T58" fmla="*/ 100 w 223"/>
                <a:gd name="T59" fmla="*/ 209 h 222"/>
                <a:gd name="T60" fmla="*/ 121 w 223"/>
                <a:gd name="T61" fmla="*/ 219 h 222"/>
                <a:gd name="T62" fmla="*/ 131 w 223"/>
                <a:gd name="T63" fmla="*/ 206 h 222"/>
                <a:gd name="T64" fmla="*/ 141 w 223"/>
                <a:gd name="T65" fmla="*/ 172 h 222"/>
                <a:gd name="T66" fmla="*/ 166 w 223"/>
                <a:gd name="T67" fmla="*/ 116 h 222"/>
                <a:gd name="T68" fmla="*/ 186 w 223"/>
                <a:gd name="T69" fmla="*/ 87 h 222"/>
                <a:gd name="T70" fmla="*/ 217 w 223"/>
                <a:gd name="T71" fmla="*/ 60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3"/>
                <a:gd name="T109" fmla="*/ 0 h 222"/>
                <a:gd name="T110" fmla="*/ 223 w 223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3" h="222">
                  <a:moveTo>
                    <a:pt x="217" y="60"/>
                  </a:moveTo>
                  <a:lnTo>
                    <a:pt x="220" y="50"/>
                  </a:lnTo>
                  <a:lnTo>
                    <a:pt x="222" y="42"/>
                  </a:lnTo>
                  <a:lnTo>
                    <a:pt x="223" y="34"/>
                  </a:lnTo>
                  <a:lnTo>
                    <a:pt x="223" y="28"/>
                  </a:lnTo>
                  <a:lnTo>
                    <a:pt x="221" y="23"/>
                  </a:lnTo>
                  <a:lnTo>
                    <a:pt x="218" y="18"/>
                  </a:lnTo>
                  <a:lnTo>
                    <a:pt x="214" y="15"/>
                  </a:lnTo>
                  <a:lnTo>
                    <a:pt x="210" y="14"/>
                  </a:lnTo>
                  <a:lnTo>
                    <a:pt x="202" y="12"/>
                  </a:lnTo>
                  <a:lnTo>
                    <a:pt x="196" y="13"/>
                  </a:lnTo>
                  <a:lnTo>
                    <a:pt x="181" y="23"/>
                  </a:lnTo>
                  <a:lnTo>
                    <a:pt x="168" y="37"/>
                  </a:lnTo>
                  <a:lnTo>
                    <a:pt x="156" y="54"/>
                  </a:lnTo>
                  <a:lnTo>
                    <a:pt x="146" y="74"/>
                  </a:lnTo>
                  <a:lnTo>
                    <a:pt x="136" y="95"/>
                  </a:lnTo>
                  <a:lnTo>
                    <a:pt x="128" y="120"/>
                  </a:lnTo>
                  <a:lnTo>
                    <a:pt x="120" y="148"/>
                  </a:lnTo>
                  <a:lnTo>
                    <a:pt x="115" y="178"/>
                  </a:lnTo>
                  <a:lnTo>
                    <a:pt x="104" y="168"/>
                  </a:lnTo>
                  <a:lnTo>
                    <a:pt x="97" y="158"/>
                  </a:lnTo>
                  <a:lnTo>
                    <a:pt x="90" y="145"/>
                  </a:lnTo>
                  <a:lnTo>
                    <a:pt x="87" y="130"/>
                  </a:lnTo>
                  <a:lnTo>
                    <a:pt x="84" y="111"/>
                  </a:lnTo>
                  <a:lnTo>
                    <a:pt x="83" y="90"/>
                  </a:lnTo>
                  <a:lnTo>
                    <a:pt x="84" y="67"/>
                  </a:lnTo>
                  <a:lnTo>
                    <a:pt x="88" y="43"/>
                  </a:lnTo>
                  <a:lnTo>
                    <a:pt x="89" y="33"/>
                  </a:lnTo>
                  <a:lnTo>
                    <a:pt x="89" y="26"/>
                  </a:lnTo>
                  <a:lnTo>
                    <a:pt x="87" y="21"/>
                  </a:lnTo>
                  <a:lnTo>
                    <a:pt x="84" y="17"/>
                  </a:lnTo>
                  <a:lnTo>
                    <a:pt x="66" y="18"/>
                  </a:lnTo>
                  <a:lnTo>
                    <a:pt x="50" y="18"/>
                  </a:lnTo>
                  <a:lnTo>
                    <a:pt x="35" y="15"/>
                  </a:lnTo>
                  <a:lnTo>
                    <a:pt x="22" y="12"/>
                  </a:lnTo>
                  <a:lnTo>
                    <a:pt x="15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11" y="31"/>
                  </a:lnTo>
                  <a:lnTo>
                    <a:pt x="23" y="37"/>
                  </a:lnTo>
                  <a:lnTo>
                    <a:pt x="36" y="42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9" y="50"/>
                  </a:lnTo>
                  <a:lnTo>
                    <a:pt x="60" y="56"/>
                  </a:lnTo>
                  <a:lnTo>
                    <a:pt x="60" y="59"/>
                  </a:lnTo>
                  <a:lnTo>
                    <a:pt x="61" y="65"/>
                  </a:lnTo>
                  <a:lnTo>
                    <a:pt x="60" y="90"/>
                  </a:lnTo>
                  <a:lnTo>
                    <a:pt x="61" y="115"/>
                  </a:lnTo>
                  <a:lnTo>
                    <a:pt x="65" y="138"/>
                  </a:lnTo>
                  <a:lnTo>
                    <a:pt x="67" y="148"/>
                  </a:lnTo>
                  <a:lnTo>
                    <a:pt x="71" y="159"/>
                  </a:lnTo>
                  <a:lnTo>
                    <a:pt x="78" y="177"/>
                  </a:lnTo>
                  <a:lnTo>
                    <a:pt x="89" y="194"/>
                  </a:lnTo>
                  <a:lnTo>
                    <a:pt x="100" y="209"/>
                  </a:lnTo>
                  <a:lnTo>
                    <a:pt x="115" y="222"/>
                  </a:lnTo>
                  <a:lnTo>
                    <a:pt x="121" y="219"/>
                  </a:lnTo>
                  <a:lnTo>
                    <a:pt x="127" y="215"/>
                  </a:lnTo>
                  <a:lnTo>
                    <a:pt x="131" y="206"/>
                  </a:lnTo>
                  <a:lnTo>
                    <a:pt x="135" y="195"/>
                  </a:lnTo>
                  <a:lnTo>
                    <a:pt x="141" y="172"/>
                  </a:lnTo>
                  <a:lnTo>
                    <a:pt x="149" y="151"/>
                  </a:lnTo>
                  <a:lnTo>
                    <a:pt x="166" y="116"/>
                  </a:lnTo>
                  <a:lnTo>
                    <a:pt x="175" y="100"/>
                  </a:lnTo>
                  <a:lnTo>
                    <a:pt x="186" y="87"/>
                  </a:lnTo>
                  <a:lnTo>
                    <a:pt x="210" y="66"/>
                  </a:lnTo>
                  <a:lnTo>
                    <a:pt x="217" y="6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Freeform 12"/>
            <p:cNvSpPr>
              <a:spLocks noChangeAspect="1"/>
            </p:cNvSpPr>
            <p:nvPr/>
          </p:nvSpPr>
          <p:spPr bwMode="auto">
            <a:xfrm>
              <a:off x="3660" y="1661"/>
              <a:ext cx="54" cy="86"/>
            </a:xfrm>
            <a:custGeom>
              <a:avLst/>
              <a:gdLst>
                <a:gd name="T0" fmla="*/ 178 w 377"/>
                <a:gd name="T1" fmla="*/ 147 h 692"/>
                <a:gd name="T2" fmla="*/ 176 w 377"/>
                <a:gd name="T3" fmla="*/ 230 h 692"/>
                <a:gd name="T4" fmla="*/ 160 w 377"/>
                <a:gd name="T5" fmla="*/ 317 h 692"/>
                <a:gd name="T6" fmla="*/ 116 w 377"/>
                <a:gd name="T7" fmla="*/ 356 h 692"/>
                <a:gd name="T8" fmla="*/ 82 w 377"/>
                <a:gd name="T9" fmla="*/ 426 h 692"/>
                <a:gd name="T10" fmla="*/ 63 w 377"/>
                <a:gd name="T11" fmla="*/ 504 h 692"/>
                <a:gd name="T12" fmla="*/ 80 w 377"/>
                <a:gd name="T13" fmla="*/ 532 h 692"/>
                <a:gd name="T14" fmla="*/ 126 w 377"/>
                <a:gd name="T15" fmla="*/ 607 h 692"/>
                <a:gd name="T16" fmla="*/ 99 w 377"/>
                <a:gd name="T17" fmla="*/ 645 h 692"/>
                <a:gd name="T18" fmla="*/ 3 w 377"/>
                <a:gd name="T19" fmla="*/ 665 h 692"/>
                <a:gd name="T20" fmla="*/ 2 w 377"/>
                <a:gd name="T21" fmla="*/ 682 h 692"/>
                <a:gd name="T22" fmla="*/ 23 w 377"/>
                <a:gd name="T23" fmla="*/ 691 h 692"/>
                <a:gd name="T24" fmla="*/ 69 w 377"/>
                <a:gd name="T25" fmla="*/ 681 h 692"/>
                <a:gd name="T26" fmla="*/ 141 w 377"/>
                <a:gd name="T27" fmla="*/ 672 h 692"/>
                <a:gd name="T28" fmla="*/ 144 w 377"/>
                <a:gd name="T29" fmla="*/ 671 h 692"/>
                <a:gd name="T30" fmla="*/ 156 w 377"/>
                <a:gd name="T31" fmla="*/ 668 h 692"/>
                <a:gd name="T32" fmla="*/ 163 w 377"/>
                <a:gd name="T33" fmla="*/ 655 h 692"/>
                <a:gd name="T34" fmla="*/ 129 w 377"/>
                <a:gd name="T35" fmla="*/ 562 h 692"/>
                <a:gd name="T36" fmla="*/ 89 w 377"/>
                <a:gd name="T37" fmla="*/ 511 h 692"/>
                <a:gd name="T38" fmla="*/ 117 w 377"/>
                <a:gd name="T39" fmla="*/ 443 h 692"/>
                <a:gd name="T40" fmla="*/ 155 w 377"/>
                <a:gd name="T41" fmla="*/ 397 h 692"/>
                <a:gd name="T42" fmla="*/ 191 w 377"/>
                <a:gd name="T43" fmla="*/ 379 h 692"/>
                <a:gd name="T44" fmla="*/ 217 w 377"/>
                <a:gd name="T45" fmla="*/ 371 h 692"/>
                <a:gd name="T46" fmla="*/ 319 w 377"/>
                <a:gd name="T47" fmla="*/ 474 h 692"/>
                <a:gd name="T48" fmla="*/ 258 w 377"/>
                <a:gd name="T49" fmla="*/ 607 h 692"/>
                <a:gd name="T50" fmla="*/ 245 w 377"/>
                <a:gd name="T51" fmla="*/ 652 h 692"/>
                <a:gd name="T52" fmla="*/ 255 w 377"/>
                <a:gd name="T53" fmla="*/ 661 h 692"/>
                <a:gd name="T54" fmla="*/ 281 w 377"/>
                <a:gd name="T55" fmla="*/ 665 h 692"/>
                <a:gd name="T56" fmla="*/ 329 w 377"/>
                <a:gd name="T57" fmla="*/ 681 h 692"/>
                <a:gd name="T58" fmla="*/ 346 w 377"/>
                <a:gd name="T59" fmla="*/ 691 h 692"/>
                <a:gd name="T60" fmla="*/ 352 w 377"/>
                <a:gd name="T61" fmla="*/ 690 h 692"/>
                <a:gd name="T62" fmla="*/ 359 w 377"/>
                <a:gd name="T63" fmla="*/ 690 h 692"/>
                <a:gd name="T64" fmla="*/ 362 w 377"/>
                <a:gd name="T65" fmla="*/ 687 h 692"/>
                <a:gd name="T66" fmla="*/ 367 w 377"/>
                <a:gd name="T67" fmla="*/ 683 h 692"/>
                <a:gd name="T68" fmla="*/ 368 w 377"/>
                <a:gd name="T69" fmla="*/ 673 h 692"/>
                <a:gd name="T70" fmla="*/ 341 w 377"/>
                <a:gd name="T71" fmla="*/ 652 h 692"/>
                <a:gd name="T72" fmla="*/ 270 w 377"/>
                <a:gd name="T73" fmla="*/ 641 h 692"/>
                <a:gd name="T74" fmla="*/ 319 w 377"/>
                <a:gd name="T75" fmla="*/ 577 h 692"/>
                <a:gd name="T76" fmla="*/ 375 w 377"/>
                <a:gd name="T77" fmla="*/ 520 h 692"/>
                <a:gd name="T78" fmla="*/ 369 w 377"/>
                <a:gd name="T79" fmla="*/ 478 h 692"/>
                <a:gd name="T80" fmla="*/ 295 w 377"/>
                <a:gd name="T81" fmla="*/ 368 h 692"/>
                <a:gd name="T82" fmla="*/ 289 w 377"/>
                <a:gd name="T83" fmla="*/ 262 h 692"/>
                <a:gd name="T84" fmla="*/ 303 w 377"/>
                <a:gd name="T85" fmla="*/ 158 h 692"/>
                <a:gd name="T86" fmla="*/ 286 w 377"/>
                <a:gd name="T87" fmla="*/ 59 h 692"/>
                <a:gd name="T88" fmla="*/ 259 w 377"/>
                <a:gd name="T89" fmla="*/ 19 h 692"/>
                <a:gd name="T90" fmla="*/ 235 w 377"/>
                <a:gd name="T91" fmla="*/ 1 h 692"/>
                <a:gd name="T92" fmla="*/ 213 w 377"/>
                <a:gd name="T93" fmla="*/ 4 h 692"/>
                <a:gd name="T94" fmla="*/ 194 w 377"/>
                <a:gd name="T95" fmla="*/ 28 h 692"/>
                <a:gd name="T96" fmla="*/ 176 w 377"/>
                <a:gd name="T97" fmla="*/ 72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692"/>
                <a:gd name="T149" fmla="*/ 377 w 377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692">
                  <a:moveTo>
                    <a:pt x="171" y="92"/>
                  </a:moveTo>
                  <a:lnTo>
                    <a:pt x="175" y="120"/>
                  </a:lnTo>
                  <a:lnTo>
                    <a:pt x="178" y="147"/>
                  </a:lnTo>
                  <a:lnTo>
                    <a:pt x="179" y="174"/>
                  </a:lnTo>
                  <a:lnTo>
                    <a:pt x="179" y="203"/>
                  </a:lnTo>
                  <a:lnTo>
                    <a:pt x="176" y="230"/>
                  </a:lnTo>
                  <a:lnTo>
                    <a:pt x="173" y="259"/>
                  </a:lnTo>
                  <a:lnTo>
                    <a:pt x="167" y="288"/>
                  </a:lnTo>
                  <a:lnTo>
                    <a:pt x="160" y="317"/>
                  </a:lnTo>
                  <a:lnTo>
                    <a:pt x="143" y="326"/>
                  </a:lnTo>
                  <a:lnTo>
                    <a:pt x="129" y="339"/>
                  </a:lnTo>
                  <a:lnTo>
                    <a:pt x="116" y="356"/>
                  </a:lnTo>
                  <a:lnTo>
                    <a:pt x="104" y="377"/>
                  </a:lnTo>
                  <a:lnTo>
                    <a:pt x="92" y="399"/>
                  </a:lnTo>
                  <a:lnTo>
                    <a:pt x="82" y="426"/>
                  </a:lnTo>
                  <a:lnTo>
                    <a:pt x="72" y="457"/>
                  </a:lnTo>
                  <a:lnTo>
                    <a:pt x="64" y="492"/>
                  </a:lnTo>
                  <a:lnTo>
                    <a:pt x="63" y="504"/>
                  </a:lnTo>
                  <a:lnTo>
                    <a:pt x="66" y="517"/>
                  </a:lnTo>
                  <a:lnTo>
                    <a:pt x="71" y="524"/>
                  </a:lnTo>
                  <a:lnTo>
                    <a:pt x="80" y="532"/>
                  </a:lnTo>
                  <a:lnTo>
                    <a:pt x="97" y="554"/>
                  </a:lnTo>
                  <a:lnTo>
                    <a:pt x="112" y="580"/>
                  </a:lnTo>
                  <a:lnTo>
                    <a:pt x="126" y="607"/>
                  </a:lnTo>
                  <a:lnTo>
                    <a:pt x="139" y="637"/>
                  </a:lnTo>
                  <a:lnTo>
                    <a:pt x="133" y="648"/>
                  </a:lnTo>
                  <a:lnTo>
                    <a:pt x="99" y="645"/>
                  </a:lnTo>
                  <a:lnTo>
                    <a:pt x="67" y="647"/>
                  </a:lnTo>
                  <a:lnTo>
                    <a:pt x="35" y="654"/>
                  </a:lnTo>
                  <a:lnTo>
                    <a:pt x="3" y="665"/>
                  </a:lnTo>
                  <a:lnTo>
                    <a:pt x="0" y="671"/>
                  </a:lnTo>
                  <a:lnTo>
                    <a:pt x="1" y="678"/>
                  </a:lnTo>
                  <a:lnTo>
                    <a:pt x="2" y="682"/>
                  </a:lnTo>
                  <a:lnTo>
                    <a:pt x="8" y="687"/>
                  </a:lnTo>
                  <a:lnTo>
                    <a:pt x="14" y="689"/>
                  </a:lnTo>
                  <a:lnTo>
                    <a:pt x="23" y="691"/>
                  </a:lnTo>
                  <a:lnTo>
                    <a:pt x="34" y="691"/>
                  </a:lnTo>
                  <a:lnTo>
                    <a:pt x="47" y="692"/>
                  </a:lnTo>
                  <a:lnTo>
                    <a:pt x="69" y="681"/>
                  </a:lnTo>
                  <a:lnTo>
                    <a:pt x="93" y="674"/>
                  </a:lnTo>
                  <a:lnTo>
                    <a:pt x="117" y="671"/>
                  </a:lnTo>
                  <a:lnTo>
                    <a:pt x="141" y="672"/>
                  </a:lnTo>
                  <a:lnTo>
                    <a:pt x="141" y="671"/>
                  </a:lnTo>
                  <a:lnTo>
                    <a:pt x="142" y="671"/>
                  </a:lnTo>
                  <a:lnTo>
                    <a:pt x="144" y="671"/>
                  </a:lnTo>
                  <a:lnTo>
                    <a:pt x="148" y="671"/>
                  </a:lnTo>
                  <a:lnTo>
                    <a:pt x="152" y="669"/>
                  </a:lnTo>
                  <a:lnTo>
                    <a:pt x="156" y="668"/>
                  </a:lnTo>
                  <a:lnTo>
                    <a:pt x="158" y="664"/>
                  </a:lnTo>
                  <a:lnTo>
                    <a:pt x="160" y="662"/>
                  </a:lnTo>
                  <a:lnTo>
                    <a:pt x="163" y="655"/>
                  </a:lnTo>
                  <a:lnTo>
                    <a:pt x="158" y="627"/>
                  </a:lnTo>
                  <a:lnTo>
                    <a:pt x="144" y="592"/>
                  </a:lnTo>
                  <a:lnTo>
                    <a:pt x="129" y="562"/>
                  </a:lnTo>
                  <a:lnTo>
                    <a:pt x="119" y="547"/>
                  </a:lnTo>
                  <a:lnTo>
                    <a:pt x="110" y="535"/>
                  </a:lnTo>
                  <a:lnTo>
                    <a:pt x="89" y="511"/>
                  </a:lnTo>
                  <a:lnTo>
                    <a:pt x="97" y="485"/>
                  </a:lnTo>
                  <a:lnTo>
                    <a:pt x="107" y="463"/>
                  </a:lnTo>
                  <a:lnTo>
                    <a:pt x="117" y="443"/>
                  </a:lnTo>
                  <a:lnTo>
                    <a:pt x="129" y="426"/>
                  </a:lnTo>
                  <a:lnTo>
                    <a:pt x="141" y="409"/>
                  </a:lnTo>
                  <a:lnTo>
                    <a:pt x="155" y="397"/>
                  </a:lnTo>
                  <a:lnTo>
                    <a:pt x="169" y="387"/>
                  </a:lnTo>
                  <a:lnTo>
                    <a:pt x="184" y="379"/>
                  </a:lnTo>
                  <a:lnTo>
                    <a:pt x="191" y="379"/>
                  </a:lnTo>
                  <a:lnTo>
                    <a:pt x="199" y="378"/>
                  </a:lnTo>
                  <a:lnTo>
                    <a:pt x="207" y="374"/>
                  </a:lnTo>
                  <a:lnTo>
                    <a:pt x="217" y="371"/>
                  </a:lnTo>
                  <a:lnTo>
                    <a:pt x="253" y="401"/>
                  </a:lnTo>
                  <a:lnTo>
                    <a:pt x="287" y="436"/>
                  </a:lnTo>
                  <a:lnTo>
                    <a:pt x="319" y="474"/>
                  </a:lnTo>
                  <a:lnTo>
                    <a:pt x="333" y="493"/>
                  </a:lnTo>
                  <a:lnTo>
                    <a:pt x="348" y="514"/>
                  </a:lnTo>
                  <a:lnTo>
                    <a:pt x="258" y="607"/>
                  </a:lnTo>
                  <a:lnTo>
                    <a:pt x="245" y="628"/>
                  </a:lnTo>
                  <a:lnTo>
                    <a:pt x="245" y="650"/>
                  </a:lnTo>
                  <a:lnTo>
                    <a:pt x="245" y="652"/>
                  </a:lnTo>
                  <a:lnTo>
                    <a:pt x="247" y="655"/>
                  </a:lnTo>
                  <a:lnTo>
                    <a:pt x="252" y="660"/>
                  </a:lnTo>
                  <a:lnTo>
                    <a:pt x="255" y="661"/>
                  </a:lnTo>
                  <a:lnTo>
                    <a:pt x="260" y="663"/>
                  </a:lnTo>
                  <a:lnTo>
                    <a:pt x="271" y="665"/>
                  </a:lnTo>
                  <a:lnTo>
                    <a:pt x="281" y="665"/>
                  </a:lnTo>
                  <a:lnTo>
                    <a:pt x="293" y="668"/>
                  </a:lnTo>
                  <a:lnTo>
                    <a:pt x="312" y="673"/>
                  </a:lnTo>
                  <a:lnTo>
                    <a:pt x="329" y="681"/>
                  </a:lnTo>
                  <a:lnTo>
                    <a:pt x="345" y="692"/>
                  </a:lnTo>
                  <a:lnTo>
                    <a:pt x="345" y="691"/>
                  </a:lnTo>
                  <a:lnTo>
                    <a:pt x="346" y="691"/>
                  </a:lnTo>
                  <a:lnTo>
                    <a:pt x="348" y="691"/>
                  </a:lnTo>
                  <a:lnTo>
                    <a:pt x="352" y="691"/>
                  </a:lnTo>
                  <a:lnTo>
                    <a:pt x="352" y="690"/>
                  </a:lnTo>
                  <a:lnTo>
                    <a:pt x="353" y="690"/>
                  </a:lnTo>
                  <a:lnTo>
                    <a:pt x="355" y="690"/>
                  </a:lnTo>
                  <a:lnTo>
                    <a:pt x="359" y="690"/>
                  </a:lnTo>
                  <a:lnTo>
                    <a:pt x="361" y="688"/>
                  </a:lnTo>
                  <a:lnTo>
                    <a:pt x="361" y="687"/>
                  </a:lnTo>
                  <a:lnTo>
                    <a:pt x="362" y="687"/>
                  </a:lnTo>
                  <a:lnTo>
                    <a:pt x="364" y="687"/>
                  </a:lnTo>
                  <a:lnTo>
                    <a:pt x="365" y="685"/>
                  </a:lnTo>
                  <a:lnTo>
                    <a:pt x="367" y="683"/>
                  </a:lnTo>
                  <a:lnTo>
                    <a:pt x="367" y="680"/>
                  </a:lnTo>
                  <a:lnTo>
                    <a:pt x="368" y="678"/>
                  </a:lnTo>
                  <a:lnTo>
                    <a:pt x="368" y="673"/>
                  </a:lnTo>
                  <a:lnTo>
                    <a:pt x="365" y="667"/>
                  </a:lnTo>
                  <a:lnTo>
                    <a:pt x="362" y="660"/>
                  </a:lnTo>
                  <a:lnTo>
                    <a:pt x="341" y="652"/>
                  </a:lnTo>
                  <a:lnTo>
                    <a:pt x="320" y="647"/>
                  </a:lnTo>
                  <a:lnTo>
                    <a:pt x="296" y="643"/>
                  </a:lnTo>
                  <a:lnTo>
                    <a:pt x="270" y="641"/>
                  </a:lnTo>
                  <a:lnTo>
                    <a:pt x="270" y="628"/>
                  </a:lnTo>
                  <a:lnTo>
                    <a:pt x="295" y="601"/>
                  </a:lnTo>
                  <a:lnTo>
                    <a:pt x="319" y="577"/>
                  </a:lnTo>
                  <a:lnTo>
                    <a:pt x="343" y="556"/>
                  </a:lnTo>
                  <a:lnTo>
                    <a:pt x="369" y="538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75" y="491"/>
                  </a:lnTo>
                  <a:lnTo>
                    <a:pt x="369" y="478"/>
                  </a:lnTo>
                  <a:lnTo>
                    <a:pt x="347" y="439"/>
                  </a:lnTo>
                  <a:lnTo>
                    <a:pt x="323" y="403"/>
                  </a:lnTo>
                  <a:lnTo>
                    <a:pt x="295" y="368"/>
                  </a:lnTo>
                  <a:lnTo>
                    <a:pt x="264" y="335"/>
                  </a:lnTo>
                  <a:lnTo>
                    <a:pt x="278" y="298"/>
                  </a:lnTo>
                  <a:lnTo>
                    <a:pt x="289" y="262"/>
                  </a:lnTo>
                  <a:lnTo>
                    <a:pt x="297" y="227"/>
                  </a:lnTo>
                  <a:lnTo>
                    <a:pt x="302" y="193"/>
                  </a:lnTo>
                  <a:lnTo>
                    <a:pt x="303" y="158"/>
                  </a:lnTo>
                  <a:lnTo>
                    <a:pt x="301" y="124"/>
                  </a:lnTo>
                  <a:lnTo>
                    <a:pt x="295" y="90"/>
                  </a:lnTo>
                  <a:lnTo>
                    <a:pt x="286" y="59"/>
                  </a:lnTo>
                  <a:lnTo>
                    <a:pt x="276" y="42"/>
                  </a:lnTo>
                  <a:lnTo>
                    <a:pt x="268" y="29"/>
                  </a:lnTo>
                  <a:lnTo>
                    <a:pt x="259" y="19"/>
                  </a:lnTo>
                  <a:lnTo>
                    <a:pt x="251" y="11"/>
                  </a:lnTo>
                  <a:lnTo>
                    <a:pt x="243" y="4"/>
                  </a:lnTo>
                  <a:lnTo>
                    <a:pt x="235" y="1"/>
                  </a:lnTo>
                  <a:lnTo>
                    <a:pt x="227" y="0"/>
                  </a:lnTo>
                  <a:lnTo>
                    <a:pt x="221" y="1"/>
                  </a:lnTo>
                  <a:lnTo>
                    <a:pt x="213" y="4"/>
                  </a:lnTo>
                  <a:lnTo>
                    <a:pt x="207" y="10"/>
                  </a:lnTo>
                  <a:lnTo>
                    <a:pt x="200" y="18"/>
                  </a:lnTo>
                  <a:lnTo>
                    <a:pt x="194" y="28"/>
                  </a:lnTo>
                  <a:lnTo>
                    <a:pt x="188" y="41"/>
                  </a:lnTo>
                  <a:lnTo>
                    <a:pt x="182" y="55"/>
                  </a:lnTo>
                  <a:lnTo>
                    <a:pt x="176" y="72"/>
                  </a:lnTo>
                  <a:lnTo>
                    <a:pt x="171" y="9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Freeform 13"/>
            <p:cNvSpPr>
              <a:spLocks noChangeAspect="1"/>
            </p:cNvSpPr>
            <p:nvPr/>
          </p:nvSpPr>
          <p:spPr bwMode="auto">
            <a:xfrm>
              <a:off x="3699" y="1642"/>
              <a:ext cx="28" cy="32"/>
            </a:xfrm>
            <a:custGeom>
              <a:avLst/>
              <a:gdLst>
                <a:gd name="T0" fmla="*/ 176 w 196"/>
                <a:gd name="T1" fmla="*/ 28 h 254"/>
                <a:gd name="T2" fmla="*/ 160 w 196"/>
                <a:gd name="T3" fmla="*/ 55 h 254"/>
                <a:gd name="T4" fmla="*/ 147 w 196"/>
                <a:gd name="T5" fmla="*/ 71 h 254"/>
                <a:gd name="T6" fmla="*/ 148 w 196"/>
                <a:gd name="T7" fmla="*/ 81 h 254"/>
                <a:gd name="T8" fmla="*/ 167 w 196"/>
                <a:gd name="T9" fmla="*/ 109 h 254"/>
                <a:gd name="T10" fmla="*/ 186 w 196"/>
                <a:gd name="T11" fmla="*/ 152 h 254"/>
                <a:gd name="T12" fmla="*/ 189 w 196"/>
                <a:gd name="T13" fmla="*/ 162 h 254"/>
                <a:gd name="T14" fmla="*/ 194 w 196"/>
                <a:gd name="T15" fmla="*/ 183 h 254"/>
                <a:gd name="T16" fmla="*/ 194 w 196"/>
                <a:gd name="T17" fmla="*/ 189 h 254"/>
                <a:gd name="T18" fmla="*/ 195 w 196"/>
                <a:gd name="T19" fmla="*/ 193 h 254"/>
                <a:gd name="T20" fmla="*/ 194 w 196"/>
                <a:gd name="T21" fmla="*/ 222 h 254"/>
                <a:gd name="T22" fmla="*/ 193 w 196"/>
                <a:gd name="T23" fmla="*/ 232 h 254"/>
                <a:gd name="T24" fmla="*/ 181 w 196"/>
                <a:gd name="T25" fmla="*/ 254 h 254"/>
                <a:gd name="T26" fmla="*/ 174 w 196"/>
                <a:gd name="T27" fmla="*/ 254 h 254"/>
                <a:gd name="T28" fmla="*/ 162 w 196"/>
                <a:gd name="T29" fmla="*/ 246 h 254"/>
                <a:gd name="T30" fmla="*/ 140 w 196"/>
                <a:gd name="T31" fmla="*/ 229 h 254"/>
                <a:gd name="T32" fmla="*/ 107 w 196"/>
                <a:gd name="T33" fmla="*/ 206 h 254"/>
                <a:gd name="T34" fmla="*/ 75 w 196"/>
                <a:gd name="T35" fmla="*/ 191 h 254"/>
                <a:gd name="T36" fmla="*/ 32 w 196"/>
                <a:gd name="T37" fmla="*/ 184 h 254"/>
                <a:gd name="T38" fmla="*/ 8 w 196"/>
                <a:gd name="T39" fmla="*/ 173 h 254"/>
                <a:gd name="T40" fmla="*/ 0 w 196"/>
                <a:gd name="T41" fmla="*/ 150 h 254"/>
                <a:gd name="T42" fmla="*/ 15 w 196"/>
                <a:gd name="T43" fmla="*/ 132 h 254"/>
                <a:gd name="T44" fmla="*/ 49 w 196"/>
                <a:gd name="T45" fmla="*/ 135 h 254"/>
                <a:gd name="T46" fmla="*/ 86 w 196"/>
                <a:gd name="T47" fmla="*/ 151 h 254"/>
                <a:gd name="T48" fmla="*/ 125 w 196"/>
                <a:gd name="T49" fmla="*/ 178 h 254"/>
                <a:gd name="T50" fmla="*/ 167 w 196"/>
                <a:gd name="T51" fmla="*/ 218 h 254"/>
                <a:gd name="T52" fmla="*/ 167 w 196"/>
                <a:gd name="T53" fmla="*/ 211 h 254"/>
                <a:gd name="T54" fmla="*/ 168 w 196"/>
                <a:gd name="T55" fmla="*/ 210 h 254"/>
                <a:gd name="T56" fmla="*/ 170 w 196"/>
                <a:gd name="T57" fmla="*/ 189 h 254"/>
                <a:gd name="T58" fmla="*/ 166 w 196"/>
                <a:gd name="T59" fmla="*/ 166 h 254"/>
                <a:gd name="T60" fmla="*/ 160 w 196"/>
                <a:gd name="T61" fmla="*/ 150 h 254"/>
                <a:gd name="T62" fmla="*/ 150 w 196"/>
                <a:gd name="T63" fmla="*/ 133 h 254"/>
                <a:gd name="T64" fmla="*/ 140 w 196"/>
                <a:gd name="T65" fmla="*/ 115 h 254"/>
                <a:gd name="T66" fmla="*/ 120 w 196"/>
                <a:gd name="T67" fmla="*/ 88 h 254"/>
                <a:gd name="T68" fmla="*/ 110 w 196"/>
                <a:gd name="T69" fmla="*/ 76 h 254"/>
                <a:gd name="T70" fmla="*/ 110 w 196"/>
                <a:gd name="T71" fmla="*/ 64 h 254"/>
                <a:gd name="T72" fmla="*/ 130 w 196"/>
                <a:gd name="T73" fmla="*/ 50 h 254"/>
                <a:gd name="T74" fmla="*/ 148 w 196"/>
                <a:gd name="T75" fmla="*/ 34 h 254"/>
                <a:gd name="T76" fmla="*/ 154 w 196"/>
                <a:gd name="T77" fmla="*/ 24 h 254"/>
                <a:gd name="T78" fmla="*/ 160 w 196"/>
                <a:gd name="T79" fmla="*/ 11 h 254"/>
                <a:gd name="T80" fmla="*/ 164 w 196"/>
                <a:gd name="T81" fmla="*/ 2 h 254"/>
                <a:gd name="T82" fmla="*/ 170 w 196"/>
                <a:gd name="T83" fmla="*/ 0 h 254"/>
                <a:gd name="T84" fmla="*/ 177 w 196"/>
                <a:gd name="T85" fmla="*/ 9 h 2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6"/>
                <a:gd name="T130" fmla="*/ 0 h 254"/>
                <a:gd name="T131" fmla="*/ 196 w 196"/>
                <a:gd name="T132" fmla="*/ 254 h 2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6" h="254">
                  <a:moveTo>
                    <a:pt x="181" y="17"/>
                  </a:moveTo>
                  <a:lnTo>
                    <a:pt x="176" y="28"/>
                  </a:lnTo>
                  <a:lnTo>
                    <a:pt x="169" y="42"/>
                  </a:lnTo>
                  <a:lnTo>
                    <a:pt x="160" y="55"/>
                  </a:lnTo>
                  <a:lnTo>
                    <a:pt x="150" y="69"/>
                  </a:lnTo>
                  <a:lnTo>
                    <a:pt x="147" y="71"/>
                  </a:lnTo>
                  <a:lnTo>
                    <a:pt x="146" y="76"/>
                  </a:lnTo>
                  <a:lnTo>
                    <a:pt x="148" y="81"/>
                  </a:lnTo>
                  <a:lnTo>
                    <a:pt x="153" y="89"/>
                  </a:lnTo>
                  <a:lnTo>
                    <a:pt x="167" y="109"/>
                  </a:lnTo>
                  <a:lnTo>
                    <a:pt x="178" y="132"/>
                  </a:lnTo>
                  <a:lnTo>
                    <a:pt x="186" y="152"/>
                  </a:lnTo>
                  <a:lnTo>
                    <a:pt x="187" y="157"/>
                  </a:lnTo>
                  <a:lnTo>
                    <a:pt x="189" y="162"/>
                  </a:lnTo>
                  <a:lnTo>
                    <a:pt x="193" y="174"/>
                  </a:lnTo>
                  <a:lnTo>
                    <a:pt x="194" y="183"/>
                  </a:lnTo>
                  <a:lnTo>
                    <a:pt x="194" y="187"/>
                  </a:lnTo>
                  <a:lnTo>
                    <a:pt x="194" y="189"/>
                  </a:lnTo>
                  <a:lnTo>
                    <a:pt x="194" y="191"/>
                  </a:lnTo>
                  <a:lnTo>
                    <a:pt x="195" y="193"/>
                  </a:lnTo>
                  <a:lnTo>
                    <a:pt x="196" y="213"/>
                  </a:lnTo>
                  <a:lnTo>
                    <a:pt x="194" y="222"/>
                  </a:lnTo>
                  <a:lnTo>
                    <a:pt x="193" y="227"/>
                  </a:lnTo>
                  <a:lnTo>
                    <a:pt x="193" y="232"/>
                  </a:lnTo>
                  <a:lnTo>
                    <a:pt x="189" y="253"/>
                  </a:lnTo>
                  <a:lnTo>
                    <a:pt x="181" y="254"/>
                  </a:lnTo>
                  <a:lnTo>
                    <a:pt x="177" y="254"/>
                  </a:lnTo>
                  <a:lnTo>
                    <a:pt x="174" y="254"/>
                  </a:lnTo>
                  <a:lnTo>
                    <a:pt x="166" y="249"/>
                  </a:lnTo>
                  <a:lnTo>
                    <a:pt x="162" y="246"/>
                  </a:lnTo>
                  <a:lnTo>
                    <a:pt x="159" y="244"/>
                  </a:lnTo>
                  <a:lnTo>
                    <a:pt x="140" y="229"/>
                  </a:lnTo>
                  <a:lnTo>
                    <a:pt x="123" y="216"/>
                  </a:lnTo>
                  <a:lnTo>
                    <a:pt x="107" y="206"/>
                  </a:lnTo>
                  <a:lnTo>
                    <a:pt x="91" y="198"/>
                  </a:lnTo>
                  <a:lnTo>
                    <a:pt x="75" y="191"/>
                  </a:lnTo>
                  <a:lnTo>
                    <a:pt x="60" y="187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8" y="173"/>
                  </a:lnTo>
                  <a:lnTo>
                    <a:pt x="1" y="161"/>
                  </a:lnTo>
                  <a:lnTo>
                    <a:pt x="0" y="150"/>
                  </a:lnTo>
                  <a:lnTo>
                    <a:pt x="5" y="141"/>
                  </a:lnTo>
                  <a:lnTo>
                    <a:pt x="15" y="132"/>
                  </a:lnTo>
                  <a:lnTo>
                    <a:pt x="32" y="132"/>
                  </a:lnTo>
                  <a:lnTo>
                    <a:pt x="49" y="135"/>
                  </a:lnTo>
                  <a:lnTo>
                    <a:pt x="67" y="141"/>
                  </a:lnTo>
                  <a:lnTo>
                    <a:pt x="86" y="151"/>
                  </a:lnTo>
                  <a:lnTo>
                    <a:pt x="105" y="162"/>
                  </a:lnTo>
                  <a:lnTo>
                    <a:pt x="125" y="178"/>
                  </a:lnTo>
                  <a:lnTo>
                    <a:pt x="145" y="196"/>
                  </a:lnTo>
                  <a:lnTo>
                    <a:pt x="167" y="218"/>
                  </a:lnTo>
                  <a:lnTo>
                    <a:pt x="167" y="213"/>
                  </a:lnTo>
                  <a:lnTo>
                    <a:pt x="167" y="211"/>
                  </a:lnTo>
                  <a:lnTo>
                    <a:pt x="167" y="210"/>
                  </a:lnTo>
                  <a:lnTo>
                    <a:pt x="168" y="210"/>
                  </a:lnTo>
                  <a:lnTo>
                    <a:pt x="169" y="203"/>
                  </a:lnTo>
                  <a:lnTo>
                    <a:pt x="170" y="189"/>
                  </a:lnTo>
                  <a:lnTo>
                    <a:pt x="168" y="174"/>
                  </a:lnTo>
                  <a:lnTo>
                    <a:pt x="166" y="166"/>
                  </a:lnTo>
                  <a:lnTo>
                    <a:pt x="164" y="159"/>
                  </a:lnTo>
                  <a:lnTo>
                    <a:pt x="160" y="150"/>
                  </a:lnTo>
                  <a:lnTo>
                    <a:pt x="155" y="142"/>
                  </a:lnTo>
                  <a:lnTo>
                    <a:pt x="150" y="133"/>
                  </a:lnTo>
                  <a:lnTo>
                    <a:pt x="146" y="125"/>
                  </a:lnTo>
                  <a:lnTo>
                    <a:pt x="140" y="115"/>
                  </a:lnTo>
                  <a:lnTo>
                    <a:pt x="134" y="106"/>
                  </a:lnTo>
                  <a:lnTo>
                    <a:pt x="120" y="88"/>
                  </a:lnTo>
                  <a:lnTo>
                    <a:pt x="113" y="81"/>
                  </a:lnTo>
                  <a:lnTo>
                    <a:pt x="110" y="76"/>
                  </a:lnTo>
                  <a:lnTo>
                    <a:pt x="109" y="69"/>
                  </a:lnTo>
                  <a:lnTo>
                    <a:pt x="110" y="64"/>
                  </a:lnTo>
                  <a:lnTo>
                    <a:pt x="124" y="55"/>
                  </a:lnTo>
                  <a:lnTo>
                    <a:pt x="130" y="50"/>
                  </a:lnTo>
                  <a:lnTo>
                    <a:pt x="137" y="45"/>
                  </a:lnTo>
                  <a:lnTo>
                    <a:pt x="148" y="34"/>
                  </a:lnTo>
                  <a:lnTo>
                    <a:pt x="152" y="27"/>
                  </a:lnTo>
                  <a:lnTo>
                    <a:pt x="154" y="24"/>
                  </a:lnTo>
                  <a:lnTo>
                    <a:pt x="158" y="21"/>
                  </a:lnTo>
                  <a:lnTo>
                    <a:pt x="160" y="11"/>
                  </a:lnTo>
                  <a:lnTo>
                    <a:pt x="162" y="6"/>
                  </a:lnTo>
                  <a:lnTo>
                    <a:pt x="164" y="2"/>
                  </a:lnTo>
                  <a:lnTo>
                    <a:pt x="168" y="1"/>
                  </a:lnTo>
                  <a:lnTo>
                    <a:pt x="170" y="0"/>
                  </a:lnTo>
                  <a:lnTo>
                    <a:pt x="174" y="3"/>
                  </a:lnTo>
                  <a:lnTo>
                    <a:pt x="177" y="9"/>
                  </a:lnTo>
                  <a:lnTo>
                    <a:pt x="181" y="1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 noChangeAspect="1"/>
          </p:cNvGrpSpPr>
          <p:nvPr/>
        </p:nvGrpSpPr>
        <p:grpSpPr bwMode="auto">
          <a:xfrm>
            <a:off x="1193800" y="879475"/>
            <a:ext cx="301625" cy="511175"/>
            <a:chOff x="3976" y="1778"/>
            <a:chExt cx="68" cy="116"/>
          </a:xfrm>
        </p:grpSpPr>
        <p:sp>
          <p:nvSpPr>
            <p:cNvPr id="3156" name="Freeform 15"/>
            <p:cNvSpPr>
              <a:spLocks noChangeAspect="1"/>
            </p:cNvSpPr>
            <p:nvPr/>
          </p:nvSpPr>
          <p:spPr bwMode="auto">
            <a:xfrm>
              <a:off x="4023" y="1793"/>
              <a:ext cx="21" cy="22"/>
            </a:xfrm>
            <a:custGeom>
              <a:avLst/>
              <a:gdLst>
                <a:gd name="T0" fmla="*/ 226 w 281"/>
                <a:gd name="T1" fmla="*/ 59 h 295"/>
                <a:gd name="T2" fmla="*/ 213 w 281"/>
                <a:gd name="T3" fmla="*/ 46 h 295"/>
                <a:gd name="T4" fmla="*/ 201 w 281"/>
                <a:gd name="T5" fmla="*/ 37 h 295"/>
                <a:gd name="T6" fmla="*/ 189 w 281"/>
                <a:gd name="T7" fmla="*/ 27 h 295"/>
                <a:gd name="T8" fmla="*/ 177 w 281"/>
                <a:gd name="T9" fmla="*/ 20 h 295"/>
                <a:gd name="T10" fmla="*/ 163 w 281"/>
                <a:gd name="T11" fmla="*/ 13 h 295"/>
                <a:gd name="T12" fmla="*/ 150 w 281"/>
                <a:gd name="T13" fmla="*/ 9 h 295"/>
                <a:gd name="T14" fmla="*/ 122 w 281"/>
                <a:gd name="T15" fmla="*/ 2 h 295"/>
                <a:gd name="T16" fmla="*/ 107 w 281"/>
                <a:gd name="T17" fmla="*/ 0 h 295"/>
                <a:gd name="T18" fmla="*/ 94 w 281"/>
                <a:gd name="T19" fmla="*/ 0 h 295"/>
                <a:gd name="T20" fmla="*/ 70 w 281"/>
                <a:gd name="T21" fmla="*/ 5 h 295"/>
                <a:gd name="T22" fmla="*/ 47 w 281"/>
                <a:gd name="T23" fmla="*/ 15 h 295"/>
                <a:gd name="T24" fmla="*/ 29 w 281"/>
                <a:gd name="T25" fmla="*/ 31 h 295"/>
                <a:gd name="T26" fmla="*/ 19 w 281"/>
                <a:gd name="T27" fmla="*/ 40 h 295"/>
                <a:gd name="T28" fmla="*/ 13 w 281"/>
                <a:gd name="T29" fmla="*/ 51 h 295"/>
                <a:gd name="T30" fmla="*/ 4 w 281"/>
                <a:gd name="T31" fmla="*/ 73 h 295"/>
                <a:gd name="T32" fmla="*/ 1 w 281"/>
                <a:gd name="T33" fmla="*/ 85 h 295"/>
                <a:gd name="T34" fmla="*/ 0 w 281"/>
                <a:gd name="T35" fmla="*/ 99 h 295"/>
                <a:gd name="T36" fmla="*/ 2 w 281"/>
                <a:gd name="T37" fmla="*/ 128 h 295"/>
                <a:gd name="T38" fmla="*/ 3 w 281"/>
                <a:gd name="T39" fmla="*/ 140 h 295"/>
                <a:gd name="T40" fmla="*/ 6 w 281"/>
                <a:gd name="T41" fmla="*/ 153 h 295"/>
                <a:gd name="T42" fmla="*/ 16 w 281"/>
                <a:gd name="T43" fmla="*/ 178 h 295"/>
                <a:gd name="T44" fmla="*/ 28 w 281"/>
                <a:gd name="T45" fmla="*/ 202 h 295"/>
                <a:gd name="T46" fmla="*/ 45 w 281"/>
                <a:gd name="T47" fmla="*/ 225 h 295"/>
                <a:gd name="T48" fmla="*/ 4 w 281"/>
                <a:gd name="T49" fmla="*/ 277 h 295"/>
                <a:gd name="T50" fmla="*/ 102 w 281"/>
                <a:gd name="T51" fmla="*/ 268 h 295"/>
                <a:gd name="T52" fmla="*/ 115 w 281"/>
                <a:gd name="T53" fmla="*/ 275 h 295"/>
                <a:gd name="T54" fmla="*/ 128 w 281"/>
                <a:gd name="T55" fmla="*/ 283 h 295"/>
                <a:gd name="T56" fmla="*/ 133 w 281"/>
                <a:gd name="T57" fmla="*/ 285 h 295"/>
                <a:gd name="T58" fmla="*/ 139 w 281"/>
                <a:gd name="T59" fmla="*/ 288 h 295"/>
                <a:gd name="T60" fmla="*/ 151 w 281"/>
                <a:gd name="T61" fmla="*/ 292 h 295"/>
                <a:gd name="T62" fmla="*/ 160 w 281"/>
                <a:gd name="T63" fmla="*/ 294 h 295"/>
                <a:gd name="T64" fmla="*/ 173 w 281"/>
                <a:gd name="T65" fmla="*/ 295 h 295"/>
                <a:gd name="T66" fmla="*/ 186 w 281"/>
                <a:gd name="T67" fmla="*/ 295 h 295"/>
                <a:gd name="T68" fmla="*/ 198 w 281"/>
                <a:gd name="T69" fmla="*/ 292 h 295"/>
                <a:gd name="T70" fmla="*/ 211 w 281"/>
                <a:gd name="T71" fmla="*/ 290 h 295"/>
                <a:gd name="T72" fmla="*/ 222 w 281"/>
                <a:gd name="T73" fmla="*/ 286 h 295"/>
                <a:gd name="T74" fmla="*/ 233 w 281"/>
                <a:gd name="T75" fmla="*/ 281 h 295"/>
                <a:gd name="T76" fmla="*/ 237 w 281"/>
                <a:gd name="T77" fmla="*/ 276 h 295"/>
                <a:gd name="T78" fmla="*/ 239 w 281"/>
                <a:gd name="T79" fmla="*/ 274 h 295"/>
                <a:gd name="T80" fmla="*/ 239 w 281"/>
                <a:gd name="T81" fmla="*/ 273 h 295"/>
                <a:gd name="T82" fmla="*/ 240 w 281"/>
                <a:gd name="T83" fmla="*/ 273 h 295"/>
                <a:gd name="T84" fmla="*/ 242 w 281"/>
                <a:gd name="T85" fmla="*/ 273 h 295"/>
                <a:gd name="T86" fmla="*/ 253 w 281"/>
                <a:gd name="T87" fmla="*/ 265 h 295"/>
                <a:gd name="T88" fmla="*/ 260 w 281"/>
                <a:gd name="T89" fmla="*/ 255 h 295"/>
                <a:gd name="T90" fmla="*/ 267 w 281"/>
                <a:gd name="T91" fmla="*/ 244 h 295"/>
                <a:gd name="T92" fmla="*/ 269 w 281"/>
                <a:gd name="T93" fmla="*/ 237 h 295"/>
                <a:gd name="T94" fmla="*/ 269 w 281"/>
                <a:gd name="T95" fmla="*/ 235 h 295"/>
                <a:gd name="T96" fmla="*/ 269 w 281"/>
                <a:gd name="T97" fmla="*/ 234 h 295"/>
                <a:gd name="T98" fmla="*/ 270 w 281"/>
                <a:gd name="T99" fmla="*/ 234 h 295"/>
                <a:gd name="T100" fmla="*/ 272 w 281"/>
                <a:gd name="T101" fmla="*/ 232 h 295"/>
                <a:gd name="T102" fmla="*/ 277 w 281"/>
                <a:gd name="T103" fmla="*/ 221 h 295"/>
                <a:gd name="T104" fmla="*/ 279 w 281"/>
                <a:gd name="T105" fmla="*/ 208 h 295"/>
                <a:gd name="T106" fmla="*/ 281 w 281"/>
                <a:gd name="T107" fmla="*/ 195 h 295"/>
                <a:gd name="T108" fmla="*/ 281 w 281"/>
                <a:gd name="T109" fmla="*/ 181 h 295"/>
                <a:gd name="T110" fmla="*/ 281 w 281"/>
                <a:gd name="T111" fmla="*/ 167 h 295"/>
                <a:gd name="T112" fmla="*/ 272 w 281"/>
                <a:gd name="T113" fmla="*/ 134 h 295"/>
                <a:gd name="T114" fmla="*/ 259 w 281"/>
                <a:gd name="T115" fmla="*/ 102 h 295"/>
                <a:gd name="T116" fmla="*/ 244 w 281"/>
                <a:gd name="T117" fmla="*/ 80 h 295"/>
                <a:gd name="T118" fmla="*/ 226 w 281"/>
                <a:gd name="T119" fmla="*/ 59 h 2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1"/>
                <a:gd name="T181" fmla="*/ 0 h 295"/>
                <a:gd name="T182" fmla="*/ 281 w 281"/>
                <a:gd name="T183" fmla="*/ 295 h 2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1" h="295">
                  <a:moveTo>
                    <a:pt x="226" y="59"/>
                  </a:moveTo>
                  <a:lnTo>
                    <a:pt x="213" y="46"/>
                  </a:lnTo>
                  <a:lnTo>
                    <a:pt x="201" y="37"/>
                  </a:lnTo>
                  <a:lnTo>
                    <a:pt x="189" y="27"/>
                  </a:lnTo>
                  <a:lnTo>
                    <a:pt x="177" y="20"/>
                  </a:lnTo>
                  <a:lnTo>
                    <a:pt x="163" y="13"/>
                  </a:lnTo>
                  <a:lnTo>
                    <a:pt x="150" y="9"/>
                  </a:lnTo>
                  <a:lnTo>
                    <a:pt x="122" y="2"/>
                  </a:lnTo>
                  <a:lnTo>
                    <a:pt x="107" y="0"/>
                  </a:lnTo>
                  <a:lnTo>
                    <a:pt x="94" y="0"/>
                  </a:lnTo>
                  <a:lnTo>
                    <a:pt x="70" y="5"/>
                  </a:lnTo>
                  <a:lnTo>
                    <a:pt x="47" y="15"/>
                  </a:lnTo>
                  <a:lnTo>
                    <a:pt x="29" y="31"/>
                  </a:lnTo>
                  <a:lnTo>
                    <a:pt x="19" y="40"/>
                  </a:lnTo>
                  <a:lnTo>
                    <a:pt x="13" y="51"/>
                  </a:lnTo>
                  <a:lnTo>
                    <a:pt x="4" y="73"/>
                  </a:lnTo>
                  <a:lnTo>
                    <a:pt x="1" y="85"/>
                  </a:lnTo>
                  <a:lnTo>
                    <a:pt x="0" y="99"/>
                  </a:lnTo>
                  <a:lnTo>
                    <a:pt x="2" y="128"/>
                  </a:lnTo>
                  <a:lnTo>
                    <a:pt x="3" y="140"/>
                  </a:lnTo>
                  <a:lnTo>
                    <a:pt x="6" y="153"/>
                  </a:lnTo>
                  <a:lnTo>
                    <a:pt x="16" y="178"/>
                  </a:lnTo>
                  <a:lnTo>
                    <a:pt x="28" y="202"/>
                  </a:lnTo>
                  <a:lnTo>
                    <a:pt x="45" y="225"/>
                  </a:lnTo>
                  <a:lnTo>
                    <a:pt x="4" y="277"/>
                  </a:lnTo>
                  <a:lnTo>
                    <a:pt x="102" y="268"/>
                  </a:lnTo>
                  <a:lnTo>
                    <a:pt x="115" y="275"/>
                  </a:lnTo>
                  <a:lnTo>
                    <a:pt x="128" y="283"/>
                  </a:lnTo>
                  <a:lnTo>
                    <a:pt x="133" y="285"/>
                  </a:lnTo>
                  <a:lnTo>
                    <a:pt x="139" y="288"/>
                  </a:lnTo>
                  <a:lnTo>
                    <a:pt x="151" y="292"/>
                  </a:lnTo>
                  <a:lnTo>
                    <a:pt x="160" y="294"/>
                  </a:lnTo>
                  <a:lnTo>
                    <a:pt x="173" y="295"/>
                  </a:lnTo>
                  <a:lnTo>
                    <a:pt x="186" y="295"/>
                  </a:lnTo>
                  <a:lnTo>
                    <a:pt x="198" y="292"/>
                  </a:lnTo>
                  <a:lnTo>
                    <a:pt x="211" y="290"/>
                  </a:lnTo>
                  <a:lnTo>
                    <a:pt x="222" y="286"/>
                  </a:lnTo>
                  <a:lnTo>
                    <a:pt x="233" y="281"/>
                  </a:lnTo>
                  <a:lnTo>
                    <a:pt x="237" y="276"/>
                  </a:lnTo>
                  <a:lnTo>
                    <a:pt x="239" y="274"/>
                  </a:lnTo>
                  <a:lnTo>
                    <a:pt x="239" y="273"/>
                  </a:lnTo>
                  <a:lnTo>
                    <a:pt x="240" y="273"/>
                  </a:lnTo>
                  <a:lnTo>
                    <a:pt x="242" y="273"/>
                  </a:lnTo>
                  <a:lnTo>
                    <a:pt x="253" y="265"/>
                  </a:lnTo>
                  <a:lnTo>
                    <a:pt x="260" y="255"/>
                  </a:lnTo>
                  <a:lnTo>
                    <a:pt x="267" y="244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4"/>
                  </a:lnTo>
                  <a:lnTo>
                    <a:pt x="270" y="234"/>
                  </a:lnTo>
                  <a:lnTo>
                    <a:pt x="272" y="232"/>
                  </a:lnTo>
                  <a:lnTo>
                    <a:pt x="277" y="221"/>
                  </a:lnTo>
                  <a:lnTo>
                    <a:pt x="279" y="208"/>
                  </a:lnTo>
                  <a:lnTo>
                    <a:pt x="281" y="195"/>
                  </a:lnTo>
                  <a:lnTo>
                    <a:pt x="281" y="181"/>
                  </a:lnTo>
                  <a:lnTo>
                    <a:pt x="281" y="167"/>
                  </a:lnTo>
                  <a:lnTo>
                    <a:pt x="272" y="134"/>
                  </a:lnTo>
                  <a:lnTo>
                    <a:pt x="259" y="102"/>
                  </a:lnTo>
                  <a:lnTo>
                    <a:pt x="244" y="80"/>
                  </a:lnTo>
                  <a:lnTo>
                    <a:pt x="226" y="5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Freeform 16"/>
            <p:cNvSpPr>
              <a:spLocks noChangeAspect="1" noEditPoints="1"/>
            </p:cNvSpPr>
            <p:nvPr/>
          </p:nvSpPr>
          <p:spPr bwMode="auto">
            <a:xfrm>
              <a:off x="3976" y="1778"/>
              <a:ext cx="49" cy="116"/>
            </a:xfrm>
            <a:custGeom>
              <a:avLst/>
              <a:gdLst>
                <a:gd name="T0" fmla="*/ 465 w 641"/>
                <a:gd name="T1" fmla="*/ 415 h 1504"/>
                <a:gd name="T2" fmla="*/ 466 w 641"/>
                <a:gd name="T3" fmla="*/ 566 h 1504"/>
                <a:gd name="T4" fmla="*/ 470 w 641"/>
                <a:gd name="T5" fmla="*/ 734 h 1504"/>
                <a:gd name="T6" fmla="*/ 500 w 641"/>
                <a:gd name="T7" fmla="*/ 853 h 1504"/>
                <a:gd name="T8" fmla="*/ 470 w 641"/>
                <a:gd name="T9" fmla="*/ 935 h 1504"/>
                <a:gd name="T10" fmla="*/ 520 w 641"/>
                <a:gd name="T11" fmla="*/ 907 h 1504"/>
                <a:gd name="T12" fmla="*/ 552 w 641"/>
                <a:gd name="T13" fmla="*/ 865 h 1504"/>
                <a:gd name="T14" fmla="*/ 501 w 641"/>
                <a:gd name="T15" fmla="*/ 989 h 1504"/>
                <a:gd name="T16" fmla="*/ 543 w 641"/>
                <a:gd name="T17" fmla="*/ 1009 h 1504"/>
                <a:gd name="T18" fmla="*/ 593 w 641"/>
                <a:gd name="T19" fmla="*/ 898 h 1504"/>
                <a:gd name="T20" fmla="*/ 570 w 641"/>
                <a:gd name="T21" fmla="*/ 683 h 1504"/>
                <a:gd name="T22" fmla="*/ 563 w 641"/>
                <a:gd name="T23" fmla="*/ 521 h 1504"/>
                <a:gd name="T24" fmla="*/ 569 w 641"/>
                <a:gd name="T25" fmla="*/ 412 h 1504"/>
                <a:gd name="T26" fmla="*/ 600 w 641"/>
                <a:gd name="T27" fmla="*/ 248 h 1504"/>
                <a:gd name="T28" fmla="*/ 633 w 641"/>
                <a:gd name="T29" fmla="*/ 207 h 1504"/>
                <a:gd name="T30" fmla="*/ 588 w 641"/>
                <a:gd name="T31" fmla="*/ 58 h 1504"/>
                <a:gd name="T32" fmla="*/ 398 w 641"/>
                <a:gd name="T33" fmla="*/ 10 h 1504"/>
                <a:gd name="T34" fmla="*/ 82 w 641"/>
                <a:gd name="T35" fmla="*/ 213 h 1504"/>
                <a:gd name="T36" fmla="*/ 18 w 641"/>
                <a:gd name="T37" fmla="*/ 429 h 1504"/>
                <a:gd name="T38" fmla="*/ 63 w 641"/>
                <a:gd name="T39" fmla="*/ 634 h 1504"/>
                <a:gd name="T40" fmla="*/ 107 w 641"/>
                <a:gd name="T41" fmla="*/ 827 h 1504"/>
                <a:gd name="T42" fmla="*/ 60 w 641"/>
                <a:gd name="T43" fmla="*/ 1007 h 1504"/>
                <a:gd name="T44" fmla="*/ 31 w 641"/>
                <a:gd name="T45" fmla="*/ 1086 h 1504"/>
                <a:gd name="T46" fmla="*/ 20 w 641"/>
                <a:gd name="T47" fmla="*/ 1192 h 1504"/>
                <a:gd name="T48" fmla="*/ 33 w 641"/>
                <a:gd name="T49" fmla="*/ 1279 h 1504"/>
                <a:gd name="T50" fmla="*/ 1 w 641"/>
                <a:gd name="T51" fmla="*/ 1394 h 1504"/>
                <a:gd name="T52" fmla="*/ 75 w 641"/>
                <a:gd name="T53" fmla="*/ 1470 h 1504"/>
                <a:gd name="T54" fmla="*/ 93 w 641"/>
                <a:gd name="T55" fmla="*/ 1502 h 1504"/>
                <a:gd name="T56" fmla="*/ 323 w 641"/>
                <a:gd name="T57" fmla="*/ 1500 h 1504"/>
                <a:gd name="T58" fmla="*/ 362 w 641"/>
                <a:gd name="T59" fmla="*/ 1462 h 1504"/>
                <a:gd name="T60" fmla="*/ 232 w 641"/>
                <a:gd name="T61" fmla="*/ 1460 h 1504"/>
                <a:gd name="T62" fmla="*/ 228 w 641"/>
                <a:gd name="T63" fmla="*/ 1417 h 1504"/>
                <a:gd name="T64" fmla="*/ 275 w 641"/>
                <a:gd name="T65" fmla="*/ 1413 h 1504"/>
                <a:gd name="T66" fmla="*/ 288 w 641"/>
                <a:gd name="T67" fmla="*/ 1400 h 1504"/>
                <a:gd name="T68" fmla="*/ 249 w 641"/>
                <a:gd name="T69" fmla="*/ 1367 h 1504"/>
                <a:gd name="T70" fmla="*/ 156 w 641"/>
                <a:gd name="T71" fmla="*/ 1186 h 1504"/>
                <a:gd name="T72" fmla="*/ 171 w 641"/>
                <a:gd name="T73" fmla="*/ 1100 h 1504"/>
                <a:gd name="T74" fmla="*/ 213 w 641"/>
                <a:gd name="T75" fmla="*/ 981 h 1504"/>
                <a:gd name="T76" fmla="*/ 249 w 641"/>
                <a:gd name="T77" fmla="*/ 703 h 1504"/>
                <a:gd name="T78" fmla="*/ 305 w 641"/>
                <a:gd name="T79" fmla="*/ 566 h 1504"/>
                <a:gd name="T80" fmla="*/ 306 w 641"/>
                <a:gd name="T81" fmla="*/ 463 h 1504"/>
                <a:gd name="T82" fmla="*/ 450 w 641"/>
                <a:gd name="T83" fmla="*/ 229 h 1504"/>
                <a:gd name="T84" fmla="*/ 531 w 641"/>
                <a:gd name="T85" fmla="*/ 336 h 1504"/>
                <a:gd name="T86" fmla="*/ 531 w 641"/>
                <a:gd name="T87" fmla="*/ 508 h 1504"/>
                <a:gd name="T88" fmla="*/ 541 w 641"/>
                <a:gd name="T89" fmla="*/ 664 h 1504"/>
                <a:gd name="T90" fmla="*/ 508 w 641"/>
                <a:gd name="T91" fmla="*/ 679 h 1504"/>
                <a:gd name="T92" fmla="*/ 505 w 641"/>
                <a:gd name="T93" fmla="*/ 417 h 1504"/>
                <a:gd name="T94" fmla="*/ 177 w 641"/>
                <a:gd name="T95" fmla="*/ 765 h 1504"/>
                <a:gd name="T96" fmla="*/ 180 w 641"/>
                <a:gd name="T97" fmla="*/ 925 h 1504"/>
                <a:gd name="T98" fmla="*/ 154 w 641"/>
                <a:gd name="T99" fmla="*/ 1025 h 1504"/>
                <a:gd name="T100" fmla="*/ 150 w 641"/>
                <a:gd name="T101" fmla="*/ 1048 h 1504"/>
                <a:gd name="T102" fmla="*/ 118 w 641"/>
                <a:gd name="T103" fmla="*/ 1113 h 1504"/>
                <a:gd name="T104" fmla="*/ 113 w 641"/>
                <a:gd name="T105" fmla="*/ 1178 h 1504"/>
                <a:gd name="T106" fmla="*/ 90 w 641"/>
                <a:gd name="T107" fmla="*/ 1306 h 1504"/>
                <a:gd name="T108" fmla="*/ 70 w 641"/>
                <a:gd name="T109" fmla="*/ 1235 h 1504"/>
                <a:gd name="T110" fmla="*/ 85 w 641"/>
                <a:gd name="T111" fmla="*/ 1126 h 1504"/>
                <a:gd name="T112" fmla="*/ 99 w 641"/>
                <a:gd name="T113" fmla="*/ 1047 h 1504"/>
                <a:gd name="T114" fmla="*/ 101 w 641"/>
                <a:gd name="T115" fmla="*/ 980 h 1504"/>
                <a:gd name="T116" fmla="*/ 155 w 641"/>
                <a:gd name="T117" fmla="*/ 879 h 15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1"/>
                <a:gd name="T178" fmla="*/ 0 h 1504"/>
                <a:gd name="T179" fmla="*/ 641 w 641"/>
                <a:gd name="T180" fmla="*/ 1504 h 15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1" h="1504">
                  <a:moveTo>
                    <a:pt x="450" y="229"/>
                  </a:moveTo>
                  <a:lnTo>
                    <a:pt x="459" y="238"/>
                  </a:lnTo>
                  <a:lnTo>
                    <a:pt x="459" y="299"/>
                  </a:lnTo>
                  <a:lnTo>
                    <a:pt x="454" y="314"/>
                  </a:lnTo>
                  <a:lnTo>
                    <a:pt x="452" y="330"/>
                  </a:lnTo>
                  <a:lnTo>
                    <a:pt x="452" y="361"/>
                  </a:lnTo>
                  <a:lnTo>
                    <a:pt x="454" y="380"/>
                  </a:lnTo>
                  <a:lnTo>
                    <a:pt x="460" y="401"/>
                  </a:lnTo>
                  <a:lnTo>
                    <a:pt x="465" y="415"/>
                  </a:lnTo>
                  <a:lnTo>
                    <a:pt x="472" y="430"/>
                  </a:lnTo>
                  <a:lnTo>
                    <a:pt x="478" y="450"/>
                  </a:lnTo>
                  <a:lnTo>
                    <a:pt x="480" y="473"/>
                  </a:lnTo>
                  <a:lnTo>
                    <a:pt x="478" y="498"/>
                  </a:lnTo>
                  <a:lnTo>
                    <a:pt x="474" y="525"/>
                  </a:lnTo>
                  <a:lnTo>
                    <a:pt x="472" y="530"/>
                  </a:lnTo>
                  <a:lnTo>
                    <a:pt x="469" y="540"/>
                  </a:lnTo>
                  <a:lnTo>
                    <a:pt x="467" y="552"/>
                  </a:lnTo>
                  <a:lnTo>
                    <a:pt x="466" y="566"/>
                  </a:lnTo>
                  <a:lnTo>
                    <a:pt x="466" y="582"/>
                  </a:lnTo>
                  <a:lnTo>
                    <a:pt x="466" y="588"/>
                  </a:lnTo>
                  <a:lnTo>
                    <a:pt x="467" y="596"/>
                  </a:lnTo>
                  <a:lnTo>
                    <a:pt x="468" y="624"/>
                  </a:lnTo>
                  <a:lnTo>
                    <a:pt x="472" y="657"/>
                  </a:lnTo>
                  <a:lnTo>
                    <a:pt x="469" y="678"/>
                  </a:lnTo>
                  <a:lnTo>
                    <a:pt x="468" y="698"/>
                  </a:lnTo>
                  <a:lnTo>
                    <a:pt x="468" y="717"/>
                  </a:lnTo>
                  <a:lnTo>
                    <a:pt x="470" y="734"/>
                  </a:lnTo>
                  <a:lnTo>
                    <a:pt x="471" y="748"/>
                  </a:lnTo>
                  <a:lnTo>
                    <a:pt x="476" y="761"/>
                  </a:lnTo>
                  <a:lnTo>
                    <a:pt x="480" y="773"/>
                  </a:lnTo>
                  <a:lnTo>
                    <a:pt x="486" y="783"/>
                  </a:lnTo>
                  <a:lnTo>
                    <a:pt x="493" y="795"/>
                  </a:lnTo>
                  <a:lnTo>
                    <a:pt x="498" y="809"/>
                  </a:lnTo>
                  <a:lnTo>
                    <a:pt x="500" y="822"/>
                  </a:lnTo>
                  <a:lnTo>
                    <a:pt x="501" y="837"/>
                  </a:lnTo>
                  <a:lnTo>
                    <a:pt x="500" y="853"/>
                  </a:lnTo>
                  <a:lnTo>
                    <a:pt x="499" y="872"/>
                  </a:lnTo>
                  <a:lnTo>
                    <a:pt x="491" y="884"/>
                  </a:lnTo>
                  <a:lnTo>
                    <a:pt x="484" y="895"/>
                  </a:lnTo>
                  <a:lnTo>
                    <a:pt x="478" y="905"/>
                  </a:lnTo>
                  <a:lnTo>
                    <a:pt x="475" y="913"/>
                  </a:lnTo>
                  <a:lnTo>
                    <a:pt x="471" y="920"/>
                  </a:lnTo>
                  <a:lnTo>
                    <a:pt x="470" y="926"/>
                  </a:lnTo>
                  <a:lnTo>
                    <a:pt x="469" y="931"/>
                  </a:lnTo>
                  <a:lnTo>
                    <a:pt x="470" y="935"/>
                  </a:lnTo>
                  <a:lnTo>
                    <a:pt x="471" y="936"/>
                  </a:lnTo>
                  <a:lnTo>
                    <a:pt x="475" y="936"/>
                  </a:lnTo>
                  <a:lnTo>
                    <a:pt x="478" y="935"/>
                  </a:lnTo>
                  <a:lnTo>
                    <a:pt x="484" y="933"/>
                  </a:lnTo>
                  <a:lnTo>
                    <a:pt x="491" y="928"/>
                  </a:lnTo>
                  <a:lnTo>
                    <a:pt x="499" y="924"/>
                  </a:lnTo>
                  <a:lnTo>
                    <a:pt x="508" y="918"/>
                  </a:lnTo>
                  <a:lnTo>
                    <a:pt x="519" y="911"/>
                  </a:lnTo>
                  <a:lnTo>
                    <a:pt x="520" y="907"/>
                  </a:lnTo>
                  <a:lnTo>
                    <a:pt x="522" y="904"/>
                  </a:lnTo>
                  <a:lnTo>
                    <a:pt x="526" y="897"/>
                  </a:lnTo>
                  <a:lnTo>
                    <a:pt x="527" y="893"/>
                  </a:lnTo>
                  <a:lnTo>
                    <a:pt x="529" y="890"/>
                  </a:lnTo>
                  <a:lnTo>
                    <a:pt x="534" y="883"/>
                  </a:lnTo>
                  <a:lnTo>
                    <a:pt x="540" y="867"/>
                  </a:lnTo>
                  <a:lnTo>
                    <a:pt x="545" y="852"/>
                  </a:lnTo>
                  <a:lnTo>
                    <a:pt x="549" y="857"/>
                  </a:lnTo>
                  <a:lnTo>
                    <a:pt x="552" y="865"/>
                  </a:lnTo>
                  <a:lnTo>
                    <a:pt x="553" y="873"/>
                  </a:lnTo>
                  <a:lnTo>
                    <a:pt x="554" y="884"/>
                  </a:lnTo>
                  <a:lnTo>
                    <a:pt x="553" y="895"/>
                  </a:lnTo>
                  <a:lnTo>
                    <a:pt x="552" y="908"/>
                  </a:lnTo>
                  <a:lnTo>
                    <a:pt x="549" y="922"/>
                  </a:lnTo>
                  <a:lnTo>
                    <a:pt x="545" y="938"/>
                  </a:lnTo>
                  <a:lnTo>
                    <a:pt x="516" y="977"/>
                  </a:lnTo>
                  <a:lnTo>
                    <a:pt x="505" y="986"/>
                  </a:lnTo>
                  <a:lnTo>
                    <a:pt x="501" y="989"/>
                  </a:lnTo>
                  <a:lnTo>
                    <a:pt x="500" y="993"/>
                  </a:lnTo>
                  <a:lnTo>
                    <a:pt x="499" y="995"/>
                  </a:lnTo>
                  <a:lnTo>
                    <a:pt x="501" y="999"/>
                  </a:lnTo>
                  <a:lnTo>
                    <a:pt x="505" y="1001"/>
                  </a:lnTo>
                  <a:lnTo>
                    <a:pt x="510" y="1004"/>
                  </a:lnTo>
                  <a:lnTo>
                    <a:pt x="513" y="1005"/>
                  </a:lnTo>
                  <a:lnTo>
                    <a:pt x="521" y="1007"/>
                  </a:lnTo>
                  <a:lnTo>
                    <a:pt x="530" y="1007"/>
                  </a:lnTo>
                  <a:lnTo>
                    <a:pt x="543" y="1009"/>
                  </a:lnTo>
                  <a:lnTo>
                    <a:pt x="555" y="996"/>
                  </a:lnTo>
                  <a:lnTo>
                    <a:pt x="567" y="983"/>
                  </a:lnTo>
                  <a:lnTo>
                    <a:pt x="576" y="968"/>
                  </a:lnTo>
                  <a:lnTo>
                    <a:pt x="584" y="953"/>
                  </a:lnTo>
                  <a:lnTo>
                    <a:pt x="588" y="936"/>
                  </a:lnTo>
                  <a:lnTo>
                    <a:pt x="588" y="931"/>
                  </a:lnTo>
                  <a:lnTo>
                    <a:pt x="589" y="926"/>
                  </a:lnTo>
                  <a:lnTo>
                    <a:pt x="591" y="918"/>
                  </a:lnTo>
                  <a:lnTo>
                    <a:pt x="593" y="898"/>
                  </a:lnTo>
                  <a:lnTo>
                    <a:pt x="591" y="879"/>
                  </a:lnTo>
                  <a:lnTo>
                    <a:pt x="580" y="844"/>
                  </a:lnTo>
                  <a:lnTo>
                    <a:pt x="571" y="805"/>
                  </a:lnTo>
                  <a:lnTo>
                    <a:pt x="568" y="787"/>
                  </a:lnTo>
                  <a:lnTo>
                    <a:pt x="563" y="759"/>
                  </a:lnTo>
                  <a:lnTo>
                    <a:pt x="559" y="730"/>
                  </a:lnTo>
                  <a:lnTo>
                    <a:pt x="565" y="706"/>
                  </a:lnTo>
                  <a:lnTo>
                    <a:pt x="570" y="686"/>
                  </a:lnTo>
                  <a:lnTo>
                    <a:pt x="570" y="683"/>
                  </a:lnTo>
                  <a:lnTo>
                    <a:pt x="573" y="660"/>
                  </a:lnTo>
                  <a:lnTo>
                    <a:pt x="574" y="639"/>
                  </a:lnTo>
                  <a:lnTo>
                    <a:pt x="573" y="624"/>
                  </a:lnTo>
                  <a:lnTo>
                    <a:pt x="571" y="606"/>
                  </a:lnTo>
                  <a:lnTo>
                    <a:pt x="566" y="586"/>
                  </a:lnTo>
                  <a:lnTo>
                    <a:pt x="559" y="570"/>
                  </a:lnTo>
                  <a:lnTo>
                    <a:pt x="559" y="564"/>
                  </a:lnTo>
                  <a:lnTo>
                    <a:pt x="559" y="541"/>
                  </a:lnTo>
                  <a:lnTo>
                    <a:pt x="563" y="521"/>
                  </a:lnTo>
                  <a:lnTo>
                    <a:pt x="567" y="505"/>
                  </a:lnTo>
                  <a:lnTo>
                    <a:pt x="574" y="493"/>
                  </a:lnTo>
                  <a:lnTo>
                    <a:pt x="575" y="483"/>
                  </a:lnTo>
                  <a:lnTo>
                    <a:pt x="578" y="473"/>
                  </a:lnTo>
                  <a:lnTo>
                    <a:pt x="578" y="462"/>
                  </a:lnTo>
                  <a:lnTo>
                    <a:pt x="578" y="451"/>
                  </a:lnTo>
                  <a:lnTo>
                    <a:pt x="575" y="438"/>
                  </a:lnTo>
                  <a:lnTo>
                    <a:pt x="573" y="426"/>
                  </a:lnTo>
                  <a:lnTo>
                    <a:pt x="569" y="412"/>
                  </a:lnTo>
                  <a:lnTo>
                    <a:pt x="565" y="399"/>
                  </a:lnTo>
                  <a:lnTo>
                    <a:pt x="579" y="318"/>
                  </a:lnTo>
                  <a:lnTo>
                    <a:pt x="578" y="303"/>
                  </a:lnTo>
                  <a:lnTo>
                    <a:pt x="578" y="290"/>
                  </a:lnTo>
                  <a:lnTo>
                    <a:pt x="578" y="266"/>
                  </a:lnTo>
                  <a:lnTo>
                    <a:pt x="581" y="265"/>
                  </a:lnTo>
                  <a:lnTo>
                    <a:pt x="588" y="258"/>
                  </a:lnTo>
                  <a:lnTo>
                    <a:pt x="597" y="253"/>
                  </a:lnTo>
                  <a:lnTo>
                    <a:pt x="600" y="248"/>
                  </a:lnTo>
                  <a:lnTo>
                    <a:pt x="604" y="245"/>
                  </a:lnTo>
                  <a:lnTo>
                    <a:pt x="613" y="238"/>
                  </a:lnTo>
                  <a:lnTo>
                    <a:pt x="619" y="228"/>
                  </a:lnTo>
                  <a:lnTo>
                    <a:pt x="619" y="226"/>
                  </a:lnTo>
                  <a:lnTo>
                    <a:pt x="619" y="225"/>
                  </a:lnTo>
                  <a:lnTo>
                    <a:pt x="620" y="225"/>
                  </a:lnTo>
                  <a:lnTo>
                    <a:pt x="623" y="222"/>
                  </a:lnTo>
                  <a:lnTo>
                    <a:pt x="627" y="218"/>
                  </a:lnTo>
                  <a:lnTo>
                    <a:pt x="633" y="207"/>
                  </a:lnTo>
                  <a:lnTo>
                    <a:pt x="641" y="197"/>
                  </a:lnTo>
                  <a:lnTo>
                    <a:pt x="639" y="174"/>
                  </a:lnTo>
                  <a:lnTo>
                    <a:pt x="635" y="154"/>
                  </a:lnTo>
                  <a:lnTo>
                    <a:pt x="631" y="135"/>
                  </a:lnTo>
                  <a:lnTo>
                    <a:pt x="626" y="118"/>
                  </a:lnTo>
                  <a:lnTo>
                    <a:pt x="618" y="100"/>
                  </a:lnTo>
                  <a:lnTo>
                    <a:pt x="610" y="85"/>
                  </a:lnTo>
                  <a:lnTo>
                    <a:pt x="599" y="70"/>
                  </a:lnTo>
                  <a:lnTo>
                    <a:pt x="588" y="58"/>
                  </a:lnTo>
                  <a:lnTo>
                    <a:pt x="574" y="45"/>
                  </a:lnTo>
                  <a:lnTo>
                    <a:pt x="560" y="36"/>
                  </a:lnTo>
                  <a:lnTo>
                    <a:pt x="544" y="26"/>
                  </a:lnTo>
                  <a:lnTo>
                    <a:pt x="528" y="18"/>
                  </a:lnTo>
                  <a:lnTo>
                    <a:pt x="509" y="11"/>
                  </a:lnTo>
                  <a:lnTo>
                    <a:pt x="490" y="7"/>
                  </a:lnTo>
                  <a:lnTo>
                    <a:pt x="468" y="2"/>
                  </a:lnTo>
                  <a:lnTo>
                    <a:pt x="446" y="0"/>
                  </a:lnTo>
                  <a:lnTo>
                    <a:pt x="398" y="10"/>
                  </a:lnTo>
                  <a:lnTo>
                    <a:pt x="353" y="27"/>
                  </a:lnTo>
                  <a:lnTo>
                    <a:pt x="308" y="46"/>
                  </a:lnTo>
                  <a:lnTo>
                    <a:pt x="283" y="58"/>
                  </a:lnTo>
                  <a:lnTo>
                    <a:pt x="258" y="73"/>
                  </a:lnTo>
                  <a:lnTo>
                    <a:pt x="209" y="107"/>
                  </a:lnTo>
                  <a:lnTo>
                    <a:pt x="157" y="146"/>
                  </a:lnTo>
                  <a:lnTo>
                    <a:pt x="132" y="167"/>
                  </a:lnTo>
                  <a:lnTo>
                    <a:pt x="107" y="192"/>
                  </a:lnTo>
                  <a:lnTo>
                    <a:pt x="82" y="213"/>
                  </a:lnTo>
                  <a:lnTo>
                    <a:pt x="70" y="227"/>
                  </a:lnTo>
                  <a:lnTo>
                    <a:pt x="61" y="243"/>
                  </a:lnTo>
                  <a:lnTo>
                    <a:pt x="50" y="260"/>
                  </a:lnTo>
                  <a:lnTo>
                    <a:pt x="41" y="281"/>
                  </a:lnTo>
                  <a:lnTo>
                    <a:pt x="33" y="303"/>
                  </a:lnTo>
                  <a:lnTo>
                    <a:pt x="25" y="328"/>
                  </a:lnTo>
                  <a:lnTo>
                    <a:pt x="21" y="364"/>
                  </a:lnTo>
                  <a:lnTo>
                    <a:pt x="19" y="397"/>
                  </a:lnTo>
                  <a:lnTo>
                    <a:pt x="18" y="429"/>
                  </a:lnTo>
                  <a:lnTo>
                    <a:pt x="19" y="460"/>
                  </a:lnTo>
                  <a:lnTo>
                    <a:pt x="20" y="488"/>
                  </a:lnTo>
                  <a:lnTo>
                    <a:pt x="23" y="515"/>
                  </a:lnTo>
                  <a:lnTo>
                    <a:pt x="26" y="540"/>
                  </a:lnTo>
                  <a:lnTo>
                    <a:pt x="32" y="562"/>
                  </a:lnTo>
                  <a:lnTo>
                    <a:pt x="37" y="583"/>
                  </a:lnTo>
                  <a:lnTo>
                    <a:pt x="45" y="601"/>
                  </a:lnTo>
                  <a:lnTo>
                    <a:pt x="52" y="618"/>
                  </a:lnTo>
                  <a:lnTo>
                    <a:pt x="63" y="634"/>
                  </a:lnTo>
                  <a:lnTo>
                    <a:pt x="73" y="646"/>
                  </a:lnTo>
                  <a:lnTo>
                    <a:pt x="85" y="657"/>
                  </a:lnTo>
                  <a:lnTo>
                    <a:pt x="98" y="667"/>
                  </a:lnTo>
                  <a:lnTo>
                    <a:pt x="113" y="675"/>
                  </a:lnTo>
                  <a:lnTo>
                    <a:pt x="115" y="704"/>
                  </a:lnTo>
                  <a:lnTo>
                    <a:pt x="117" y="734"/>
                  </a:lnTo>
                  <a:lnTo>
                    <a:pt x="115" y="764"/>
                  </a:lnTo>
                  <a:lnTo>
                    <a:pt x="112" y="796"/>
                  </a:lnTo>
                  <a:lnTo>
                    <a:pt x="107" y="827"/>
                  </a:lnTo>
                  <a:lnTo>
                    <a:pt x="99" y="859"/>
                  </a:lnTo>
                  <a:lnTo>
                    <a:pt x="90" y="892"/>
                  </a:lnTo>
                  <a:lnTo>
                    <a:pt x="80" y="925"/>
                  </a:lnTo>
                  <a:lnTo>
                    <a:pt x="71" y="931"/>
                  </a:lnTo>
                  <a:lnTo>
                    <a:pt x="66" y="938"/>
                  </a:lnTo>
                  <a:lnTo>
                    <a:pt x="58" y="954"/>
                  </a:lnTo>
                  <a:lnTo>
                    <a:pt x="53" y="973"/>
                  </a:lnTo>
                  <a:lnTo>
                    <a:pt x="55" y="995"/>
                  </a:lnTo>
                  <a:lnTo>
                    <a:pt x="60" y="1007"/>
                  </a:lnTo>
                  <a:lnTo>
                    <a:pt x="62" y="1021"/>
                  </a:lnTo>
                  <a:lnTo>
                    <a:pt x="58" y="1035"/>
                  </a:lnTo>
                  <a:lnTo>
                    <a:pt x="54" y="1044"/>
                  </a:lnTo>
                  <a:lnTo>
                    <a:pt x="50" y="1053"/>
                  </a:lnTo>
                  <a:lnTo>
                    <a:pt x="44" y="1057"/>
                  </a:lnTo>
                  <a:lnTo>
                    <a:pt x="39" y="1063"/>
                  </a:lnTo>
                  <a:lnTo>
                    <a:pt x="35" y="1070"/>
                  </a:lnTo>
                  <a:lnTo>
                    <a:pt x="33" y="1078"/>
                  </a:lnTo>
                  <a:lnTo>
                    <a:pt x="31" y="1086"/>
                  </a:lnTo>
                  <a:lnTo>
                    <a:pt x="31" y="1096"/>
                  </a:lnTo>
                  <a:lnTo>
                    <a:pt x="34" y="1117"/>
                  </a:lnTo>
                  <a:lnTo>
                    <a:pt x="39" y="1129"/>
                  </a:lnTo>
                  <a:lnTo>
                    <a:pt x="41" y="1142"/>
                  </a:lnTo>
                  <a:lnTo>
                    <a:pt x="39" y="1155"/>
                  </a:lnTo>
                  <a:lnTo>
                    <a:pt x="34" y="1170"/>
                  </a:lnTo>
                  <a:lnTo>
                    <a:pt x="26" y="1177"/>
                  </a:lnTo>
                  <a:lnTo>
                    <a:pt x="23" y="1184"/>
                  </a:lnTo>
                  <a:lnTo>
                    <a:pt x="20" y="1192"/>
                  </a:lnTo>
                  <a:lnTo>
                    <a:pt x="20" y="1202"/>
                  </a:lnTo>
                  <a:lnTo>
                    <a:pt x="20" y="1210"/>
                  </a:lnTo>
                  <a:lnTo>
                    <a:pt x="23" y="1221"/>
                  </a:lnTo>
                  <a:lnTo>
                    <a:pt x="26" y="1232"/>
                  </a:lnTo>
                  <a:lnTo>
                    <a:pt x="34" y="1244"/>
                  </a:lnTo>
                  <a:lnTo>
                    <a:pt x="34" y="1276"/>
                  </a:lnTo>
                  <a:lnTo>
                    <a:pt x="33" y="1276"/>
                  </a:lnTo>
                  <a:lnTo>
                    <a:pt x="33" y="1277"/>
                  </a:lnTo>
                  <a:lnTo>
                    <a:pt x="33" y="1279"/>
                  </a:lnTo>
                  <a:lnTo>
                    <a:pt x="33" y="1284"/>
                  </a:lnTo>
                  <a:lnTo>
                    <a:pt x="33" y="1292"/>
                  </a:lnTo>
                  <a:lnTo>
                    <a:pt x="31" y="1310"/>
                  </a:lnTo>
                  <a:lnTo>
                    <a:pt x="22" y="1342"/>
                  </a:lnTo>
                  <a:lnTo>
                    <a:pt x="17" y="1357"/>
                  </a:lnTo>
                  <a:lnTo>
                    <a:pt x="10" y="1374"/>
                  </a:lnTo>
                  <a:lnTo>
                    <a:pt x="6" y="1379"/>
                  </a:lnTo>
                  <a:lnTo>
                    <a:pt x="4" y="1384"/>
                  </a:lnTo>
                  <a:lnTo>
                    <a:pt x="1" y="1394"/>
                  </a:lnTo>
                  <a:lnTo>
                    <a:pt x="0" y="1397"/>
                  </a:lnTo>
                  <a:lnTo>
                    <a:pt x="1" y="1401"/>
                  </a:lnTo>
                  <a:lnTo>
                    <a:pt x="5" y="1408"/>
                  </a:lnTo>
                  <a:lnTo>
                    <a:pt x="10" y="1412"/>
                  </a:lnTo>
                  <a:lnTo>
                    <a:pt x="20" y="1415"/>
                  </a:lnTo>
                  <a:lnTo>
                    <a:pt x="33" y="1417"/>
                  </a:lnTo>
                  <a:lnTo>
                    <a:pt x="49" y="1419"/>
                  </a:lnTo>
                  <a:lnTo>
                    <a:pt x="91" y="1409"/>
                  </a:lnTo>
                  <a:lnTo>
                    <a:pt x="75" y="1470"/>
                  </a:lnTo>
                  <a:lnTo>
                    <a:pt x="71" y="1474"/>
                  </a:lnTo>
                  <a:lnTo>
                    <a:pt x="70" y="1478"/>
                  </a:lnTo>
                  <a:lnTo>
                    <a:pt x="69" y="1484"/>
                  </a:lnTo>
                  <a:lnTo>
                    <a:pt x="70" y="1490"/>
                  </a:lnTo>
                  <a:lnTo>
                    <a:pt x="76" y="1495"/>
                  </a:lnTo>
                  <a:lnTo>
                    <a:pt x="78" y="1496"/>
                  </a:lnTo>
                  <a:lnTo>
                    <a:pt x="82" y="1498"/>
                  </a:lnTo>
                  <a:lnTo>
                    <a:pt x="86" y="1500"/>
                  </a:lnTo>
                  <a:lnTo>
                    <a:pt x="93" y="1502"/>
                  </a:lnTo>
                  <a:lnTo>
                    <a:pt x="98" y="1502"/>
                  </a:lnTo>
                  <a:lnTo>
                    <a:pt x="106" y="1503"/>
                  </a:lnTo>
                  <a:lnTo>
                    <a:pt x="113" y="1503"/>
                  </a:lnTo>
                  <a:lnTo>
                    <a:pt x="123" y="1504"/>
                  </a:lnTo>
                  <a:lnTo>
                    <a:pt x="170" y="1495"/>
                  </a:lnTo>
                  <a:lnTo>
                    <a:pt x="217" y="1493"/>
                  </a:lnTo>
                  <a:lnTo>
                    <a:pt x="264" y="1495"/>
                  </a:lnTo>
                  <a:lnTo>
                    <a:pt x="313" y="1504"/>
                  </a:lnTo>
                  <a:lnTo>
                    <a:pt x="323" y="1500"/>
                  </a:lnTo>
                  <a:lnTo>
                    <a:pt x="333" y="1495"/>
                  </a:lnTo>
                  <a:lnTo>
                    <a:pt x="342" y="1491"/>
                  </a:lnTo>
                  <a:lnTo>
                    <a:pt x="349" y="1489"/>
                  </a:lnTo>
                  <a:lnTo>
                    <a:pt x="355" y="1484"/>
                  </a:lnTo>
                  <a:lnTo>
                    <a:pt x="359" y="1481"/>
                  </a:lnTo>
                  <a:lnTo>
                    <a:pt x="365" y="1475"/>
                  </a:lnTo>
                  <a:lnTo>
                    <a:pt x="365" y="1470"/>
                  </a:lnTo>
                  <a:lnTo>
                    <a:pt x="364" y="1466"/>
                  </a:lnTo>
                  <a:lnTo>
                    <a:pt x="362" y="1462"/>
                  </a:lnTo>
                  <a:lnTo>
                    <a:pt x="360" y="1460"/>
                  </a:lnTo>
                  <a:lnTo>
                    <a:pt x="359" y="1459"/>
                  </a:lnTo>
                  <a:lnTo>
                    <a:pt x="348" y="1450"/>
                  </a:lnTo>
                  <a:lnTo>
                    <a:pt x="341" y="1446"/>
                  </a:lnTo>
                  <a:lnTo>
                    <a:pt x="336" y="1443"/>
                  </a:lnTo>
                  <a:lnTo>
                    <a:pt x="334" y="1442"/>
                  </a:lnTo>
                  <a:lnTo>
                    <a:pt x="333" y="1442"/>
                  </a:lnTo>
                  <a:lnTo>
                    <a:pt x="282" y="1453"/>
                  </a:lnTo>
                  <a:lnTo>
                    <a:pt x="232" y="1460"/>
                  </a:lnTo>
                  <a:lnTo>
                    <a:pt x="183" y="1462"/>
                  </a:lnTo>
                  <a:lnTo>
                    <a:pt x="134" y="1460"/>
                  </a:lnTo>
                  <a:lnTo>
                    <a:pt x="134" y="1406"/>
                  </a:lnTo>
                  <a:lnTo>
                    <a:pt x="153" y="1405"/>
                  </a:lnTo>
                  <a:lnTo>
                    <a:pt x="173" y="1408"/>
                  </a:lnTo>
                  <a:lnTo>
                    <a:pt x="193" y="1411"/>
                  </a:lnTo>
                  <a:lnTo>
                    <a:pt x="214" y="1419"/>
                  </a:lnTo>
                  <a:lnTo>
                    <a:pt x="221" y="1417"/>
                  </a:lnTo>
                  <a:lnTo>
                    <a:pt x="228" y="1417"/>
                  </a:lnTo>
                  <a:lnTo>
                    <a:pt x="242" y="1417"/>
                  </a:lnTo>
                  <a:lnTo>
                    <a:pt x="244" y="1416"/>
                  </a:lnTo>
                  <a:lnTo>
                    <a:pt x="247" y="1416"/>
                  </a:lnTo>
                  <a:lnTo>
                    <a:pt x="254" y="1416"/>
                  </a:lnTo>
                  <a:lnTo>
                    <a:pt x="264" y="1416"/>
                  </a:lnTo>
                  <a:lnTo>
                    <a:pt x="272" y="1414"/>
                  </a:lnTo>
                  <a:lnTo>
                    <a:pt x="272" y="1413"/>
                  </a:lnTo>
                  <a:lnTo>
                    <a:pt x="273" y="1413"/>
                  </a:lnTo>
                  <a:lnTo>
                    <a:pt x="275" y="1413"/>
                  </a:lnTo>
                  <a:lnTo>
                    <a:pt x="279" y="1413"/>
                  </a:lnTo>
                  <a:lnTo>
                    <a:pt x="282" y="1411"/>
                  </a:lnTo>
                  <a:lnTo>
                    <a:pt x="282" y="1410"/>
                  </a:lnTo>
                  <a:lnTo>
                    <a:pt x="283" y="1410"/>
                  </a:lnTo>
                  <a:lnTo>
                    <a:pt x="285" y="1410"/>
                  </a:lnTo>
                  <a:lnTo>
                    <a:pt x="288" y="1408"/>
                  </a:lnTo>
                  <a:lnTo>
                    <a:pt x="289" y="1403"/>
                  </a:lnTo>
                  <a:lnTo>
                    <a:pt x="288" y="1401"/>
                  </a:lnTo>
                  <a:lnTo>
                    <a:pt x="288" y="1400"/>
                  </a:lnTo>
                  <a:lnTo>
                    <a:pt x="286" y="1395"/>
                  </a:lnTo>
                  <a:lnTo>
                    <a:pt x="283" y="1390"/>
                  </a:lnTo>
                  <a:lnTo>
                    <a:pt x="276" y="1384"/>
                  </a:lnTo>
                  <a:lnTo>
                    <a:pt x="272" y="1381"/>
                  </a:lnTo>
                  <a:lnTo>
                    <a:pt x="269" y="1379"/>
                  </a:lnTo>
                  <a:lnTo>
                    <a:pt x="259" y="1372"/>
                  </a:lnTo>
                  <a:lnTo>
                    <a:pt x="256" y="1370"/>
                  </a:lnTo>
                  <a:lnTo>
                    <a:pt x="254" y="1369"/>
                  </a:lnTo>
                  <a:lnTo>
                    <a:pt x="249" y="1367"/>
                  </a:lnTo>
                  <a:lnTo>
                    <a:pt x="221" y="1361"/>
                  </a:lnTo>
                  <a:lnTo>
                    <a:pt x="193" y="1360"/>
                  </a:lnTo>
                  <a:lnTo>
                    <a:pt x="163" y="1361"/>
                  </a:lnTo>
                  <a:lnTo>
                    <a:pt x="134" y="1367"/>
                  </a:lnTo>
                  <a:lnTo>
                    <a:pt x="129" y="1324"/>
                  </a:lnTo>
                  <a:lnTo>
                    <a:pt x="132" y="1280"/>
                  </a:lnTo>
                  <a:lnTo>
                    <a:pt x="139" y="1237"/>
                  </a:lnTo>
                  <a:lnTo>
                    <a:pt x="152" y="1195"/>
                  </a:lnTo>
                  <a:lnTo>
                    <a:pt x="156" y="1186"/>
                  </a:lnTo>
                  <a:lnTo>
                    <a:pt x="160" y="1179"/>
                  </a:lnTo>
                  <a:lnTo>
                    <a:pt x="164" y="1170"/>
                  </a:lnTo>
                  <a:lnTo>
                    <a:pt x="167" y="1162"/>
                  </a:lnTo>
                  <a:lnTo>
                    <a:pt x="168" y="1151"/>
                  </a:lnTo>
                  <a:lnTo>
                    <a:pt x="168" y="1145"/>
                  </a:lnTo>
                  <a:lnTo>
                    <a:pt x="169" y="1141"/>
                  </a:lnTo>
                  <a:lnTo>
                    <a:pt x="169" y="1130"/>
                  </a:lnTo>
                  <a:lnTo>
                    <a:pt x="169" y="1120"/>
                  </a:lnTo>
                  <a:lnTo>
                    <a:pt x="171" y="1100"/>
                  </a:lnTo>
                  <a:lnTo>
                    <a:pt x="175" y="1087"/>
                  </a:lnTo>
                  <a:lnTo>
                    <a:pt x="181" y="1077"/>
                  </a:lnTo>
                  <a:lnTo>
                    <a:pt x="189" y="1073"/>
                  </a:lnTo>
                  <a:lnTo>
                    <a:pt x="198" y="1058"/>
                  </a:lnTo>
                  <a:lnTo>
                    <a:pt x="203" y="1045"/>
                  </a:lnTo>
                  <a:lnTo>
                    <a:pt x="204" y="1032"/>
                  </a:lnTo>
                  <a:lnTo>
                    <a:pt x="202" y="1019"/>
                  </a:lnTo>
                  <a:lnTo>
                    <a:pt x="207" y="999"/>
                  </a:lnTo>
                  <a:lnTo>
                    <a:pt x="213" y="981"/>
                  </a:lnTo>
                  <a:lnTo>
                    <a:pt x="221" y="967"/>
                  </a:lnTo>
                  <a:lnTo>
                    <a:pt x="231" y="957"/>
                  </a:lnTo>
                  <a:lnTo>
                    <a:pt x="239" y="920"/>
                  </a:lnTo>
                  <a:lnTo>
                    <a:pt x="245" y="884"/>
                  </a:lnTo>
                  <a:lnTo>
                    <a:pt x="249" y="847"/>
                  </a:lnTo>
                  <a:lnTo>
                    <a:pt x="253" y="813"/>
                  </a:lnTo>
                  <a:lnTo>
                    <a:pt x="254" y="776"/>
                  </a:lnTo>
                  <a:lnTo>
                    <a:pt x="253" y="740"/>
                  </a:lnTo>
                  <a:lnTo>
                    <a:pt x="249" y="703"/>
                  </a:lnTo>
                  <a:lnTo>
                    <a:pt x="247" y="684"/>
                  </a:lnTo>
                  <a:lnTo>
                    <a:pt x="246" y="667"/>
                  </a:lnTo>
                  <a:lnTo>
                    <a:pt x="258" y="656"/>
                  </a:lnTo>
                  <a:lnTo>
                    <a:pt x="270" y="646"/>
                  </a:lnTo>
                  <a:lnTo>
                    <a:pt x="279" y="633"/>
                  </a:lnTo>
                  <a:lnTo>
                    <a:pt x="288" y="619"/>
                  </a:lnTo>
                  <a:lnTo>
                    <a:pt x="294" y="602"/>
                  </a:lnTo>
                  <a:lnTo>
                    <a:pt x="301" y="585"/>
                  </a:lnTo>
                  <a:lnTo>
                    <a:pt x="305" y="566"/>
                  </a:lnTo>
                  <a:lnTo>
                    <a:pt x="308" y="546"/>
                  </a:lnTo>
                  <a:lnTo>
                    <a:pt x="309" y="531"/>
                  </a:lnTo>
                  <a:lnTo>
                    <a:pt x="309" y="506"/>
                  </a:lnTo>
                  <a:lnTo>
                    <a:pt x="309" y="505"/>
                  </a:lnTo>
                  <a:lnTo>
                    <a:pt x="309" y="492"/>
                  </a:lnTo>
                  <a:lnTo>
                    <a:pt x="307" y="477"/>
                  </a:lnTo>
                  <a:lnTo>
                    <a:pt x="306" y="473"/>
                  </a:lnTo>
                  <a:lnTo>
                    <a:pt x="306" y="470"/>
                  </a:lnTo>
                  <a:lnTo>
                    <a:pt x="306" y="463"/>
                  </a:lnTo>
                  <a:lnTo>
                    <a:pt x="302" y="433"/>
                  </a:lnTo>
                  <a:lnTo>
                    <a:pt x="300" y="424"/>
                  </a:lnTo>
                  <a:lnTo>
                    <a:pt x="299" y="420"/>
                  </a:lnTo>
                  <a:lnTo>
                    <a:pt x="299" y="417"/>
                  </a:lnTo>
                  <a:lnTo>
                    <a:pt x="297" y="402"/>
                  </a:lnTo>
                  <a:lnTo>
                    <a:pt x="290" y="369"/>
                  </a:lnTo>
                  <a:lnTo>
                    <a:pt x="309" y="287"/>
                  </a:lnTo>
                  <a:lnTo>
                    <a:pt x="401" y="226"/>
                  </a:lnTo>
                  <a:lnTo>
                    <a:pt x="450" y="229"/>
                  </a:lnTo>
                  <a:close/>
                  <a:moveTo>
                    <a:pt x="512" y="252"/>
                  </a:moveTo>
                  <a:lnTo>
                    <a:pt x="517" y="242"/>
                  </a:lnTo>
                  <a:lnTo>
                    <a:pt x="520" y="244"/>
                  </a:lnTo>
                  <a:lnTo>
                    <a:pt x="524" y="254"/>
                  </a:lnTo>
                  <a:lnTo>
                    <a:pt x="527" y="265"/>
                  </a:lnTo>
                  <a:lnTo>
                    <a:pt x="531" y="277"/>
                  </a:lnTo>
                  <a:lnTo>
                    <a:pt x="534" y="292"/>
                  </a:lnTo>
                  <a:lnTo>
                    <a:pt x="537" y="309"/>
                  </a:lnTo>
                  <a:lnTo>
                    <a:pt x="531" y="336"/>
                  </a:lnTo>
                  <a:lnTo>
                    <a:pt x="529" y="362"/>
                  </a:lnTo>
                  <a:lnTo>
                    <a:pt x="528" y="382"/>
                  </a:lnTo>
                  <a:lnTo>
                    <a:pt x="531" y="401"/>
                  </a:lnTo>
                  <a:lnTo>
                    <a:pt x="533" y="404"/>
                  </a:lnTo>
                  <a:lnTo>
                    <a:pt x="538" y="422"/>
                  </a:lnTo>
                  <a:lnTo>
                    <a:pt x="541" y="443"/>
                  </a:lnTo>
                  <a:lnTo>
                    <a:pt x="542" y="464"/>
                  </a:lnTo>
                  <a:lnTo>
                    <a:pt x="541" y="487"/>
                  </a:lnTo>
                  <a:lnTo>
                    <a:pt x="531" y="508"/>
                  </a:lnTo>
                  <a:lnTo>
                    <a:pt x="527" y="532"/>
                  </a:lnTo>
                  <a:lnTo>
                    <a:pt x="526" y="556"/>
                  </a:lnTo>
                  <a:lnTo>
                    <a:pt x="530" y="580"/>
                  </a:lnTo>
                  <a:lnTo>
                    <a:pt x="534" y="593"/>
                  </a:lnTo>
                  <a:lnTo>
                    <a:pt x="536" y="599"/>
                  </a:lnTo>
                  <a:lnTo>
                    <a:pt x="537" y="605"/>
                  </a:lnTo>
                  <a:lnTo>
                    <a:pt x="541" y="613"/>
                  </a:lnTo>
                  <a:lnTo>
                    <a:pt x="541" y="639"/>
                  </a:lnTo>
                  <a:lnTo>
                    <a:pt x="541" y="664"/>
                  </a:lnTo>
                  <a:lnTo>
                    <a:pt x="540" y="672"/>
                  </a:lnTo>
                  <a:lnTo>
                    <a:pt x="536" y="693"/>
                  </a:lnTo>
                  <a:lnTo>
                    <a:pt x="531" y="714"/>
                  </a:lnTo>
                  <a:lnTo>
                    <a:pt x="525" y="733"/>
                  </a:lnTo>
                  <a:lnTo>
                    <a:pt x="519" y="751"/>
                  </a:lnTo>
                  <a:lnTo>
                    <a:pt x="514" y="740"/>
                  </a:lnTo>
                  <a:lnTo>
                    <a:pt x="512" y="729"/>
                  </a:lnTo>
                  <a:lnTo>
                    <a:pt x="509" y="706"/>
                  </a:lnTo>
                  <a:lnTo>
                    <a:pt x="508" y="679"/>
                  </a:lnTo>
                  <a:lnTo>
                    <a:pt x="511" y="652"/>
                  </a:lnTo>
                  <a:lnTo>
                    <a:pt x="506" y="554"/>
                  </a:lnTo>
                  <a:lnTo>
                    <a:pt x="508" y="534"/>
                  </a:lnTo>
                  <a:lnTo>
                    <a:pt x="510" y="517"/>
                  </a:lnTo>
                  <a:lnTo>
                    <a:pt x="513" y="486"/>
                  </a:lnTo>
                  <a:lnTo>
                    <a:pt x="512" y="457"/>
                  </a:lnTo>
                  <a:lnTo>
                    <a:pt x="511" y="444"/>
                  </a:lnTo>
                  <a:lnTo>
                    <a:pt x="511" y="433"/>
                  </a:lnTo>
                  <a:lnTo>
                    <a:pt x="505" y="417"/>
                  </a:lnTo>
                  <a:lnTo>
                    <a:pt x="501" y="403"/>
                  </a:lnTo>
                  <a:lnTo>
                    <a:pt x="496" y="378"/>
                  </a:lnTo>
                  <a:lnTo>
                    <a:pt x="496" y="355"/>
                  </a:lnTo>
                  <a:lnTo>
                    <a:pt x="495" y="338"/>
                  </a:lnTo>
                  <a:lnTo>
                    <a:pt x="498" y="324"/>
                  </a:lnTo>
                  <a:lnTo>
                    <a:pt x="502" y="310"/>
                  </a:lnTo>
                  <a:lnTo>
                    <a:pt x="510" y="298"/>
                  </a:lnTo>
                  <a:lnTo>
                    <a:pt x="512" y="252"/>
                  </a:lnTo>
                  <a:close/>
                  <a:moveTo>
                    <a:pt x="177" y="765"/>
                  </a:moveTo>
                  <a:lnTo>
                    <a:pt x="177" y="751"/>
                  </a:lnTo>
                  <a:lnTo>
                    <a:pt x="177" y="765"/>
                  </a:lnTo>
                  <a:lnTo>
                    <a:pt x="180" y="784"/>
                  </a:lnTo>
                  <a:lnTo>
                    <a:pt x="183" y="804"/>
                  </a:lnTo>
                  <a:lnTo>
                    <a:pt x="185" y="826"/>
                  </a:lnTo>
                  <a:lnTo>
                    <a:pt x="186" y="850"/>
                  </a:lnTo>
                  <a:lnTo>
                    <a:pt x="185" y="873"/>
                  </a:lnTo>
                  <a:lnTo>
                    <a:pt x="183" y="899"/>
                  </a:lnTo>
                  <a:lnTo>
                    <a:pt x="180" y="925"/>
                  </a:lnTo>
                  <a:lnTo>
                    <a:pt x="177" y="954"/>
                  </a:lnTo>
                  <a:lnTo>
                    <a:pt x="170" y="958"/>
                  </a:lnTo>
                  <a:lnTo>
                    <a:pt x="166" y="963"/>
                  </a:lnTo>
                  <a:lnTo>
                    <a:pt x="162" y="969"/>
                  </a:lnTo>
                  <a:lnTo>
                    <a:pt x="159" y="978"/>
                  </a:lnTo>
                  <a:lnTo>
                    <a:pt x="156" y="986"/>
                  </a:lnTo>
                  <a:lnTo>
                    <a:pt x="155" y="995"/>
                  </a:lnTo>
                  <a:lnTo>
                    <a:pt x="154" y="1018"/>
                  </a:lnTo>
                  <a:lnTo>
                    <a:pt x="154" y="1025"/>
                  </a:lnTo>
                  <a:lnTo>
                    <a:pt x="154" y="1028"/>
                  </a:lnTo>
                  <a:lnTo>
                    <a:pt x="155" y="1032"/>
                  </a:lnTo>
                  <a:lnTo>
                    <a:pt x="154" y="1039"/>
                  </a:lnTo>
                  <a:lnTo>
                    <a:pt x="153" y="1039"/>
                  </a:lnTo>
                  <a:lnTo>
                    <a:pt x="153" y="1040"/>
                  </a:lnTo>
                  <a:lnTo>
                    <a:pt x="153" y="1042"/>
                  </a:lnTo>
                  <a:lnTo>
                    <a:pt x="153" y="1046"/>
                  </a:lnTo>
                  <a:lnTo>
                    <a:pt x="151" y="1048"/>
                  </a:lnTo>
                  <a:lnTo>
                    <a:pt x="150" y="1048"/>
                  </a:lnTo>
                  <a:lnTo>
                    <a:pt x="150" y="1049"/>
                  </a:lnTo>
                  <a:lnTo>
                    <a:pt x="150" y="1052"/>
                  </a:lnTo>
                  <a:lnTo>
                    <a:pt x="147" y="1058"/>
                  </a:lnTo>
                  <a:lnTo>
                    <a:pt x="143" y="1060"/>
                  </a:lnTo>
                  <a:lnTo>
                    <a:pt x="141" y="1063"/>
                  </a:lnTo>
                  <a:lnTo>
                    <a:pt x="137" y="1070"/>
                  </a:lnTo>
                  <a:lnTo>
                    <a:pt x="125" y="1083"/>
                  </a:lnTo>
                  <a:lnTo>
                    <a:pt x="119" y="1098"/>
                  </a:lnTo>
                  <a:lnTo>
                    <a:pt x="118" y="1113"/>
                  </a:lnTo>
                  <a:lnTo>
                    <a:pt x="122" y="1129"/>
                  </a:lnTo>
                  <a:lnTo>
                    <a:pt x="122" y="1132"/>
                  </a:lnTo>
                  <a:lnTo>
                    <a:pt x="123" y="1137"/>
                  </a:lnTo>
                  <a:lnTo>
                    <a:pt x="124" y="1145"/>
                  </a:lnTo>
                  <a:lnTo>
                    <a:pt x="124" y="1153"/>
                  </a:lnTo>
                  <a:lnTo>
                    <a:pt x="123" y="1162"/>
                  </a:lnTo>
                  <a:lnTo>
                    <a:pt x="120" y="1168"/>
                  </a:lnTo>
                  <a:lnTo>
                    <a:pt x="115" y="1177"/>
                  </a:lnTo>
                  <a:lnTo>
                    <a:pt x="113" y="1178"/>
                  </a:lnTo>
                  <a:lnTo>
                    <a:pt x="112" y="1180"/>
                  </a:lnTo>
                  <a:lnTo>
                    <a:pt x="110" y="1184"/>
                  </a:lnTo>
                  <a:lnTo>
                    <a:pt x="105" y="1193"/>
                  </a:lnTo>
                  <a:lnTo>
                    <a:pt x="99" y="1205"/>
                  </a:lnTo>
                  <a:lnTo>
                    <a:pt x="96" y="1221"/>
                  </a:lnTo>
                  <a:lnTo>
                    <a:pt x="93" y="1238"/>
                  </a:lnTo>
                  <a:lnTo>
                    <a:pt x="92" y="1259"/>
                  </a:lnTo>
                  <a:lnTo>
                    <a:pt x="90" y="1281"/>
                  </a:lnTo>
                  <a:lnTo>
                    <a:pt x="90" y="1306"/>
                  </a:lnTo>
                  <a:lnTo>
                    <a:pt x="90" y="1333"/>
                  </a:lnTo>
                  <a:lnTo>
                    <a:pt x="92" y="1365"/>
                  </a:lnTo>
                  <a:lnTo>
                    <a:pt x="64" y="1365"/>
                  </a:lnTo>
                  <a:lnTo>
                    <a:pt x="66" y="1338"/>
                  </a:lnTo>
                  <a:lnTo>
                    <a:pt x="69" y="1314"/>
                  </a:lnTo>
                  <a:lnTo>
                    <a:pt x="70" y="1291"/>
                  </a:lnTo>
                  <a:lnTo>
                    <a:pt x="71" y="1271"/>
                  </a:lnTo>
                  <a:lnTo>
                    <a:pt x="70" y="1251"/>
                  </a:lnTo>
                  <a:lnTo>
                    <a:pt x="70" y="1235"/>
                  </a:lnTo>
                  <a:lnTo>
                    <a:pt x="68" y="1219"/>
                  </a:lnTo>
                  <a:lnTo>
                    <a:pt x="67" y="1206"/>
                  </a:lnTo>
                  <a:lnTo>
                    <a:pt x="70" y="1192"/>
                  </a:lnTo>
                  <a:lnTo>
                    <a:pt x="75" y="1180"/>
                  </a:lnTo>
                  <a:lnTo>
                    <a:pt x="80" y="1159"/>
                  </a:lnTo>
                  <a:lnTo>
                    <a:pt x="83" y="1141"/>
                  </a:lnTo>
                  <a:lnTo>
                    <a:pt x="84" y="1134"/>
                  </a:lnTo>
                  <a:lnTo>
                    <a:pt x="85" y="1128"/>
                  </a:lnTo>
                  <a:lnTo>
                    <a:pt x="85" y="1126"/>
                  </a:lnTo>
                  <a:lnTo>
                    <a:pt x="80" y="1103"/>
                  </a:lnTo>
                  <a:lnTo>
                    <a:pt x="79" y="1093"/>
                  </a:lnTo>
                  <a:lnTo>
                    <a:pt x="80" y="1084"/>
                  </a:lnTo>
                  <a:lnTo>
                    <a:pt x="84" y="1068"/>
                  </a:lnTo>
                  <a:lnTo>
                    <a:pt x="93" y="1054"/>
                  </a:lnTo>
                  <a:lnTo>
                    <a:pt x="95" y="1052"/>
                  </a:lnTo>
                  <a:lnTo>
                    <a:pt x="99" y="1050"/>
                  </a:lnTo>
                  <a:lnTo>
                    <a:pt x="99" y="1048"/>
                  </a:lnTo>
                  <a:lnTo>
                    <a:pt x="99" y="1047"/>
                  </a:lnTo>
                  <a:lnTo>
                    <a:pt x="100" y="1047"/>
                  </a:lnTo>
                  <a:lnTo>
                    <a:pt x="103" y="1044"/>
                  </a:lnTo>
                  <a:lnTo>
                    <a:pt x="104" y="1040"/>
                  </a:lnTo>
                  <a:lnTo>
                    <a:pt x="106" y="1035"/>
                  </a:lnTo>
                  <a:lnTo>
                    <a:pt x="106" y="1028"/>
                  </a:lnTo>
                  <a:lnTo>
                    <a:pt x="107" y="1021"/>
                  </a:lnTo>
                  <a:lnTo>
                    <a:pt x="107" y="1004"/>
                  </a:lnTo>
                  <a:lnTo>
                    <a:pt x="103" y="991"/>
                  </a:lnTo>
                  <a:lnTo>
                    <a:pt x="101" y="980"/>
                  </a:lnTo>
                  <a:lnTo>
                    <a:pt x="105" y="962"/>
                  </a:lnTo>
                  <a:lnTo>
                    <a:pt x="107" y="953"/>
                  </a:lnTo>
                  <a:lnTo>
                    <a:pt x="112" y="947"/>
                  </a:lnTo>
                  <a:lnTo>
                    <a:pt x="119" y="941"/>
                  </a:lnTo>
                  <a:lnTo>
                    <a:pt x="128" y="938"/>
                  </a:lnTo>
                  <a:lnTo>
                    <a:pt x="138" y="919"/>
                  </a:lnTo>
                  <a:lnTo>
                    <a:pt x="148" y="899"/>
                  </a:lnTo>
                  <a:lnTo>
                    <a:pt x="151" y="888"/>
                  </a:lnTo>
                  <a:lnTo>
                    <a:pt x="155" y="879"/>
                  </a:lnTo>
                  <a:lnTo>
                    <a:pt x="158" y="868"/>
                  </a:lnTo>
                  <a:lnTo>
                    <a:pt x="163" y="858"/>
                  </a:lnTo>
                  <a:lnTo>
                    <a:pt x="167" y="836"/>
                  </a:lnTo>
                  <a:lnTo>
                    <a:pt x="171" y="813"/>
                  </a:lnTo>
                  <a:lnTo>
                    <a:pt x="174" y="789"/>
                  </a:lnTo>
                  <a:lnTo>
                    <a:pt x="177" y="76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Freeform 17"/>
            <p:cNvSpPr>
              <a:spLocks noChangeAspect="1"/>
            </p:cNvSpPr>
            <p:nvPr/>
          </p:nvSpPr>
          <p:spPr bwMode="auto">
            <a:xfrm>
              <a:off x="4015" y="1797"/>
              <a:ext cx="1" cy="1"/>
            </a:xfrm>
            <a:custGeom>
              <a:avLst/>
              <a:gdLst>
                <a:gd name="T0" fmla="*/ 0 w 12"/>
                <a:gd name="T1" fmla="*/ 10 h 12"/>
                <a:gd name="T2" fmla="*/ 12 w 12"/>
                <a:gd name="T3" fmla="*/ 12 h 12"/>
                <a:gd name="T4" fmla="*/ 8 w 12"/>
                <a:gd name="T5" fmla="*/ 2 h 12"/>
                <a:gd name="T6" fmla="*/ 5 w 12"/>
                <a:gd name="T7" fmla="*/ 0 h 12"/>
                <a:gd name="T8" fmla="*/ 0 w 12"/>
                <a:gd name="T9" fmla="*/ 1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0" y="10"/>
                  </a:moveTo>
                  <a:lnTo>
                    <a:pt x="12" y="12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Freeform 18"/>
            <p:cNvSpPr>
              <a:spLocks noChangeAspect="1"/>
            </p:cNvSpPr>
            <p:nvPr/>
          </p:nvSpPr>
          <p:spPr bwMode="auto">
            <a:xfrm>
              <a:off x="3984" y="1778"/>
              <a:ext cx="41" cy="78"/>
            </a:xfrm>
            <a:custGeom>
              <a:avLst/>
              <a:gdLst>
                <a:gd name="T0" fmla="*/ 50 w 534"/>
                <a:gd name="T1" fmla="*/ 146 h 1009"/>
                <a:gd name="T2" fmla="*/ 176 w 534"/>
                <a:gd name="T3" fmla="*/ 58 h 1009"/>
                <a:gd name="T4" fmla="*/ 291 w 534"/>
                <a:gd name="T5" fmla="*/ 10 h 1009"/>
                <a:gd name="T6" fmla="*/ 383 w 534"/>
                <a:gd name="T7" fmla="*/ 7 h 1009"/>
                <a:gd name="T8" fmla="*/ 437 w 534"/>
                <a:gd name="T9" fmla="*/ 26 h 1009"/>
                <a:gd name="T10" fmla="*/ 481 w 534"/>
                <a:gd name="T11" fmla="*/ 58 h 1009"/>
                <a:gd name="T12" fmla="*/ 511 w 534"/>
                <a:gd name="T13" fmla="*/ 100 h 1009"/>
                <a:gd name="T14" fmla="*/ 528 w 534"/>
                <a:gd name="T15" fmla="*/ 154 h 1009"/>
                <a:gd name="T16" fmla="*/ 526 w 534"/>
                <a:gd name="T17" fmla="*/ 207 h 1009"/>
                <a:gd name="T18" fmla="*/ 513 w 534"/>
                <a:gd name="T19" fmla="*/ 225 h 1009"/>
                <a:gd name="T20" fmla="*/ 512 w 534"/>
                <a:gd name="T21" fmla="*/ 228 h 1009"/>
                <a:gd name="T22" fmla="*/ 493 w 534"/>
                <a:gd name="T23" fmla="*/ 248 h 1009"/>
                <a:gd name="T24" fmla="*/ 474 w 534"/>
                <a:gd name="T25" fmla="*/ 265 h 1009"/>
                <a:gd name="T26" fmla="*/ 471 w 534"/>
                <a:gd name="T27" fmla="*/ 303 h 1009"/>
                <a:gd name="T28" fmla="*/ 462 w 534"/>
                <a:gd name="T29" fmla="*/ 412 h 1009"/>
                <a:gd name="T30" fmla="*/ 471 w 534"/>
                <a:gd name="T31" fmla="*/ 451 h 1009"/>
                <a:gd name="T32" fmla="*/ 468 w 534"/>
                <a:gd name="T33" fmla="*/ 483 h 1009"/>
                <a:gd name="T34" fmla="*/ 456 w 534"/>
                <a:gd name="T35" fmla="*/ 521 h 1009"/>
                <a:gd name="T36" fmla="*/ 452 w 534"/>
                <a:gd name="T37" fmla="*/ 570 h 1009"/>
                <a:gd name="T38" fmla="*/ 466 w 534"/>
                <a:gd name="T39" fmla="*/ 624 h 1009"/>
                <a:gd name="T40" fmla="*/ 463 w 534"/>
                <a:gd name="T41" fmla="*/ 683 h 1009"/>
                <a:gd name="T42" fmla="*/ 452 w 534"/>
                <a:gd name="T43" fmla="*/ 730 h 1009"/>
                <a:gd name="T44" fmla="*/ 464 w 534"/>
                <a:gd name="T45" fmla="*/ 805 h 1009"/>
                <a:gd name="T46" fmla="*/ 486 w 534"/>
                <a:gd name="T47" fmla="*/ 898 h 1009"/>
                <a:gd name="T48" fmla="*/ 481 w 534"/>
                <a:gd name="T49" fmla="*/ 931 h 1009"/>
                <a:gd name="T50" fmla="*/ 469 w 534"/>
                <a:gd name="T51" fmla="*/ 968 h 1009"/>
                <a:gd name="T52" fmla="*/ 436 w 534"/>
                <a:gd name="T53" fmla="*/ 1009 h 1009"/>
                <a:gd name="T54" fmla="*/ 406 w 534"/>
                <a:gd name="T55" fmla="*/ 1005 h 1009"/>
                <a:gd name="T56" fmla="*/ 394 w 534"/>
                <a:gd name="T57" fmla="*/ 999 h 1009"/>
                <a:gd name="T58" fmla="*/ 394 w 534"/>
                <a:gd name="T59" fmla="*/ 989 h 1009"/>
                <a:gd name="T60" fmla="*/ 438 w 534"/>
                <a:gd name="T61" fmla="*/ 938 h 1009"/>
                <a:gd name="T62" fmla="*/ 446 w 534"/>
                <a:gd name="T63" fmla="*/ 895 h 1009"/>
                <a:gd name="T64" fmla="*/ 445 w 534"/>
                <a:gd name="T65" fmla="*/ 865 h 1009"/>
                <a:gd name="T66" fmla="*/ 433 w 534"/>
                <a:gd name="T67" fmla="*/ 867 h 1009"/>
                <a:gd name="T68" fmla="*/ 420 w 534"/>
                <a:gd name="T69" fmla="*/ 893 h 1009"/>
                <a:gd name="T70" fmla="*/ 413 w 534"/>
                <a:gd name="T71" fmla="*/ 907 h 1009"/>
                <a:gd name="T72" fmla="*/ 392 w 534"/>
                <a:gd name="T73" fmla="*/ 924 h 1009"/>
                <a:gd name="T74" fmla="*/ 371 w 534"/>
                <a:gd name="T75" fmla="*/ 935 h 1009"/>
                <a:gd name="T76" fmla="*/ 363 w 534"/>
                <a:gd name="T77" fmla="*/ 935 h 1009"/>
                <a:gd name="T78" fmla="*/ 364 w 534"/>
                <a:gd name="T79" fmla="*/ 920 h 1009"/>
                <a:gd name="T80" fmla="*/ 377 w 534"/>
                <a:gd name="T81" fmla="*/ 895 h 1009"/>
                <a:gd name="T82" fmla="*/ 393 w 534"/>
                <a:gd name="T83" fmla="*/ 853 h 1009"/>
                <a:gd name="T84" fmla="*/ 391 w 534"/>
                <a:gd name="T85" fmla="*/ 809 h 1009"/>
                <a:gd name="T86" fmla="*/ 373 w 534"/>
                <a:gd name="T87" fmla="*/ 773 h 1009"/>
                <a:gd name="T88" fmla="*/ 363 w 534"/>
                <a:gd name="T89" fmla="*/ 734 h 1009"/>
                <a:gd name="T90" fmla="*/ 362 w 534"/>
                <a:gd name="T91" fmla="*/ 678 h 1009"/>
                <a:gd name="T92" fmla="*/ 360 w 534"/>
                <a:gd name="T93" fmla="*/ 596 h 1009"/>
                <a:gd name="T94" fmla="*/ 359 w 534"/>
                <a:gd name="T95" fmla="*/ 566 h 1009"/>
                <a:gd name="T96" fmla="*/ 365 w 534"/>
                <a:gd name="T97" fmla="*/ 530 h 1009"/>
                <a:gd name="T98" fmla="*/ 373 w 534"/>
                <a:gd name="T99" fmla="*/ 473 h 1009"/>
                <a:gd name="T100" fmla="*/ 358 w 534"/>
                <a:gd name="T101" fmla="*/ 415 h 1009"/>
                <a:gd name="T102" fmla="*/ 345 w 534"/>
                <a:gd name="T103" fmla="*/ 361 h 1009"/>
                <a:gd name="T104" fmla="*/ 352 w 534"/>
                <a:gd name="T105" fmla="*/ 299 h 1009"/>
                <a:gd name="T106" fmla="*/ 294 w 534"/>
                <a:gd name="T107" fmla="*/ 226 h 10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1009"/>
                <a:gd name="T164" fmla="*/ 534 w 534"/>
                <a:gd name="T165" fmla="*/ 1009 h 10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1009">
                  <a:moveTo>
                    <a:pt x="0" y="192"/>
                  </a:moveTo>
                  <a:lnTo>
                    <a:pt x="25" y="167"/>
                  </a:lnTo>
                  <a:lnTo>
                    <a:pt x="50" y="146"/>
                  </a:lnTo>
                  <a:lnTo>
                    <a:pt x="102" y="107"/>
                  </a:lnTo>
                  <a:lnTo>
                    <a:pt x="151" y="73"/>
                  </a:lnTo>
                  <a:lnTo>
                    <a:pt x="176" y="58"/>
                  </a:lnTo>
                  <a:lnTo>
                    <a:pt x="201" y="46"/>
                  </a:lnTo>
                  <a:lnTo>
                    <a:pt x="246" y="27"/>
                  </a:lnTo>
                  <a:lnTo>
                    <a:pt x="291" y="10"/>
                  </a:lnTo>
                  <a:lnTo>
                    <a:pt x="339" y="0"/>
                  </a:lnTo>
                  <a:lnTo>
                    <a:pt x="361" y="2"/>
                  </a:lnTo>
                  <a:lnTo>
                    <a:pt x="383" y="7"/>
                  </a:lnTo>
                  <a:lnTo>
                    <a:pt x="402" y="11"/>
                  </a:lnTo>
                  <a:lnTo>
                    <a:pt x="421" y="18"/>
                  </a:lnTo>
                  <a:lnTo>
                    <a:pt x="437" y="26"/>
                  </a:lnTo>
                  <a:lnTo>
                    <a:pt x="453" y="36"/>
                  </a:lnTo>
                  <a:lnTo>
                    <a:pt x="467" y="45"/>
                  </a:lnTo>
                  <a:lnTo>
                    <a:pt x="481" y="58"/>
                  </a:lnTo>
                  <a:lnTo>
                    <a:pt x="492" y="70"/>
                  </a:lnTo>
                  <a:lnTo>
                    <a:pt x="503" y="85"/>
                  </a:lnTo>
                  <a:lnTo>
                    <a:pt x="511" y="100"/>
                  </a:lnTo>
                  <a:lnTo>
                    <a:pt x="519" y="118"/>
                  </a:lnTo>
                  <a:lnTo>
                    <a:pt x="524" y="135"/>
                  </a:lnTo>
                  <a:lnTo>
                    <a:pt x="528" y="154"/>
                  </a:lnTo>
                  <a:lnTo>
                    <a:pt x="532" y="174"/>
                  </a:lnTo>
                  <a:lnTo>
                    <a:pt x="534" y="197"/>
                  </a:lnTo>
                  <a:lnTo>
                    <a:pt x="526" y="207"/>
                  </a:lnTo>
                  <a:lnTo>
                    <a:pt x="520" y="218"/>
                  </a:lnTo>
                  <a:lnTo>
                    <a:pt x="516" y="222"/>
                  </a:lnTo>
                  <a:lnTo>
                    <a:pt x="513" y="225"/>
                  </a:lnTo>
                  <a:lnTo>
                    <a:pt x="512" y="225"/>
                  </a:lnTo>
                  <a:lnTo>
                    <a:pt x="512" y="226"/>
                  </a:lnTo>
                  <a:lnTo>
                    <a:pt x="512" y="228"/>
                  </a:lnTo>
                  <a:lnTo>
                    <a:pt x="506" y="238"/>
                  </a:lnTo>
                  <a:lnTo>
                    <a:pt x="497" y="245"/>
                  </a:lnTo>
                  <a:lnTo>
                    <a:pt x="493" y="248"/>
                  </a:lnTo>
                  <a:lnTo>
                    <a:pt x="490" y="253"/>
                  </a:lnTo>
                  <a:lnTo>
                    <a:pt x="481" y="258"/>
                  </a:lnTo>
                  <a:lnTo>
                    <a:pt x="474" y="265"/>
                  </a:lnTo>
                  <a:lnTo>
                    <a:pt x="471" y="266"/>
                  </a:lnTo>
                  <a:lnTo>
                    <a:pt x="471" y="290"/>
                  </a:lnTo>
                  <a:lnTo>
                    <a:pt x="471" y="303"/>
                  </a:lnTo>
                  <a:lnTo>
                    <a:pt x="472" y="318"/>
                  </a:lnTo>
                  <a:lnTo>
                    <a:pt x="458" y="399"/>
                  </a:lnTo>
                  <a:lnTo>
                    <a:pt x="462" y="412"/>
                  </a:lnTo>
                  <a:lnTo>
                    <a:pt x="466" y="426"/>
                  </a:lnTo>
                  <a:lnTo>
                    <a:pt x="468" y="438"/>
                  </a:lnTo>
                  <a:lnTo>
                    <a:pt x="471" y="451"/>
                  </a:lnTo>
                  <a:lnTo>
                    <a:pt x="471" y="462"/>
                  </a:lnTo>
                  <a:lnTo>
                    <a:pt x="471" y="473"/>
                  </a:lnTo>
                  <a:lnTo>
                    <a:pt x="468" y="483"/>
                  </a:lnTo>
                  <a:lnTo>
                    <a:pt x="467" y="493"/>
                  </a:lnTo>
                  <a:lnTo>
                    <a:pt x="460" y="505"/>
                  </a:lnTo>
                  <a:lnTo>
                    <a:pt x="456" y="521"/>
                  </a:lnTo>
                  <a:lnTo>
                    <a:pt x="452" y="541"/>
                  </a:lnTo>
                  <a:lnTo>
                    <a:pt x="452" y="564"/>
                  </a:lnTo>
                  <a:lnTo>
                    <a:pt x="452" y="570"/>
                  </a:lnTo>
                  <a:lnTo>
                    <a:pt x="459" y="586"/>
                  </a:lnTo>
                  <a:lnTo>
                    <a:pt x="464" y="606"/>
                  </a:lnTo>
                  <a:lnTo>
                    <a:pt x="466" y="624"/>
                  </a:lnTo>
                  <a:lnTo>
                    <a:pt x="467" y="639"/>
                  </a:lnTo>
                  <a:lnTo>
                    <a:pt x="466" y="660"/>
                  </a:lnTo>
                  <a:lnTo>
                    <a:pt x="463" y="683"/>
                  </a:lnTo>
                  <a:lnTo>
                    <a:pt x="463" y="686"/>
                  </a:lnTo>
                  <a:lnTo>
                    <a:pt x="458" y="706"/>
                  </a:lnTo>
                  <a:lnTo>
                    <a:pt x="452" y="730"/>
                  </a:lnTo>
                  <a:lnTo>
                    <a:pt x="456" y="759"/>
                  </a:lnTo>
                  <a:lnTo>
                    <a:pt x="461" y="787"/>
                  </a:lnTo>
                  <a:lnTo>
                    <a:pt x="464" y="805"/>
                  </a:lnTo>
                  <a:lnTo>
                    <a:pt x="473" y="844"/>
                  </a:lnTo>
                  <a:lnTo>
                    <a:pt x="484" y="879"/>
                  </a:lnTo>
                  <a:lnTo>
                    <a:pt x="486" y="898"/>
                  </a:lnTo>
                  <a:lnTo>
                    <a:pt x="484" y="918"/>
                  </a:lnTo>
                  <a:lnTo>
                    <a:pt x="482" y="926"/>
                  </a:lnTo>
                  <a:lnTo>
                    <a:pt x="481" y="931"/>
                  </a:lnTo>
                  <a:lnTo>
                    <a:pt x="481" y="936"/>
                  </a:lnTo>
                  <a:lnTo>
                    <a:pt x="477" y="953"/>
                  </a:lnTo>
                  <a:lnTo>
                    <a:pt x="469" y="968"/>
                  </a:lnTo>
                  <a:lnTo>
                    <a:pt x="460" y="983"/>
                  </a:lnTo>
                  <a:lnTo>
                    <a:pt x="448" y="996"/>
                  </a:lnTo>
                  <a:lnTo>
                    <a:pt x="436" y="1009"/>
                  </a:lnTo>
                  <a:lnTo>
                    <a:pt x="423" y="1007"/>
                  </a:lnTo>
                  <a:lnTo>
                    <a:pt x="414" y="1007"/>
                  </a:lnTo>
                  <a:lnTo>
                    <a:pt x="406" y="1005"/>
                  </a:lnTo>
                  <a:lnTo>
                    <a:pt x="403" y="1004"/>
                  </a:lnTo>
                  <a:lnTo>
                    <a:pt x="398" y="1001"/>
                  </a:lnTo>
                  <a:lnTo>
                    <a:pt x="394" y="999"/>
                  </a:lnTo>
                  <a:lnTo>
                    <a:pt x="392" y="995"/>
                  </a:lnTo>
                  <a:lnTo>
                    <a:pt x="393" y="993"/>
                  </a:lnTo>
                  <a:lnTo>
                    <a:pt x="394" y="989"/>
                  </a:lnTo>
                  <a:lnTo>
                    <a:pt x="398" y="986"/>
                  </a:lnTo>
                  <a:lnTo>
                    <a:pt x="409" y="977"/>
                  </a:lnTo>
                  <a:lnTo>
                    <a:pt x="438" y="938"/>
                  </a:lnTo>
                  <a:lnTo>
                    <a:pt x="442" y="922"/>
                  </a:lnTo>
                  <a:lnTo>
                    <a:pt x="445" y="908"/>
                  </a:lnTo>
                  <a:lnTo>
                    <a:pt x="446" y="895"/>
                  </a:lnTo>
                  <a:lnTo>
                    <a:pt x="447" y="884"/>
                  </a:lnTo>
                  <a:lnTo>
                    <a:pt x="446" y="873"/>
                  </a:lnTo>
                  <a:lnTo>
                    <a:pt x="445" y="865"/>
                  </a:lnTo>
                  <a:lnTo>
                    <a:pt x="442" y="857"/>
                  </a:lnTo>
                  <a:lnTo>
                    <a:pt x="438" y="852"/>
                  </a:lnTo>
                  <a:lnTo>
                    <a:pt x="433" y="867"/>
                  </a:lnTo>
                  <a:lnTo>
                    <a:pt x="427" y="883"/>
                  </a:lnTo>
                  <a:lnTo>
                    <a:pt x="422" y="890"/>
                  </a:lnTo>
                  <a:lnTo>
                    <a:pt x="420" y="893"/>
                  </a:lnTo>
                  <a:lnTo>
                    <a:pt x="419" y="897"/>
                  </a:lnTo>
                  <a:lnTo>
                    <a:pt x="415" y="904"/>
                  </a:lnTo>
                  <a:lnTo>
                    <a:pt x="413" y="907"/>
                  </a:lnTo>
                  <a:lnTo>
                    <a:pt x="412" y="911"/>
                  </a:lnTo>
                  <a:lnTo>
                    <a:pt x="401" y="918"/>
                  </a:lnTo>
                  <a:lnTo>
                    <a:pt x="392" y="924"/>
                  </a:lnTo>
                  <a:lnTo>
                    <a:pt x="384" y="928"/>
                  </a:lnTo>
                  <a:lnTo>
                    <a:pt x="377" y="933"/>
                  </a:lnTo>
                  <a:lnTo>
                    <a:pt x="371" y="935"/>
                  </a:lnTo>
                  <a:lnTo>
                    <a:pt x="368" y="936"/>
                  </a:lnTo>
                  <a:lnTo>
                    <a:pt x="364" y="936"/>
                  </a:lnTo>
                  <a:lnTo>
                    <a:pt x="363" y="935"/>
                  </a:lnTo>
                  <a:lnTo>
                    <a:pt x="362" y="931"/>
                  </a:lnTo>
                  <a:lnTo>
                    <a:pt x="363" y="926"/>
                  </a:lnTo>
                  <a:lnTo>
                    <a:pt x="364" y="920"/>
                  </a:lnTo>
                  <a:lnTo>
                    <a:pt x="368" y="913"/>
                  </a:lnTo>
                  <a:lnTo>
                    <a:pt x="371" y="905"/>
                  </a:lnTo>
                  <a:lnTo>
                    <a:pt x="377" y="895"/>
                  </a:lnTo>
                  <a:lnTo>
                    <a:pt x="384" y="884"/>
                  </a:lnTo>
                  <a:lnTo>
                    <a:pt x="392" y="872"/>
                  </a:lnTo>
                  <a:lnTo>
                    <a:pt x="393" y="853"/>
                  </a:lnTo>
                  <a:lnTo>
                    <a:pt x="394" y="837"/>
                  </a:lnTo>
                  <a:lnTo>
                    <a:pt x="393" y="822"/>
                  </a:lnTo>
                  <a:lnTo>
                    <a:pt x="391" y="809"/>
                  </a:lnTo>
                  <a:lnTo>
                    <a:pt x="386" y="795"/>
                  </a:lnTo>
                  <a:lnTo>
                    <a:pt x="379" y="783"/>
                  </a:lnTo>
                  <a:lnTo>
                    <a:pt x="373" y="773"/>
                  </a:lnTo>
                  <a:lnTo>
                    <a:pt x="369" y="761"/>
                  </a:lnTo>
                  <a:lnTo>
                    <a:pt x="364" y="748"/>
                  </a:lnTo>
                  <a:lnTo>
                    <a:pt x="363" y="734"/>
                  </a:lnTo>
                  <a:lnTo>
                    <a:pt x="361" y="717"/>
                  </a:lnTo>
                  <a:lnTo>
                    <a:pt x="361" y="698"/>
                  </a:lnTo>
                  <a:lnTo>
                    <a:pt x="362" y="678"/>
                  </a:lnTo>
                  <a:lnTo>
                    <a:pt x="365" y="657"/>
                  </a:lnTo>
                  <a:lnTo>
                    <a:pt x="361" y="624"/>
                  </a:lnTo>
                  <a:lnTo>
                    <a:pt x="360" y="596"/>
                  </a:lnTo>
                  <a:lnTo>
                    <a:pt x="359" y="588"/>
                  </a:lnTo>
                  <a:lnTo>
                    <a:pt x="359" y="582"/>
                  </a:lnTo>
                  <a:lnTo>
                    <a:pt x="359" y="566"/>
                  </a:lnTo>
                  <a:lnTo>
                    <a:pt x="360" y="552"/>
                  </a:lnTo>
                  <a:lnTo>
                    <a:pt x="362" y="540"/>
                  </a:lnTo>
                  <a:lnTo>
                    <a:pt x="365" y="530"/>
                  </a:lnTo>
                  <a:lnTo>
                    <a:pt x="367" y="525"/>
                  </a:lnTo>
                  <a:lnTo>
                    <a:pt x="371" y="498"/>
                  </a:lnTo>
                  <a:lnTo>
                    <a:pt x="373" y="473"/>
                  </a:lnTo>
                  <a:lnTo>
                    <a:pt x="371" y="450"/>
                  </a:lnTo>
                  <a:lnTo>
                    <a:pt x="365" y="430"/>
                  </a:lnTo>
                  <a:lnTo>
                    <a:pt x="358" y="415"/>
                  </a:lnTo>
                  <a:lnTo>
                    <a:pt x="353" y="401"/>
                  </a:lnTo>
                  <a:lnTo>
                    <a:pt x="347" y="380"/>
                  </a:lnTo>
                  <a:lnTo>
                    <a:pt x="345" y="361"/>
                  </a:lnTo>
                  <a:lnTo>
                    <a:pt x="345" y="330"/>
                  </a:lnTo>
                  <a:lnTo>
                    <a:pt x="347" y="314"/>
                  </a:lnTo>
                  <a:lnTo>
                    <a:pt x="352" y="299"/>
                  </a:lnTo>
                  <a:lnTo>
                    <a:pt x="352" y="238"/>
                  </a:lnTo>
                  <a:lnTo>
                    <a:pt x="343" y="229"/>
                  </a:lnTo>
                  <a:lnTo>
                    <a:pt x="294" y="226"/>
                  </a:lnTo>
                  <a:lnTo>
                    <a:pt x="202" y="28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Freeform 19"/>
            <p:cNvSpPr>
              <a:spLocks noChangeAspect="1"/>
            </p:cNvSpPr>
            <p:nvPr/>
          </p:nvSpPr>
          <p:spPr bwMode="auto">
            <a:xfrm>
              <a:off x="4014" y="1797"/>
              <a:ext cx="3" cy="39"/>
            </a:xfrm>
            <a:custGeom>
              <a:avLst/>
              <a:gdLst>
                <a:gd name="T0" fmla="*/ 22 w 47"/>
                <a:gd name="T1" fmla="*/ 0 h 509"/>
                <a:gd name="T2" fmla="*/ 25 w 47"/>
                <a:gd name="T3" fmla="*/ 2 h 509"/>
                <a:gd name="T4" fmla="*/ 29 w 47"/>
                <a:gd name="T5" fmla="*/ 12 h 509"/>
                <a:gd name="T6" fmla="*/ 32 w 47"/>
                <a:gd name="T7" fmla="*/ 23 h 509"/>
                <a:gd name="T8" fmla="*/ 36 w 47"/>
                <a:gd name="T9" fmla="*/ 35 h 509"/>
                <a:gd name="T10" fmla="*/ 39 w 47"/>
                <a:gd name="T11" fmla="*/ 50 h 509"/>
                <a:gd name="T12" fmla="*/ 42 w 47"/>
                <a:gd name="T13" fmla="*/ 67 h 509"/>
                <a:gd name="T14" fmla="*/ 36 w 47"/>
                <a:gd name="T15" fmla="*/ 94 h 509"/>
                <a:gd name="T16" fmla="*/ 34 w 47"/>
                <a:gd name="T17" fmla="*/ 120 h 509"/>
                <a:gd name="T18" fmla="*/ 33 w 47"/>
                <a:gd name="T19" fmla="*/ 140 h 509"/>
                <a:gd name="T20" fmla="*/ 36 w 47"/>
                <a:gd name="T21" fmla="*/ 159 h 509"/>
                <a:gd name="T22" fmla="*/ 38 w 47"/>
                <a:gd name="T23" fmla="*/ 162 h 509"/>
                <a:gd name="T24" fmla="*/ 43 w 47"/>
                <a:gd name="T25" fmla="*/ 180 h 509"/>
                <a:gd name="T26" fmla="*/ 46 w 47"/>
                <a:gd name="T27" fmla="*/ 201 h 509"/>
                <a:gd name="T28" fmla="*/ 47 w 47"/>
                <a:gd name="T29" fmla="*/ 222 h 509"/>
                <a:gd name="T30" fmla="*/ 46 w 47"/>
                <a:gd name="T31" fmla="*/ 245 h 509"/>
                <a:gd name="T32" fmla="*/ 36 w 47"/>
                <a:gd name="T33" fmla="*/ 266 h 509"/>
                <a:gd name="T34" fmla="*/ 32 w 47"/>
                <a:gd name="T35" fmla="*/ 290 h 509"/>
                <a:gd name="T36" fmla="*/ 31 w 47"/>
                <a:gd name="T37" fmla="*/ 314 h 509"/>
                <a:gd name="T38" fmla="*/ 35 w 47"/>
                <a:gd name="T39" fmla="*/ 338 h 509"/>
                <a:gd name="T40" fmla="*/ 39 w 47"/>
                <a:gd name="T41" fmla="*/ 351 h 509"/>
                <a:gd name="T42" fmla="*/ 41 w 47"/>
                <a:gd name="T43" fmla="*/ 357 h 509"/>
                <a:gd name="T44" fmla="*/ 42 w 47"/>
                <a:gd name="T45" fmla="*/ 363 h 509"/>
                <a:gd name="T46" fmla="*/ 46 w 47"/>
                <a:gd name="T47" fmla="*/ 371 h 509"/>
                <a:gd name="T48" fmla="*/ 46 w 47"/>
                <a:gd name="T49" fmla="*/ 397 h 509"/>
                <a:gd name="T50" fmla="*/ 46 w 47"/>
                <a:gd name="T51" fmla="*/ 422 h 509"/>
                <a:gd name="T52" fmla="*/ 45 w 47"/>
                <a:gd name="T53" fmla="*/ 430 h 509"/>
                <a:gd name="T54" fmla="*/ 41 w 47"/>
                <a:gd name="T55" fmla="*/ 451 h 509"/>
                <a:gd name="T56" fmla="*/ 36 w 47"/>
                <a:gd name="T57" fmla="*/ 472 h 509"/>
                <a:gd name="T58" fmla="*/ 30 w 47"/>
                <a:gd name="T59" fmla="*/ 491 h 509"/>
                <a:gd name="T60" fmla="*/ 24 w 47"/>
                <a:gd name="T61" fmla="*/ 509 h 509"/>
                <a:gd name="T62" fmla="*/ 19 w 47"/>
                <a:gd name="T63" fmla="*/ 498 h 509"/>
                <a:gd name="T64" fmla="*/ 17 w 47"/>
                <a:gd name="T65" fmla="*/ 487 h 509"/>
                <a:gd name="T66" fmla="*/ 14 w 47"/>
                <a:gd name="T67" fmla="*/ 464 h 509"/>
                <a:gd name="T68" fmla="*/ 13 w 47"/>
                <a:gd name="T69" fmla="*/ 437 h 509"/>
                <a:gd name="T70" fmla="*/ 16 w 47"/>
                <a:gd name="T71" fmla="*/ 410 h 509"/>
                <a:gd name="T72" fmla="*/ 11 w 47"/>
                <a:gd name="T73" fmla="*/ 312 h 509"/>
                <a:gd name="T74" fmla="*/ 13 w 47"/>
                <a:gd name="T75" fmla="*/ 292 h 509"/>
                <a:gd name="T76" fmla="*/ 15 w 47"/>
                <a:gd name="T77" fmla="*/ 275 h 509"/>
                <a:gd name="T78" fmla="*/ 18 w 47"/>
                <a:gd name="T79" fmla="*/ 244 h 509"/>
                <a:gd name="T80" fmla="*/ 17 w 47"/>
                <a:gd name="T81" fmla="*/ 215 h 509"/>
                <a:gd name="T82" fmla="*/ 16 w 47"/>
                <a:gd name="T83" fmla="*/ 202 h 509"/>
                <a:gd name="T84" fmla="*/ 16 w 47"/>
                <a:gd name="T85" fmla="*/ 191 h 509"/>
                <a:gd name="T86" fmla="*/ 10 w 47"/>
                <a:gd name="T87" fmla="*/ 175 h 509"/>
                <a:gd name="T88" fmla="*/ 6 w 47"/>
                <a:gd name="T89" fmla="*/ 161 h 509"/>
                <a:gd name="T90" fmla="*/ 1 w 47"/>
                <a:gd name="T91" fmla="*/ 136 h 509"/>
                <a:gd name="T92" fmla="*/ 1 w 47"/>
                <a:gd name="T93" fmla="*/ 113 h 509"/>
                <a:gd name="T94" fmla="*/ 0 w 47"/>
                <a:gd name="T95" fmla="*/ 96 h 509"/>
                <a:gd name="T96" fmla="*/ 3 w 47"/>
                <a:gd name="T97" fmla="*/ 82 h 509"/>
                <a:gd name="T98" fmla="*/ 7 w 47"/>
                <a:gd name="T99" fmla="*/ 68 h 509"/>
                <a:gd name="T100" fmla="*/ 15 w 47"/>
                <a:gd name="T101" fmla="*/ 56 h 509"/>
                <a:gd name="T102" fmla="*/ 17 w 47"/>
                <a:gd name="T103" fmla="*/ 10 h 509"/>
                <a:gd name="T104" fmla="*/ 22 w 47"/>
                <a:gd name="T105" fmla="*/ 0 h 5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7"/>
                <a:gd name="T160" fmla="*/ 0 h 509"/>
                <a:gd name="T161" fmla="*/ 47 w 47"/>
                <a:gd name="T162" fmla="*/ 509 h 50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7" h="509">
                  <a:moveTo>
                    <a:pt x="22" y="0"/>
                  </a:moveTo>
                  <a:lnTo>
                    <a:pt x="25" y="2"/>
                  </a:lnTo>
                  <a:lnTo>
                    <a:pt x="29" y="12"/>
                  </a:lnTo>
                  <a:lnTo>
                    <a:pt x="32" y="23"/>
                  </a:lnTo>
                  <a:lnTo>
                    <a:pt x="36" y="35"/>
                  </a:lnTo>
                  <a:lnTo>
                    <a:pt x="39" y="50"/>
                  </a:lnTo>
                  <a:lnTo>
                    <a:pt x="42" y="67"/>
                  </a:lnTo>
                  <a:lnTo>
                    <a:pt x="36" y="94"/>
                  </a:lnTo>
                  <a:lnTo>
                    <a:pt x="34" y="120"/>
                  </a:lnTo>
                  <a:lnTo>
                    <a:pt x="33" y="140"/>
                  </a:lnTo>
                  <a:lnTo>
                    <a:pt x="36" y="159"/>
                  </a:lnTo>
                  <a:lnTo>
                    <a:pt x="38" y="162"/>
                  </a:lnTo>
                  <a:lnTo>
                    <a:pt x="43" y="180"/>
                  </a:lnTo>
                  <a:lnTo>
                    <a:pt x="46" y="201"/>
                  </a:lnTo>
                  <a:lnTo>
                    <a:pt x="47" y="222"/>
                  </a:lnTo>
                  <a:lnTo>
                    <a:pt x="46" y="245"/>
                  </a:lnTo>
                  <a:lnTo>
                    <a:pt x="36" y="266"/>
                  </a:lnTo>
                  <a:lnTo>
                    <a:pt x="32" y="290"/>
                  </a:lnTo>
                  <a:lnTo>
                    <a:pt x="31" y="314"/>
                  </a:lnTo>
                  <a:lnTo>
                    <a:pt x="35" y="338"/>
                  </a:lnTo>
                  <a:lnTo>
                    <a:pt x="39" y="351"/>
                  </a:lnTo>
                  <a:lnTo>
                    <a:pt x="41" y="357"/>
                  </a:lnTo>
                  <a:lnTo>
                    <a:pt x="42" y="363"/>
                  </a:lnTo>
                  <a:lnTo>
                    <a:pt x="46" y="371"/>
                  </a:lnTo>
                  <a:lnTo>
                    <a:pt x="46" y="397"/>
                  </a:lnTo>
                  <a:lnTo>
                    <a:pt x="46" y="422"/>
                  </a:lnTo>
                  <a:lnTo>
                    <a:pt x="45" y="430"/>
                  </a:lnTo>
                  <a:lnTo>
                    <a:pt x="41" y="451"/>
                  </a:lnTo>
                  <a:lnTo>
                    <a:pt x="36" y="472"/>
                  </a:lnTo>
                  <a:lnTo>
                    <a:pt x="30" y="491"/>
                  </a:lnTo>
                  <a:lnTo>
                    <a:pt x="24" y="509"/>
                  </a:lnTo>
                  <a:lnTo>
                    <a:pt x="19" y="498"/>
                  </a:lnTo>
                  <a:lnTo>
                    <a:pt x="17" y="487"/>
                  </a:lnTo>
                  <a:lnTo>
                    <a:pt x="14" y="464"/>
                  </a:lnTo>
                  <a:lnTo>
                    <a:pt x="13" y="437"/>
                  </a:lnTo>
                  <a:lnTo>
                    <a:pt x="16" y="410"/>
                  </a:lnTo>
                  <a:lnTo>
                    <a:pt x="11" y="312"/>
                  </a:lnTo>
                  <a:lnTo>
                    <a:pt x="13" y="292"/>
                  </a:lnTo>
                  <a:lnTo>
                    <a:pt x="15" y="275"/>
                  </a:lnTo>
                  <a:lnTo>
                    <a:pt x="18" y="244"/>
                  </a:lnTo>
                  <a:lnTo>
                    <a:pt x="17" y="215"/>
                  </a:lnTo>
                  <a:lnTo>
                    <a:pt x="16" y="202"/>
                  </a:lnTo>
                  <a:lnTo>
                    <a:pt x="16" y="191"/>
                  </a:lnTo>
                  <a:lnTo>
                    <a:pt x="10" y="175"/>
                  </a:lnTo>
                  <a:lnTo>
                    <a:pt x="6" y="161"/>
                  </a:lnTo>
                  <a:lnTo>
                    <a:pt x="1" y="136"/>
                  </a:lnTo>
                  <a:lnTo>
                    <a:pt x="1" y="113"/>
                  </a:lnTo>
                  <a:lnTo>
                    <a:pt x="0" y="96"/>
                  </a:lnTo>
                  <a:lnTo>
                    <a:pt x="3" y="82"/>
                  </a:lnTo>
                  <a:lnTo>
                    <a:pt x="7" y="68"/>
                  </a:lnTo>
                  <a:lnTo>
                    <a:pt x="15" y="56"/>
                  </a:lnTo>
                  <a:lnTo>
                    <a:pt x="17" y="1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20"/>
            <p:cNvSpPr>
              <a:spLocks noChangeAspect="1"/>
            </p:cNvSpPr>
            <p:nvPr/>
          </p:nvSpPr>
          <p:spPr bwMode="auto">
            <a:xfrm>
              <a:off x="3976" y="1793"/>
              <a:ext cx="28" cy="101"/>
            </a:xfrm>
            <a:custGeom>
              <a:avLst/>
              <a:gdLst>
                <a:gd name="T0" fmla="*/ 299 w 365"/>
                <a:gd name="T1" fmla="*/ 225 h 1312"/>
                <a:gd name="T2" fmla="*/ 306 w 365"/>
                <a:gd name="T3" fmla="*/ 271 h 1312"/>
                <a:gd name="T4" fmla="*/ 309 w 365"/>
                <a:gd name="T5" fmla="*/ 300 h 1312"/>
                <a:gd name="T6" fmla="*/ 308 w 365"/>
                <a:gd name="T7" fmla="*/ 354 h 1312"/>
                <a:gd name="T8" fmla="*/ 288 w 365"/>
                <a:gd name="T9" fmla="*/ 427 h 1312"/>
                <a:gd name="T10" fmla="*/ 246 w 365"/>
                <a:gd name="T11" fmla="*/ 475 h 1312"/>
                <a:gd name="T12" fmla="*/ 254 w 365"/>
                <a:gd name="T13" fmla="*/ 584 h 1312"/>
                <a:gd name="T14" fmla="*/ 239 w 365"/>
                <a:gd name="T15" fmla="*/ 728 h 1312"/>
                <a:gd name="T16" fmla="*/ 207 w 365"/>
                <a:gd name="T17" fmla="*/ 807 h 1312"/>
                <a:gd name="T18" fmla="*/ 198 w 365"/>
                <a:gd name="T19" fmla="*/ 866 h 1312"/>
                <a:gd name="T20" fmla="*/ 171 w 365"/>
                <a:gd name="T21" fmla="*/ 908 h 1312"/>
                <a:gd name="T22" fmla="*/ 168 w 365"/>
                <a:gd name="T23" fmla="*/ 953 h 1312"/>
                <a:gd name="T24" fmla="*/ 160 w 365"/>
                <a:gd name="T25" fmla="*/ 987 h 1312"/>
                <a:gd name="T26" fmla="*/ 132 w 365"/>
                <a:gd name="T27" fmla="*/ 1088 h 1312"/>
                <a:gd name="T28" fmla="*/ 193 w 365"/>
                <a:gd name="T29" fmla="*/ 1168 h 1312"/>
                <a:gd name="T30" fmla="*/ 256 w 365"/>
                <a:gd name="T31" fmla="*/ 1178 h 1312"/>
                <a:gd name="T32" fmla="*/ 276 w 365"/>
                <a:gd name="T33" fmla="*/ 1192 h 1312"/>
                <a:gd name="T34" fmla="*/ 288 w 365"/>
                <a:gd name="T35" fmla="*/ 1209 h 1312"/>
                <a:gd name="T36" fmla="*/ 283 w 365"/>
                <a:gd name="T37" fmla="*/ 1218 h 1312"/>
                <a:gd name="T38" fmla="*/ 275 w 365"/>
                <a:gd name="T39" fmla="*/ 1221 h 1312"/>
                <a:gd name="T40" fmla="*/ 264 w 365"/>
                <a:gd name="T41" fmla="*/ 1224 h 1312"/>
                <a:gd name="T42" fmla="*/ 242 w 365"/>
                <a:gd name="T43" fmla="*/ 1225 h 1312"/>
                <a:gd name="T44" fmla="*/ 193 w 365"/>
                <a:gd name="T45" fmla="*/ 1219 h 1312"/>
                <a:gd name="T46" fmla="*/ 134 w 365"/>
                <a:gd name="T47" fmla="*/ 1268 h 1312"/>
                <a:gd name="T48" fmla="*/ 333 w 365"/>
                <a:gd name="T49" fmla="*/ 1250 h 1312"/>
                <a:gd name="T50" fmla="*/ 348 w 365"/>
                <a:gd name="T51" fmla="*/ 1258 h 1312"/>
                <a:gd name="T52" fmla="*/ 364 w 365"/>
                <a:gd name="T53" fmla="*/ 1274 h 1312"/>
                <a:gd name="T54" fmla="*/ 355 w 365"/>
                <a:gd name="T55" fmla="*/ 1292 h 1312"/>
                <a:gd name="T56" fmla="*/ 323 w 365"/>
                <a:gd name="T57" fmla="*/ 1308 h 1312"/>
                <a:gd name="T58" fmla="*/ 170 w 365"/>
                <a:gd name="T59" fmla="*/ 1303 h 1312"/>
                <a:gd name="T60" fmla="*/ 98 w 365"/>
                <a:gd name="T61" fmla="*/ 1310 h 1312"/>
                <a:gd name="T62" fmla="*/ 78 w 365"/>
                <a:gd name="T63" fmla="*/ 1304 h 1312"/>
                <a:gd name="T64" fmla="*/ 70 w 365"/>
                <a:gd name="T65" fmla="*/ 1286 h 1312"/>
                <a:gd name="T66" fmla="*/ 49 w 365"/>
                <a:gd name="T67" fmla="*/ 1227 h 1312"/>
                <a:gd name="T68" fmla="*/ 5 w 365"/>
                <a:gd name="T69" fmla="*/ 1216 h 1312"/>
                <a:gd name="T70" fmla="*/ 4 w 365"/>
                <a:gd name="T71" fmla="*/ 1192 h 1312"/>
                <a:gd name="T72" fmla="*/ 22 w 365"/>
                <a:gd name="T73" fmla="*/ 1150 h 1312"/>
                <a:gd name="T74" fmla="*/ 33 w 365"/>
                <a:gd name="T75" fmla="*/ 1087 h 1312"/>
                <a:gd name="T76" fmla="*/ 34 w 365"/>
                <a:gd name="T77" fmla="*/ 1052 h 1312"/>
                <a:gd name="T78" fmla="*/ 20 w 365"/>
                <a:gd name="T79" fmla="*/ 1010 h 1312"/>
                <a:gd name="T80" fmla="*/ 34 w 365"/>
                <a:gd name="T81" fmla="*/ 978 h 1312"/>
                <a:gd name="T82" fmla="*/ 34 w 365"/>
                <a:gd name="T83" fmla="*/ 925 h 1312"/>
                <a:gd name="T84" fmla="*/ 35 w 365"/>
                <a:gd name="T85" fmla="*/ 878 h 1312"/>
                <a:gd name="T86" fmla="*/ 54 w 365"/>
                <a:gd name="T87" fmla="*/ 852 h 1312"/>
                <a:gd name="T88" fmla="*/ 55 w 365"/>
                <a:gd name="T89" fmla="*/ 803 h 1312"/>
                <a:gd name="T90" fmla="*/ 71 w 365"/>
                <a:gd name="T91" fmla="*/ 739 h 1312"/>
                <a:gd name="T92" fmla="*/ 107 w 365"/>
                <a:gd name="T93" fmla="*/ 635 h 1312"/>
                <a:gd name="T94" fmla="*/ 115 w 365"/>
                <a:gd name="T95" fmla="*/ 512 h 1312"/>
                <a:gd name="T96" fmla="*/ 73 w 365"/>
                <a:gd name="T97" fmla="*/ 454 h 1312"/>
                <a:gd name="T98" fmla="*/ 37 w 365"/>
                <a:gd name="T99" fmla="*/ 391 h 1312"/>
                <a:gd name="T100" fmla="*/ 20 w 365"/>
                <a:gd name="T101" fmla="*/ 296 h 1312"/>
                <a:gd name="T102" fmla="*/ 21 w 365"/>
                <a:gd name="T103" fmla="*/ 172 h 1312"/>
                <a:gd name="T104" fmla="*/ 50 w 365"/>
                <a:gd name="T105" fmla="*/ 68 h 1312"/>
                <a:gd name="T106" fmla="*/ 107 w 365"/>
                <a:gd name="T107" fmla="*/ 0 h 13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5"/>
                <a:gd name="T163" fmla="*/ 0 h 1312"/>
                <a:gd name="T164" fmla="*/ 365 w 365"/>
                <a:gd name="T165" fmla="*/ 1312 h 13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5" h="1312">
                  <a:moveTo>
                    <a:pt x="309" y="95"/>
                  </a:moveTo>
                  <a:lnTo>
                    <a:pt x="290" y="177"/>
                  </a:lnTo>
                  <a:lnTo>
                    <a:pt x="297" y="210"/>
                  </a:lnTo>
                  <a:lnTo>
                    <a:pt x="299" y="225"/>
                  </a:lnTo>
                  <a:lnTo>
                    <a:pt x="299" y="228"/>
                  </a:lnTo>
                  <a:lnTo>
                    <a:pt x="300" y="232"/>
                  </a:lnTo>
                  <a:lnTo>
                    <a:pt x="302" y="241"/>
                  </a:lnTo>
                  <a:lnTo>
                    <a:pt x="306" y="271"/>
                  </a:lnTo>
                  <a:lnTo>
                    <a:pt x="306" y="278"/>
                  </a:lnTo>
                  <a:lnTo>
                    <a:pt x="306" y="281"/>
                  </a:lnTo>
                  <a:lnTo>
                    <a:pt x="307" y="285"/>
                  </a:lnTo>
                  <a:lnTo>
                    <a:pt x="309" y="300"/>
                  </a:lnTo>
                  <a:lnTo>
                    <a:pt x="309" y="313"/>
                  </a:lnTo>
                  <a:lnTo>
                    <a:pt x="309" y="314"/>
                  </a:lnTo>
                  <a:lnTo>
                    <a:pt x="309" y="339"/>
                  </a:lnTo>
                  <a:lnTo>
                    <a:pt x="308" y="354"/>
                  </a:lnTo>
                  <a:lnTo>
                    <a:pt x="305" y="374"/>
                  </a:lnTo>
                  <a:lnTo>
                    <a:pt x="301" y="393"/>
                  </a:lnTo>
                  <a:lnTo>
                    <a:pt x="294" y="410"/>
                  </a:lnTo>
                  <a:lnTo>
                    <a:pt x="288" y="427"/>
                  </a:lnTo>
                  <a:lnTo>
                    <a:pt x="279" y="441"/>
                  </a:lnTo>
                  <a:lnTo>
                    <a:pt x="270" y="454"/>
                  </a:lnTo>
                  <a:lnTo>
                    <a:pt x="258" y="464"/>
                  </a:lnTo>
                  <a:lnTo>
                    <a:pt x="246" y="475"/>
                  </a:lnTo>
                  <a:lnTo>
                    <a:pt x="247" y="492"/>
                  </a:lnTo>
                  <a:lnTo>
                    <a:pt x="249" y="511"/>
                  </a:lnTo>
                  <a:lnTo>
                    <a:pt x="253" y="548"/>
                  </a:lnTo>
                  <a:lnTo>
                    <a:pt x="254" y="584"/>
                  </a:lnTo>
                  <a:lnTo>
                    <a:pt x="253" y="621"/>
                  </a:lnTo>
                  <a:lnTo>
                    <a:pt x="249" y="655"/>
                  </a:lnTo>
                  <a:lnTo>
                    <a:pt x="245" y="692"/>
                  </a:lnTo>
                  <a:lnTo>
                    <a:pt x="239" y="728"/>
                  </a:lnTo>
                  <a:lnTo>
                    <a:pt x="231" y="765"/>
                  </a:lnTo>
                  <a:lnTo>
                    <a:pt x="221" y="775"/>
                  </a:lnTo>
                  <a:lnTo>
                    <a:pt x="213" y="789"/>
                  </a:lnTo>
                  <a:lnTo>
                    <a:pt x="207" y="807"/>
                  </a:lnTo>
                  <a:lnTo>
                    <a:pt x="202" y="827"/>
                  </a:lnTo>
                  <a:lnTo>
                    <a:pt x="204" y="840"/>
                  </a:lnTo>
                  <a:lnTo>
                    <a:pt x="203" y="853"/>
                  </a:lnTo>
                  <a:lnTo>
                    <a:pt x="198" y="866"/>
                  </a:lnTo>
                  <a:lnTo>
                    <a:pt x="189" y="881"/>
                  </a:lnTo>
                  <a:lnTo>
                    <a:pt x="181" y="885"/>
                  </a:lnTo>
                  <a:lnTo>
                    <a:pt x="175" y="895"/>
                  </a:lnTo>
                  <a:lnTo>
                    <a:pt x="171" y="908"/>
                  </a:lnTo>
                  <a:lnTo>
                    <a:pt x="169" y="928"/>
                  </a:lnTo>
                  <a:lnTo>
                    <a:pt x="169" y="938"/>
                  </a:lnTo>
                  <a:lnTo>
                    <a:pt x="169" y="949"/>
                  </a:lnTo>
                  <a:lnTo>
                    <a:pt x="168" y="953"/>
                  </a:lnTo>
                  <a:lnTo>
                    <a:pt x="168" y="959"/>
                  </a:lnTo>
                  <a:lnTo>
                    <a:pt x="167" y="970"/>
                  </a:lnTo>
                  <a:lnTo>
                    <a:pt x="164" y="978"/>
                  </a:lnTo>
                  <a:lnTo>
                    <a:pt x="160" y="987"/>
                  </a:lnTo>
                  <a:lnTo>
                    <a:pt x="156" y="994"/>
                  </a:lnTo>
                  <a:lnTo>
                    <a:pt x="152" y="1003"/>
                  </a:lnTo>
                  <a:lnTo>
                    <a:pt x="139" y="1045"/>
                  </a:lnTo>
                  <a:lnTo>
                    <a:pt x="132" y="1088"/>
                  </a:lnTo>
                  <a:lnTo>
                    <a:pt x="129" y="1132"/>
                  </a:lnTo>
                  <a:lnTo>
                    <a:pt x="134" y="1175"/>
                  </a:lnTo>
                  <a:lnTo>
                    <a:pt x="163" y="1169"/>
                  </a:lnTo>
                  <a:lnTo>
                    <a:pt x="193" y="1168"/>
                  </a:lnTo>
                  <a:lnTo>
                    <a:pt x="221" y="1169"/>
                  </a:lnTo>
                  <a:lnTo>
                    <a:pt x="249" y="1175"/>
                  </a:lnTo>
                  <a:lnTo>
                    <a:pt x="254" y="1177"/>
                  </a:lnTo>
                  <a:lnTo>
                    <a:pt x="256" y="1178"/>
                  </a:lnTo>
                  <a:lnTo>
                    <a:pt x="259" y="1180"/>
                  </a:lnTo>
                  <a:lnTo>
                    <a:pt x="269" y="1187"/>
                  </a:lnTo>
                  <a:lnTo>
                    <a:pt x="272" y="1189"/>
                  </a:lnTo>
                  <a:lnTo>
                    <a:pt x="276" y="1192"/>
                  </a:lnTo>
                  <a:lnTo>
                    <a:pt x="283" y="1198"/>
                  </a:lnTo>
                  <a:lnTo>
                    <a:pt x="286" y="1203"/>
                  </a:lnTo>
                  <a:lnTo>
                    <a:pt x="288" y="1208"/>
                  </a:lnTo>
                  <a:lnTo>
                    <a:pt x="288" y="1209"/>
                  </a:lnTo>
                  <a:lnTo>
                    <a:pt x="289" y="1211"/>
                  </a:lnTo>
                  <a:lnTo>
                    <a:pt x="288" y="1216"/>
                  </a:lnTo>
                  <a:lnTo>
                    <a:pt x="285" y="1218"/>
                  </a:lnTo>
                  <a:lnTo>
                    <a:pt x="283" y="1218"/>
                  </a:lnTo>
                  <a:lnTo>
                    <a:pt x="282" y="1218"/>
                  </a:lnTo>
                  <a:lnTo>
                    <a:pt x="282" y="1219"/>
                  </a:lnTo>
                  <a:lnTo>
                    <a:pt x="279" y="1221"/>
                  </a:lnTo>
                  <a:lnTo>
                    <a:pt x="275" y="1221"/>
                  </a:lnTo>
                  <a:lnTo>
                    <a:pt x="273" y="1221"/>
                  </a:lnTo>
                  <a:lnTo>
                    <a:pt x="272" y="1221"/>
                  </a:lnTo>
                  <a:lnTo>
                    <a:pt x="272" y="1222"/>
                  </a:lnTo>
                  <a:lnTo>
                    <a:pt x="264" y="1224"/>
                  </a:lnTo>
                  <a:lnTo>
                    <a:pt x="254" y="1224"/>
                  </a:lnTo>
                  <a:lnTo>
                    <a:pt x="247" y="1224"/>
                  </a:lnTo>
                  <a:lnTo>
                    <a:pt x="244" y="1224"/>
                  </a:lnTo>
                  <a:lnTo>
                    <a:pt x="242" y="1225"/>
                  </a:lnTo>
                  <a:lnTo>
                    <a:pt x="228" y="1225"/>
                  </a:lnTo>
                  <a:lnTo>
                    <a:pt x="221" y="1225"/>
                  </a:lnTo>
                  <a:lnTo>
                    <a:pt x="214" y="1227"/>
                  </a:lnTo>
                  <a:lnTo>
                    <a:pt x="193" y="1219"/>
                  </a:lnTo>
                  <a:lnTo>
                    <a:pt x="173" y="1216"/>
                  </a:lnTo>
                  <a:lnTo>
                    <a:pt x="153" y="1213"/>
                  </a:lnTo>
                  <a:lnTo>
                    <a:pt x="134" y="1214"/>
                  </a:lnTo>
                  <a:lnTo>
                    <a:pt x="134" y="1268"/>
                  </a:lnTo>
                  <a:lnTo>
                    <a:pt x="183" y="1270"/>
                  </a:lnTo>
                  <a:lnTo>
                    <a:pt x="232" y="1268"/>
                  </a:lnTo>
                  <a:lnTo>
                    <a:pt x="282" y="1261"/>
                  </a:lnTo>
                  <a:lnTo>
                    <a:pt x="333" y="1250"/>
                  </a:lnTo>
                  <a:lnTo>
                    <a:pt x="334" y="1250"/>
                  </a:lnTo>
                  <a:lnTo>
                    <a:pt x="336" y="1251"/>
                  </a:lnTo>
                  <a:lnTo>
                    <a:pt x="341" y="1254"/>
                  </a:lnTo>
                  <a:lnTo>
                    <a:pt x="348" y="1258"/>
                  </a:lnTo>
                  <a:lnTo>
                    <a:pt x="359" y="1267"/>
                  </a:lnTo>
                  <a:lnTo>
                    <a:pt x="360" y="1268"/>
                  </a:lnTo>
                  <a:lnTo>
                    <a:pt x="362" y="1270"/>
                  </a:lnTo>
                  <a:lnTo>
                    <a:pt x="364" y="1274"/>
                  </a:lnTo>
                  <a:lnTo>
                    <a:pt x="365" y="1278"/>
                  </a:lnTo>
                  <a:lnTo>
                    <a:pt x="365" y="1283"/>
                  </a:lnTo>
                  <a:lnTo>
                    <a:pt x="359" y="1289"/>
                  </a:lnTo>
                  <a:lnTo>
                    <a:pt x="355" y="1292"/>
                  </a:lnTo>
                  <a:lnTo>
                    <a:pt x="349" y="1297"/>
                  </a:lnTo>
                  <a:lnTo>
                    <a:pt x="342" y="1299"/>
                  </a:lnTo>
                  <a:lnTo>
                    <a:pt x="333" y="1303"/>
                  </a:lnTo>
                  <a:lnTo>
                    <a:pt x="323" y="1308"/>
                  </a:lnTo>
                  <a:lnTo>
                    <a:pt x="313" y="1312"/>
                  </a:lnTo>
                  <a:lnTo>
                    <a:pt x="264" y="1303"/>
                  </a:lnTo>
                  <a:lnTo>
                    <a:pt x="217" y="1301"/>
                  </a:lnTo>
                  <a:lnTo>
                    <a:pt x="170" y="1303"/>
                  </a:lnTo>
                  <a:lnTo>
                    <a:pt x="123" y="1312"/>
                  </a:lnTo>
                  <a:lnTo>
                    <a:pt x="113" y="1311"/>
                  </a:lnTo>
                  <a:lnTo>
                    <a:pt x="106" y="1311"/>
                  </a:lnTo>
                  <a:lnTo>
                    <a:pt x="98" y="1310"/>
                  </a:lnTo>
                  <a:lnTo>
                    <a:pt x="93" y="1310"/>
                  </a:lnTo>
                  <a:lnTo>
                    <a:pt x="86" y="1308"/>
                  </a:lnTo>
                  <a:lnTo>
                    <a:pt x="82" y="1306"/>
                  </a:lnTo>
                  <a:lnTo>
                    <a:pt x="78" y="1304"/>
                  </a:lnTo>
                  <a:lnTo>
                    <a:pt x="76" y="1303"/>
                  </a:lnTo>
                  <a:lnTo>
                    <a:pt x="70" y="1298"/>
                  </a:lnTo>
                  <a:lnTo>
                    <a:pt x="69" y="1292"/>
                  </a:lnTo>
                  <a:lnTo>
                    <a:pt x="70" y="1286"/>
                  </a:lnTo>
                  <a:lnTo>
                    <a:pt x="71" y="1282"/>
                  </a:lnTo>
                  <a:lnTo>
                    <a:pt x="75" y="1278"/>
                  </a:lnTo>
                  <a:lnTo>
                    <a:pt x="91" y="1217"/>
                  </a:lnTo>
                  <a:lnTo>
                    <a:pt x="49" y="1227"/>
                  </a:lnTo>
                  <a:lnTo>
                    <a:pt x="33" y="1225"/>
                  </a:lnTo>
                  <a:lnTo>
                    <a:pt x="20" y="1223"/>
                  </a:lnTo>
                  <a:lnTo>
                    <a:pt x="10" y="1220"/>
                  </a:lnTo>
                  <a:lnTo>
                    <a:pt x="5" y="1216"/>
                  </a:lnTo>
                  <a:lnTo>
                    <a:pt x="1" y="1209"/>
                  </a:lnTo>
                  <a:lnTo>
                    <a:pt x="0" y="1205"/>
                  </a:lnTo>
                  <a:lnTo>
                    <a:pt x="1" y="1202"/>
                  </a:lnTo>
                  <a:lnTo>
                    <a:pt x="4" y="1192"/>
                  </a:lnTo>
                  <a:lnTo>
                    <a:pt x="6" y="1187"/>
                  </a:lnTo>
                  <a:lnTo>
                    <a:pt x="10" y="1182"/>
                  </a:lnTo>
                  <a:lnTo>
                    <a:pt x="17" y="1165"/>
                  </a:lnTo>
                  <a:lnTo>
                    <a:pt x="22" y="1150"/>
                  </a:lnTo>
                  <a:lnTo>
                    <a:pt x="31" y="1118"/>
                  </a:lnTo>
                  <a:lnTo>
                    <a:pt x="33" y="1100"/>
                  </a:lnTo>
                  <a:lnTo>
                    <a:pt x="33" y="1092"/>
                  </a:lnTo>
                  <a:lnTo>
                    <a:pt x="33" y="1087"/>
                  </a:lnTo>
                  <a:lnTo>
                    <a:pt x="33" y="1085"/>
                  </a:lnTo>
                  <a:lnTo>
                    <a:pt x="33" y="1084"/>
                  </a:lnTo>
                  <a:lnTo>
                    <a:pt x="34" y="1084"/>
                  </a:lnTo>
                  <a:lnTo>
                    <a:pt x="34" y="1052"/>
                  </a:lnTo>
                  <a:lnTo>
                    <a:pt x="26" y="1040"/>
                  </a:lnTo>
                  <a:lnTo>
                    <a:pt x="23" y="1029"/>
                  </a:lnTo>
                  <a:lnTo>
                    <a:pt x="20" y="1018"/>
                  </a:lnTo>
                  <a:lnTo>
                    <a:pt x="20" y="1010"/>
                  </a:lnTo>
                  <a:lnTo>
                    <a:pt x="20" y="1000"/>
                  </a:lnTo>
                  <a:lnTo>
                    <a:pt x="23" y="992"/>
                  </a:lnTo>
                  <a:lnTo>
                    <a:pt x="26" y="985"/>
                  </a:lnTo>
                  <a:lnTo>
                    <a:pt x="34" y="978"/>
                  </a:lnTo>
                  <a:lnTo>
                    <a:pt x="39" y="963"/>
                  </a:lnTo>
                  <a:lnTo>
                    <a:pt x="41" y="950"/>
                  </a:lnTo>
                  <a:lnTo>
                    <a:pt x="39" y="937"/>
                  </a:lnTo>
                  <a:lnTo>
                    <a:pt x="34" y="925"/>
                  </a:lnTo>
                  <a:lnTo>
                    <a:pt x="31" y="904"/>
                  </a:lnTo>
                  <a:lnTo>
                    <a:pt x="31" y="894"/>
                  </a:lnTo>
                  <a:lnTo>
                    <a:pt x="33" y="886"/>
                  </a:lnTo>
                  <a:lnTo>
                    <a:pt x="35" y="878"/>
                  </a:lnTo>
                  <a:lnTo>
                    <a:pt x="39" y="871"/>
                  </a:lnTo>
                  <a:lnTo>
                    <a:pt x="44" y="865"/>
                  </a:lnTo>
                  <a:lnTo>
                    <a:pt x="50" y="861"/>
                  </a:lnTo>
                  <a:lnTo>
                    <a:pt x="54" y="852"/>
                  </a:lnTo>
                  <a:lnTo>
                    <a:pt x="58" y="843"/>
                  </a:lnTo>
                  <a:lnTo>
                    <a:pt x="62" y="829"/>
                  </a:lnTo>
                  <a:lnTo>
                    <a:pt x="60" y="815"/>
                  </a:lnTo>
                  <a:lnTo>
                    <a:pt x="55" y="803"/>
                  </a:lnTo>
                  <a:lnTo>
                    <a:pt x="53" y="781"/>
                  </a:lnTo>
                  <a:lnTo>
                    <a:pt x="58" y="762"/>
                  </a:lnTo>
                  <a:lnTo>
                    <a:pt x="66" y="746"/>
                  </a:lnTo>
                  <a:lnTo>
                    <a:pt x="71" y="739"/>
                  </a:lnTo>
                  <a:lnTo>
                    <a:pt x="80" y="733"/>
                  </a:lnTo>
                  <a:lnTo>
                    <a:pt x="90" y="700"/>
                  </a:lnTo>
                  <a:lnTo>
                    <a:pt x="99" y="667"/>
                  </a:lnTo>
                  <a:lnTo>
                    <a:pt x="107" y="635"/>
                  </a:lnTo>
                  <a:lnTo>
                    <a:pt x="112" y="604"/>
                  </a:lnTo>
                  <a:lnTo>
                    <a:pt x="115" y="572"/>
                  </a:lnTo>
                  <a:lnTo>
                    <a:pt x="117" y="542"/>
                  </a:lnTo>
                  <a:lnTo>
                    <a:pt x="115" y="512"/>
                  </a:lnTo>
                  <a:lnTo>
                    <a:pt x="113" y="483"/>
                  </a:lnTo>
                  <a:lnTo>
                    <a:pt x="98" y="475"/>
                  </a:lnTo>
                  <a:lnTo>
                    <a:pt x="85" y="465"/>
                  </a:lnTo>
                  <a:lnTo>
                    <a:pt x="73" y="454"/>
                  </a:lnTo>
                  <a:lnTo>
                    <a:pt x="63" y="442"/>
                  </a:lnTo>
                  <a:lnTo>
                    <a:pt x="52" y="426"/>
                  </a:lnTo>
                  <a:lnTo>
                    <a:pt x="45" y="409"/>
                  </a:lnTo>
                  <a:lnTo>
                    <a:pt x="37" y="391"/>
                  </a:lnTo>
                  <a:lnTo>
                    <a:pt x="32" y="370"/>
                  </a:lnTo>
                  <a:lnTo>
                    <a:pt x="26" y="348"/>
                  </a:lnTo>
                  <a:lnTo>
                    <a:pt x="23" y="323"/>
                  </a:lnTo>
                  <a:lnTo>
                    <a:pt x="20" y="296"/>
                  </a:lnTo>
                  <a:lnTo>
                    <a:pt x="19" y="268"/>
                  </a:lnTo>
                  <a:lnTo>
                    <a:pt x="18" y="237"/>
                  </a:lnTo>
                  <a:lnTo>
                    <a:pt x="19" y="205"/>
                  </a:lnTo>
                  <a:lnTo>
                    <a:pt x="21" y="172"/>
                  </a:lnTo>
                  <a:lnTo>
                    <a:pt x="25" y="136"/>
                  </a:lnTo>
                  <a:lnTo>
                    <a:pt x="33" y="111"/>
                  </a:lnTo>
                  <a:lnTo>
                    <a:pt x="41" y="89"/>
                  </a:lnTo>
                  <a:lnTo>
                    <a:pt x="50" y="68"/>
                  </a:lnTo>
                  <a:lnTo>
                    <a:pt x="61" y="51"/>
                  </a:lnTo>
                  <a:lnTo>
                    <a:pt x="70" y="35"/>
                  </a:lnTo>
                  <a:lnTo>
                    <a:pt x="82" y="21"/>
                  </a:lnTo>
                  <a:lnTo>
                    <a:pt x="10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Line 21"/>
            <p:cNvSpPr>
              <a:spLocks noChangeAspect="1" noChangeShapeType="1"/>
            </p:cNvSpPr>
            <p:nvPr/>
          </p:nvSpPr>
          <p:spPr bwMode="auto">
            <a:xfrm>
              <a:off x="3989" y="183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22"/>
            <p:cNvSpPr>
              <a:spLocks noChangeAspect="1"/>
            </p:cNvSpPr>
            <p:nvPr/>
          </p:nvSpPr>
          <p:spPr bwMode="auto">
            <a:xfrm>
              <a:off x="3981" y="1837"/>
              <a:ext cx="9" cy="46"/>
            </a:xfrm>
            <a:custGeom>
              <a:avLst/>
              <a:gdLst>
                <a:gd name="T0" fmla="*/ 110 w 122"/>
                <a:gd name="T1" fmla="*/ 24 h 600"/>
                <a:gd name="T2" fmla="*/ 103 w 122"/>
                <a:gd name="T3" fmla="*/ 71 h 600"/>
                <a:gd name="T4" fmla="*/ 94 w 122"/>
                <a:gd name="T5" fmla="*/ 103 h 600"/>
                <a:gd name="T6" fmla="*/ 87 w 122"/>
                <a:gd name="T7" fmla="*/ 123 h 600"/>
                <a:gd name="T8" fmla="*/ 74 w 122"/>
                <a:gd name="T9" fmla="*/ 154 h 600"/>
                <a:gd name="T10" fmla="*/ 55 w 122"/>
                <a:gd name="T11" fmla="*/ 176 h 600"/>
                <a:gd name="T12" fmla="*/ 43 w 122"/>
                <a:gd name="T13" fmla="*/ 188 h 600"/>
                <a:gd name="T14" fmla="*/ 37 w 122"/>
                <a:gd name="T15" fmla="*/ 215 h 600"/>
                <a:gd name="T16" fmla="*/ 43 w 122"/>
                <a:gd name="T17" fmla="*/ 239 h 600"/>
                <a:gd name="T18" fmla="*/ 42 w 122"/>
                <a:gd name="T19" fmla="*/ 263 h 600"/>
                <a:gd name="T20" fmla="*/ 40 w 122"/>
                <a:gd name="T21" fmla="*/ 275 h 600"/>
                <a:gd name="T22" fmla="*/ 36 w 122"/>
                <a:gd name="T23" fmla="*/ 282 h 600"/>
                <a:gd name="T24" fmla="*/ 35 w 122"/>
                <a:gd name="T25" fmla="*/ 283 h 600"/>
                <a:gd name="T26" fmla="*/ 31 w 122"/>
                <a:gd name="T27" fmla="*/ 287 h 600"/>
                <a:gd name="T28" fmla="*/ 20 w 122"/>
                <a:gd name="T29" fmla="*/ 303 h 600"/>
                <a:gd name="T30" fmla="*/ 15 w 122"/>
                <a:gd name="T31" fmla="*/ 328 h 600"/>
                <a:gd name="T32" fmla="*/ 21 w 122"/>
                <a:gd name="T33" fmla="*/ 361 h 600"/>
                <a:gd name="T34" fmla="*/ 20 w 122"/>
                <a:gd name="T35" fmla="*/ 369 h 600"/>
                <a:gd name="T36" fmla="*/ 16 w 122"/>
                <a:gd name="T37" fmla="*/ 394 h 600"/>
                <a:gd name="T38" fmla="*/ 6 w 122"/>
                <a:gd name="T39" fmla="*/ 427 h 600"/>
                <a:gd name="T40" fmla="*/ 4 w 122"/>
                <a:gd name="T41" fmla="*/ 454 h 600"/>
                <a:gd name="T42" fmla="*/ 6 w 122"/>
                <a:gd name="T43" fmla="*/ 486 h 600"/>
                <a:gd name="T44" fmla="*/ 6 w 122"/>
                <a:gd name="T45" fmla="*/ 526 h 600"/>
                <a:gd name="T46" fmla="*/ 2 w 122"/>
                <a:gd name="T47" fmla="*/ 573 h 600"/>
                <a:gd name="T48" fmla="*/ 28 w 122"/>
                <a:gd name="T49" fmla="*/ 600 h 600"/>
                <a:gd name="T50" fmla="*/ 26 w 122"/>
                <a:gd name="T51" fmla="*/ 541 h 600"/>
                <a:gd name="T52" fmla="*/ 28 w 122"/>
                <a:gd name="T53" fmla="*/ 494 h 600"/>
                <a:gd name="T54" fmla="*/ 32 w 122"/>
                <a:gd name="T55" fmla="*/ 456 h 600"/>
                <a:gd name="T56" fmla="*/ 41 w 122"/>
                <a:gd name="T57" fmla="*/ 428 h 600"/>
                <a:gd name="T58" fmla="*/ 48 w 122"/>
                <a:gd name="T59" fmla="*/ 415 h 600"/>
                <a:gd name="T60" fmla="*/ 51 w 122"/>
                <a:gd name="T61" fmla="*/ 412 h 600"/>
                <a:gd name="T62" fmla="*/ 59 w 122"/>
                <a:gd name="T63" fmla="*/ 397 h 600"/>
                <a:gd name="T64" fmla="*/ 60 w 122"/>
                <a:gd name="T65" fmla="*/ 380 h 600"/>
                <a:gd name="T66" fmla="*/ 58 w 122"/>
                <a:gd name="T67" fmla="*/ 367 h 600"/>
                <a:gd name="T68" fmla="*/ 54 w 122"/>
                <a:gd name="T69" fmla="*/ 348 h 600"/>
                <a:gd name="T70" fmla="*/ 61 w 122"/>
                <a:gd name="T71" fmla="*/ 318 h 600"/>
                <a:gd name="T72" fmla="*/ 77 w 122"/>
                <a:gd name="T73" fmla="*/ 298 h 600"/>
                <a:gd name="T74" fmla="*/ 83 w 122"/>
                <a:gd name="T75" fmla="*/ 293 h 600"/>
                <a:gd name="T76" fmla="*/ 86 w 122"/>
                <a:gd name="T77" fmla="*/ 284 h 600"/>
                <a:gd name="T78" fmla="*/ 87 w 122"/>
                <a:gd name="T79" fmla="*/ 283 h 600"/>
                <a:gd name="T80" fmla="*/ 89 w 122"/>
                <a:gd name="T81" fmla="*/ 277 h 600"/>
                <a:gd name="T82" fmla="*/ 89 w 122"/>
                <a:gd name="T83" fmla="*/ 274 h 600"/>
                <a:gd name="T84" fmla="*/ 91 w 122"/>
                <a:gd name="T85" fmla="*/ 267 h 600"/>
                <a:gd name="T86" fmla="*/ 90 w 122"/>
                <a:gd name="T87" fmla="*/ 260 h 600"/>
                <a:gd name="T88" fmla="*/ 91 w 122"/>
                <a:gd name="T89" fmla="*/ 230 h 600"/>
                <a:gd name="T90" fmla="*/ 95 w 122"/>
                <a:gd name="T91" fmla="*/ 213 h 600"/>
                <a:gd name="T92" fmla="*/ 102 w 122"/>
                <a:gd name="T93" fmla="*/ 198 h 600"/>
                <a:gd name="T94" fmla="*/ 113 w 122"/>
                <a:gd name="T95" fmla="*/ 189 h 600"/>
                <a:gd name="T96" fmla="*/ 119 w 122"/>
                <a:gd name="T97" fmla="*/ 134 h 600"/>
                <a:gd name="T98" fmla="*/ 122 w 122"/>
                <a:gd name="T99" fmla="*/ 85 h 600"/>
                <a:gd name="T100" fmla="*/ 119 w 122"/>
                <a:gd name="T101" fmla="*/ 39 h 600"/>
                <a:gd name="T102" fmla="*/ 113 w 122"/>
                <a:gd name="T103" fmla="*/ 0 h 6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2"/>
                <a:gd name="T157" fmla="*/ 0 h 600"/>
                <a:gd name="T158" fmla="*/ 122 w 122"/>
                <a:gd name="T159" fmla="*/ 600 h 6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2" h="600">
                  <a:moveTo>
                    <a:pt x="113" y="0"/>
                  </a:moveTo>
                  <a:lnTo>
                    <a:pt x="110" y="24"/>
                  </a:lnTo>
                  <a:lnTo>
                    <a:pt x="107" y="48"/>
                  </a:lnTo>
                  <a:lnTo>
                    <a:pt x="103" y="71"/>
                  </a:lnTo>
                  <a:lnTo>
                    <a:pt x="99" y="93"/>
                  </a:lnTo>
                  <a:lnTo>
                    <a:pt x="94" y="103"/>
                  </a:lnTo>
                  <a:lnTo>
                    <a:pt x="91" y="114"/>
                  </a:lnTo>
                  <a:lnTo>
                    <a:pt x="87" y="123"/>
                  </a:lnTo>
                  <a:lnTo>
                    <a:pt x="84" y="134"/>
                  </a:lnTo>
                  <a:lnTo>
                    <a:pt x="74" y="154"/>
                  </a:lnTo>
                  <a:lnTo>
                    <a:pt x="64" y="173"/>
                  </a:lnTo>
                  <a:lnTo>
                    <a:pt x="55" y="176"/>
                  </a:lnTo>
                  <a:lnTo>
                    <a:pt x="48" y="182"/>
                  </a:lnTo>
                  <a:lnTo>
                    <a:pt x="43" y="188"/>
                  </a:lnTo>
                  <a:lnTo>
                    <a:pt x="41" y="197"/>
                  </a:lnTo>
                  <a:lnTo>
                    <a:pt x="37" y="215"/>
                  </a:lnTo>
                  <a:lnTo>
                    <a:pt x="39" y="226"/>
                  </a:lnTo>
                  <a:lnTo>
                    <a:pt x="43" y="239"/>
                  </a:lnTo>
                  <a:lnTo>
                    <a:pt x="43" y="256"/>
                  </a:lnTo>
                  <a:lnTo>
                    <a:pt x="42" y="263"/>
                  </a:lnTo>
                  <a:lnTo>
                    <a:pt x="42" y="270"/>
                  </a:lnTo>
                  <a:lnTo>
                    <a:pt x="40" y="275"/>
                  </a:lnTo>
                  <a:lnTo>
                    <a:pt x="39" y="279"/>
                  </a:lnTo>
                  <a:lnTo>
                    <a:pt x="36" y="282"/>
                  </a:lnTo>
                  <a:lnTo>
                    <a:pt x="35" y="282"/>
                  </a:lnTo>
                  <a:lnTo>
                    <a:pt x="35" y="283"/>
                  </a:lnTo>
                  <a:lnTo>
                    <a:pt x="35" y="285"/>
                  </a:lnTo>
                  <a:lnTo>
                    <a:pt x="31" y="287"/>
                  </a:lnTo>
                  <a:lnTo>
                    <a:pt x="29" y="289"/>
                  </a:lnTo>
                  <a:lnTo>
                    <a:pt x="20" y="303"/>
                  </a:lnTo>
                  <a:lnTo>
                    <a:pt x="16" y="319"/>
                  </a:lnTo>
                  <a:lnTo>
                    <a:pt x="15" y="328"/>
                  </a:lnTo>
                  <a:lnTo>
                    <a:pt x="16" y="338"/>
                  </a:lnTo>
                  <a:lnTo>
                    <a:pt x="21" y="361"/>
                  </a:lnTo>
                  <a:lnTo>
                    <a:pt x="21" y="363"/>
                  </a:lnTo>
                  <a:lnTo>
                    <a:pt x="20" y="369"/>
                  </a:lnTo>
                  <a:lnTo>
                    <a:pt x="19" y="376"/>
                  </a:lnTo>
                  <a:lnTo>
                    <a:pt x="16" y="394"/>
                  </a:lnTo>
                  <a:lnTo>
                    <a:pt x="11" y="415"/>
                  </a:lnTo>
                  <a:lnTo>
                    <a:pt x="6" y="427"/>
                  </a:lnTo>
                  <a:lnTo>
                    <a:pt x="3" y="441"/>
                  </a:lnTo>
                  <a:lnTo>
                    <a:pt x="4" y="454"/>
                  </a:lnTo>
                  <a:lnTo>
                    <a:pt x="6" y="470"/>
                  </a:lnTo>
                  <a:lnTo>
                    <a:pt x="6" y="486"/>
                  </a:lnTo>
                  <a:lnTo>
                    <a:pt x="7" y="506"/>
                  </a:lnTo>
                  <a:lnTo>
                    <a:pt x="6" y="526"/>
                  </a:lnTo>
                  <a:lnTo>
                    <a:pt x="5" y="549"/>
                  </a:lnTo>
                  <a:lnTo>
                    <a:pt x="2" y="573"/>
                  </a:lnTo>
                  <a:lnTo>
                    <a:pt x="0" y="600"/>
                  </a:lnTo>
                  <a:lnTo>
                    <a:pt x="28" y="600"/>
                  </a:lnTo>
                  <a:lnTo>
                    <a:pt x="26" y="568"/>
                  </a:lnTo>
                  <a:lnTo>
                    <a:pt x="26" y="541"/>
                  </a:lnTo>
                  <a:lnTo>
                    <a:pt x="26" y="516"/>
                  </a:lnTo>
                  <a:lnTo>
                    <a:pt x="28" y="494"/>
                  </a:lnTo>
                  <a:lnTo>
                    <a:pt x="29" y="473"/>
                  </a:lnTo>
                  <a:lnTo>
                    <a:pt x="32" y="456"/>
                  </a:lnTo>
                  <a:lnTo>
                    <a:pt x="35" y="440"/>
                  </a:lnTo>
                  <a:lnTo>
                    <a:pt x="41" y="428"/>
                  </a:lnTo>
                  <a:lnTo>
                    <a:pt x="46" y="419"/>
                  </a:lnTo>
                  <a:lnTo>
                    <a:pt x="48" y="415"/>
                  </a:lnTo>
                  <a:lnTo>
                    <a:pt x="49" y="413"/>
                  </a:lnTo>
                  <a:lnTo>
                    <a:pt x="51" y="412"/>
                  </a:lnTo>
                  <a:lnTo>
                    <a:pt x="56" y="403"/>
                  </a:lnTo>
                  <a:lnTo>
                    <a:pt x="59" y="397"/>
                  </a:lnTo>
                  <a:lnTo>
                    <a:pt x="60" y="388"/>
                  </a:lnTo>
                  <a:lnTo>
                    <a:pt x="60" y="380"/>
                  </a:lnTo>
                  <a:lnTo>
                    <a:pt x="59" y="372"/>
                  </a:lnTo>
                  <a:lnTo>
                    <a:pt x="58" y="367"/>
                  </a:lnTo>
                  <a:lnTo>
                    <a:pt x="58" y="364"/>
                  </a:lnTo>
                  <a:lnTo>
                    <a:pt x="54" y="348"/>
                  </a:lnTo>
                  <a:lnTo>
                    <a:pt x="55" y="333"/>
                  </a:lnTo>
                  <a:lnTo>
                    <a:pt x="61" y="318"/>
                  </a:lnTo>
                  <a:lnTo>
                    <a:pt x="73" y="305"/>
                  </a:lnTo>
                  <a:lnTo>
                    <a:pt x="77" y="298"/>
                  </a:lnTo>
                  <a:lnTo>
                    <a:pt x="79" y="295"/>
                  </a:lnTo>
                  <a:lnTo>
                    <a:pt x="83" y="293"/>
                  </a:lnTo>
                  <a:lnTo>
                    <a:pt x="86" y="287"/>
                  </a:lnTo>
                  <a:lnTo>
                    <a:pt x="86" y="284"/>
                  </a:lnTo>
                  <a:lnTo>
                    <a:pt x="86" y="283"/>
                  </a:lnTo>
                  <a:lnTo>
                    <a:pt x="87" y="283"/>
                  </a:lnTo>
                  <a:lnTo>
                    <a:pt x="89" y="281"/>
                  </a:lnTo>
                  <a:lnTo>
                    <a:pt x="89" y="277"/>
                  </a:lnTo>
                  <a:lnTo>
                    <a:pt x="89" y="275"/>
                  </a:lnTo>
                  <a:lnTo>
                    <a:pt x="89" y="274"/>
                  </a:lnTo>
                  <a:lnTo>
                    <a:pt x="90" y="274"/>
                  </a:lnTo>
                  <a:lnTo>
                    <a:pt x="91" y="267"/>
                  </a:lnTo>
                  <a:lnTo>
                    <a:pt x="90" y="263"/>
                  </a:lnTo>
                  <a:lnTo>
                    <a:pt x="90" y="260"/>
                  </a:lnTo>
                  <a:lnTo>
                    <a:pt x="90" y="253"/>
                  </a:lnTo>
                  <a:lnTo>
                    <a:pt x="91" y="230"/>
                  </a:lnTo>
                  <a:lnTo>
                    <a:pt x="92" y="221"/>
                  </a:lnTo>
                  <a:lnTo>
                    <a:pt x="95" y="213"/>
                  </a:lnTo>
                  <a:lnTo>
                    <a:pt x="98" y="204"/>
                  </a:lnTo>
                  <a:lnTo>
                    <a:pt x="102" y="198"/>
                  </a:lnTo>
                  <a:lnTo>
                    <a:pt x="106" y="193"/>
                  </a:lnTo>
                  <a:lnTo>
                    <a:pt x="113" y="189"/>
                  </a:lnTo>
                  <a:lnTo>
                    <a:pt x="116" y="160"/>
                  </a:lnTo>
                  <a:lnTo>
                    <a:pt x="119" y="134"/>
                  </a:lnTo>
                  <a:lnTo>
                    <a:pt x="121" y="108"/>
                  </a:lnTo>
                  <a:lnTo>
                    <a:pt x="122" y="85"/>
                  </a:lnTo>
                  <a:lnTo>
                    <a:pt x="121" y="61"/>
                  </a:lnTo>
                  <a:lnTo>
                    <a:pt x="119" y="39"/>
                  </a:lnTo>
                  <a:lnTo>
                    <a:pt x="116" y="19"/>
                  </a:lnTo>
                  <a:lnTo>
                    <a:pt x="11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Freeform 23"/>
            <p:cNvSpPr>
              <a:spLocks noChangeAspect="1"/>
            </p:cNvSpPr>
            <p:nvPr/>
          </p:nvSpPr>
          <p:spPr bwMode="auto">
            <a:xfrm>
              <a:off x="4023" y="1793"/>
              <a:ext cx="21" cy="22"/>
            </a:xfrm>
            <a:custGeom>
              <a:avLst/>
              <a:gdLst>
                <a:gd name="T0" fmla="*/ 122 w 281"/>
                <a:gd name="T1" fmla="*/ 2 h 295"/>
                <a:gd name="T2" fmla="*/ 107 w 281"/>
                <a:gd name="T3" fmla="*/ 0 h 295"/>
                <a:gd name="T4" fmla="*/ 94 w 281"/>
                <a:gd name="T5" fmla="*/ 0 h 295"/>
                <a:gd name="T6" fmla="*/ 70 w 281"/>
                <a:gd name="T7" fmla="*/ 5 h 295"/>
                <a:gd name="T8" fmla="*/ 47 w 281"/>
                <a:gd name="T9" fmla="*/ 15 h 295"/>
                <a:gd name="T10" fmla="*/ 29 w 281"/>
                <a:gd name="T11" fmla="*/ 31 h 295"/>
                <a:gd name="T12" fmla="*/ 19 w 281"/>
                <a:gd name="T13" fmla="*/ 40 h 295"/>
                <a:gd name="T14" fmla="*/ 13 w 281"/>
                <a:gd name="T15" fmla="*/ 51 h 295"/>
                <a:gd name="T16" fmla="*/ 4 w 281"/>
                <a:gd name="T17" fmla="*/ 73 h 295"/>
                <a:gd name="T18" fmla="*/ 1 w 281"/>
                <a:gd name="T19" fmla="*/ 85 h 295"/>
                <a:gd name="T20" fmla="*/ 0 w 281"/>
                <a:gd name="T21" fmla="*/ 99 h 295"/>
                <a:gd name="T22" fmla="*/ 2 w 281"/>
                <a:gd name="T23" fmla="*/ 128 h 295"/>
                <a:gd name="T24" fmla="*/ 3 w 281"/>
                <a:gd name="T25" fmla="*/ 140 h 295"/>
                <a:gd name="T26" fmla="*/ 6 w 281"/>
                <a:gd name="T27" fmla="*/ 153 h 295"/>
                <a:gd name="T28" fmla="*/ 16 w 281"/>
                <a:gd name="T29" fmla="*/ 178 h 295"/>
                <a:gd name="T30" fmla="*/ 28 w 281"/>
                <a:gd name="T31" fmla="*/ 202 h 295"/>
                <a:gd name="T32" fmla="*/ 45 w 281"/>
                <a:gd name="T33" fmla="*/ 225 h 295"/>
                <a:gd name="T34" fmla="*/ 4 w 281"/>
                <a:gd name="T35" fmla="*/ 277 h 295"/>
                <a:gd name="T36" fmla="*/ 102 w 281"/>
                <a:gd name="T37" fmla="*/ 268 h 295"/>
                <a:gd name="T38" fmla="*/ 115 w 281"/>
                <a:gd name="T39" fmla="*/ 275 h 295"/>
                <a:gd name="T40" fmla="*/ 128 w 281"/>
                <a:gd name="T41" fmla="*/ 283 h 295"/>
                <a:gd name="T42" fmla="*/ 133 w 281"/>
                <a:gd name="T43" fmla="*/ 285 h 295"/>
                <a:gd name="T44" fmla="*/ 139 w 281"/>
                <a:gd name="T45" fmla="*/ 288 h 295"/>
                <a:gd name="T46" fmla="*/ 151 w 281"/>
                <a:gd name="T47" fmla="*/ 292 h 295"/>
                <a:gd name="T48" fmla="*/ 160 w 281"/>
                <a:gd name="T49" fmla="*/ 294 h 295"/>
                <a:gd name="T50" fmla="*/ 173 w 281"/>
                <a:gd name="T51" fmla="*/ 295 h 295"/>
                <a:gd name="T52" fmla="*/ 186 w 281"/>
                <a:gd name="T53" fmla="*/ 295 h 295"/>
                <a:gd name="T54" fmla="*/ 198 w 281"/>
                <a:gd name="T55" fmla="*/ 292 h 295"/>
                <a:gd name="T56" fmla="*/ 211 w 281"/>
                <a:gd name="T57" fmla="*/ 290 h 295"/>
                <a:gd name="T58" fmla="*/ 222 w 281"/>
                <a:gd name="T59" fmla="*/ 286 h 295"/>
                <a:gd name="T60" fmla="*/ 233 w 281"/>
                <a:gd name="T61" fmla="*/ 281 h 295"/>
                <a:gd name="T62" fmla="*/ 237 w 281"/>
                <a:gd name="T63" fmla="*/ 276 h 295"/>
                <a:gd name="T64" fmla="*/ 239 w 281"/>
                <a:gd name="T65" fmla="*/ 274 h 295"/>
                <a:gd name="T66" fmla="*/ 239 w 281"/>
                <a:gd name="T67" fmla="*/ 273 h 295"/>
                <a:gd name="T68" fmla="*/ 240 w 281"/>
                <a:gd name="T69" fmla="*/ 273 h 295"/>
                <a:gd name="T70" fmla="*/ 242 w 281"/>
                <a:gd name="T71" fmla="*/ 273 h 295"/>
                <a:gd name="T72" fmla="*/ 253 w 281"/>
                <a:gd name="T73" fmla="*/ 265 h 295"/>
                <a:gd name="T74" fmla="*/ 260 w 281"/>
                <a:gd name="T75" fmla="*/ 255 h 295"/>
                <a:gd name="T76" fmla="*/ 267 w 281"/>
                <a:gd name="T77" fmla="*/ 244 h 295"/>
                <a:gd name="T78" fmla="*/ 269 w 281"/>
                <a:gd name="T79" fmla="*/ 237 h 295"/>
                <a:gd name="T80" fmla="*/ 269 w 281"/>
                <a:gd name="T81" fmla="*/ 235 h 295"/>
                <a:gd name="T82" fmla="*/ 269 w 281"/>
                <a:gd name="T83" fmla="*/ 234 h 295"/>
                <a:gd name="T84" fmla="*/ 270 w 281"/>
                <a:gd name="T85" fmla="*/ 234 h 295"/>
                <a:gd name="T86" fmla="*/ 272 w 281"/>
                <a:gd name="T87" fmla="*/ 232 h 295"/>
                <a:gd name="T88" fmla="*/ 277 w 281"/>
                <a:gd name="T89" fmla="*/ 221 h 295"/>
                <a:gd name="T90" fmla="*/ 279 w 281"/>
                <a:gd name="T91" fmla="*/ 208 h 295"/>
                <a:gd name="T92" fmla="*/ 281 w 281"/>
                <a:gd name="T93" fmla="*/ 195 h 295"/>
                <a:gd name="T94" fmla="*/ 281 w 281"/>
                <a:gd name="T95" fmla="*/ 181 h 295"/>
                <a:gd name="T96" fmla="*/ 281 w 281"/>
                <a:gd name="T97" fmla="*/ 167 h 295"/>
                <a:gd name="T98" fmla="*/ 272 w 281"/>
                <a:gd name="T99" fmla="*/ 134 h 295"/>
                <a:gd name="T100" fmla="*/ 259 w 281"/>
                <a:gd name="T101" fmla="*/ 102 h 295"/>
                <a:gd name="T102" fmla="*/ 244 w 281"/>
                <a:gd name="T103" fmla="*/ 80 h 295"/>
                <a:gd name="T104" fmla="*/ 226 w 281"/>
                <a:gd name="T105" fmla="*/ 59 h 295"/>
                <a:gd name="T106" fmla="*/ 213 w 281"/>
                <a:gd name="T107" fmla="*/ 46 h 295"/>
                <a:gd name="T108" fmla="*/ 201 w 281"/>
                <a:gd name="T109" fmla="*/ 37 h 295"/>
                <a:gd name="T110" fmla="*/ 189 w 281"/>
                <a:gd name="T111" fmla="*/ 27 h 295"/>
                <a:gd name="T112" fmla="*/ 177 w 281"/>
                <a:gd name="T113" fmla="*/ 20 h 295"/>
                <a:gd name="T114" fmla="*/ 163 w 281"/>
                <a:gd name="T115" fmla="*/ 13 h 295"/>
                <a:gd name="T116" fmla="*/ 150 w 281"/>
                <a:gd name="T117" fmla="*/ 9 h 295"/>
                <a:gd name="T118" fmla="*/ 122 w 281"/>
                <a:gd name="T119" fmla="*/ 2 h 2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1"/>
                <a:gd name="T181" fmla="*/ 0 h 295"/>
                <a:gd name="T182" fmla="*/ 281 w 281"/>
                <a:gd name="T183" fmla="*/ 295 h 2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1" h="295">
                  <a:moveTo>
                    <a:pt x="122" y="2"/>
                  </a:moveTo>
                  <a:lnTo>
                    <a:pt x="107" y="0"/>
                  </a:lnTo>
                  <a:lnTo>
                    <a:pt x="94" y="0"/>
                  </a:lnTo>
                  <a:lnTo>
                    <a:pt x="70" y="5"/>
                  </a:lnTo>
                  <a:lnTo>
                    <a:pt x="47" y="15"/>
                  </a:lnTo>
                  <a:lnTo>
                    <a:pt x="29" y="31"/>
                  </a:lnTo>
                  <a:lnTo>
                    <a:pt x="19" y="40"/>
                  </a:lnTo>
                  <a:lnTo>
                    <a:pt x="13" y="51"/>
                  </a:lnTo>
                  <a:lnTo>
                    <a:pt x="4" y="73"/>
                  </a:lnTo>
                  <a:lnTo>
                    <a:pt x="1" y="85"/>
                  </a:lnTo>
                  <a:lnTo>
                    <a:pt x="0" y="99"/>
                  </a:lnTo>
                  <a:lnTo>
                    <a:pt x="2" y="128"/>
                  </a:lnTo>
                  <a:lnTo>
                    <a:pt x="3" y="140"/>
                  </a:lnTo>
                  <a:lnTo>
                    <a:pt x="6" y="153"/>
                  </a:lnTo>
                  <a:lnTo>
                    <a:pt x="16" y="178"/>
                  </a:lnTo>
                  <a:lnTo>
                    <a:pt x="28" y="202"/>
                  </a:lnTo>
                  <a:lnTo>
                    <a:pt x="45" y="225"/>
                  </a:lnTo>
                  <a:lnTo>
                    <a:pt x="4" y="277"/>
                  </a:lnTo>
                  <a:lnTo>
                    <a:pt x="102" y="268"/>
                  </a:lnTo>
                  <a:lnTo>
                    <a:pt x="115" y="275"/>
                  </a:lnTo>
                  <a:lnTo>
                    <a:pt x="128" y="283"/>
                  </a:lnTo>
                  <a:lnTo>
                    <a:pt x="133" y="285"/>
                  </a:lnTo>
                  <a:lnTo>
                    <a:pt x="139" y="288"/>
                  </a:lnTo>
                  <a:lnTo>
                    <a:pt x="151" y="292"/>
                  </a:lnTo>
                  <a:lnTo>
                    <a:pt x="160" y="294"/>
                  </a:lnTo>
                  <a:lnTo>
                    <a:pt x="173" y="295"/>
                  </a:lnTo>
                  <a:lnTo>
                    <a:pt x="186" y="295"/>
                  </a:lnTo>
                  <a:lnTo>
                    <a:pt x="198" y="292"/>
                  </a:lnTo>
                  <a:lnTo>
                    <a:pt x="211" y="290"/>
                  </a:lnTo>
                  <a:lnTo>
                    <a:pt x="222" y="286"/>
                  </a:lnTo>
                  <a:lnTo>
                    <a:pt x="233" y="281"/>
                  </a:lnTo>
                  <a:lnTo>
                    <a:pt x="237" y="276"/>
                  </a:lnTo>
                  <a:lnTo>
                    <a:pt x="239" y="274"/>
                  </a:lnTo>
                  <a:lnTo>
                    <a:pt x="239" y="273"/>
                  </a:lnTo>
                  <a:lnTo>
                    <a:pt x="240" y="273"/>
                  </a:lnTo>
                  <a:lnTo>
                    <a:pt x="242" y="273"/>
                  </a:lnTo>
                  <a:lnTo>
                    <a:pt x="253" y="265"/>
                  </a:lnTo>
                  <a:lnTo>
                    <a:pt x="260" y="255"/>
                  </a:lnTo>
                  <a:lnTo>
                    <a:pt x="267" y="244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4"/>
                  </a:lnTo>
                  <a:lnTo>
                    <a:pt x="270" y="234"/>
                  </a:lnTo>
                  <a:lnTo>
                    <a:pt x="272" y="232"/>
                  </a:lnTo>
                  <a:lnTo>
                    <a:pt x="277" y="221"/>
                  </a:lnTo>
                  <a:lnTo>
                    <a:pt x="279" y="208"/>
                  </a:lnTo>
                  <a:lnTo>
                    <a:pt x="281" y="195"/>
                  </a:lnTo>
                  <a:lnTo>
                    <a:pt x="281" y="181"/>
                  </a:lnTo>
                  <a:lnTo>
                    <a:pt x="281" y="167"/>
                  </a:lnTo>
                  <a:lnTo>
                    <a:pt x="272" y="134"/>
                  </a:lnTo>
                  <a:lnTo>
                    <a:pt x="259" y="102"/>
                  </a:lnTo>
                  <a:lnTo>
                    <a:pt x="244" y="80"/>
                  </a:lnTo>
                  <a:lnTo>
                    <a:pt x="226" y="59"/>
                  </a:lnTo>
                  <a:lnTo>
                    <a:pt x="213" y="46"/>
                  </a:lnTo>
                  <a:lnTo>
                    <a:pt x="201" y="37"/>
                  </a:lnTo>
                  <a:lnTo>
                    <a:pt x="189" y="27"/>
                  </a:lnTo>
                  <a:lnTo>
                    <a:pt x="177" y="20"/>
                  </a:lnTo>
                  <a:lnTo>
                    <a:pt x="163" y="13"/>
                  </a:lnTo>
                  <a:lnTo>
                    <a:pt x="150" y="9"/>
                  </a:lnTo>
                  <a:lnTo>
                    <a:pt x="122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8" name="Picture 24" descr="yeast2"/>
          <p:cNvPicPr>
            <a:picLocks noChangeAspect="1" noChangeArrowheads="1"/>
          </p:cNvPicPr>
          <p:nvPr/>
        </p:nvPicPr>
        <p:blipFill>
          <a:blip r:embed="rId4" cstate="print"/>
          <a:srcRect l="44333" t="32333" r="36000" b="45334"/>
          <a:stretch>
            <a:fillRect/>
          </a:stretch>
        </p:blipFill>
        <p:spPr bwMode="auto">
          <a:xfrm>
            <a:off x="325438" y="1092200"/>
            <a:ext cx="3349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6200" y="2095500"/>
            <a:ext cx="382588" cy="685800"/>
            <a:chOff x="1104" y="1632"/>
            <a:chExt cx="241" cy="432"/>
          </a:xfrm>
        </p:grpSpPr>
        <p:sp>
          <p:nvSpPr>
            <p:cNvPr id="3148" name="Line 26"/>
            <p:cNvSpPr>
              <a:spLocks noChangeShapeType="1"/>
            </p:cNvSpPr>
            <p:nvPr/>
          </p:nvSpPr>
          <p:spPr bwMode="auto">
            <a:xfrm>
              <a:off x="1248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Line 27"/>
            <p:cNvSpPr>
              <a:spLocks noChangeShapeType="1"/>
            </p:cNvSpPr>
            <p:nvPr/>
          </p:nvSpPr>
          <p:spPr bwMode="auto">
            <a:xfrm>
              <a:off x="1344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Line 28"/>
            <p:cNvSpPr>
              <a:spLocks noChangeShapeType="1"/>
            </p:cNvSpPr>
            <p:nvPr/>
          </p:nvSpPr>
          <p:spPr bwMode="auto">
            <a:xfrm>
              <a:off x="1248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Line 29"/>
            <p:cNvSpPr>
              <a:spLocks noChangeShapeType="1"/>
            </p:cNvSpPr>
            <p:nvPr/>
          </p:nvSpPr>
          <p:spPr bwMode="auto">
            <a:xfrm flipH="1">
              <a:off x="1296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Oval 30"/>
            <p:cNvSpPr>
              <a:spLocks noChangeArrowheads="1"/>
            </p:cNvSpPr>
            <p:nvPr/>
          </p:nvSpPr>
          <p:spPr bwMode="auto">
            <a:xfrm>
              <a:off x="1248" y="1680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Oval 31"/>
            <p:cNvSpPr>
              <a:spLocks noChangeArrowheads="1"/>
            </p:cNvSpPr>
            <p:nvPr/>
          </p:nvSpPr>
          <p:spPr bwMode="auto">
            <a:xfrm>
              <a:off x="1104" y="1632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Line 32"/>
            <p:cNvSpPr>
              <a:spLocks noChangeShapeType="1"/>
            </p:cNvSpPr>
            <p:nvPr/>
          </p:nvSpPr>
          <p:spPr bwMode="auto">
            <a:xfrm flipH="1" flipV="1">
              <a:off x="1176" y="1680"/>
              <a:ext cx="66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Line 33"/>
            <p:cNvSpPr>
              <a:spLocks noChangeShapeType="1"/>
            </p:cNvSpPr>
            <p:nvPr/>
          </p:nvSpPr>
          <p:spPr bwMode="auto">
            <a:xfrm>
              <a:off x="1248" y="192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15938" y="2114550"/>
            <a:ext cx="382587" cy="685800"/>
            <a:chOff x="1104" y="1632"/>
            <a:chExt cx="241" cy="432"/>
          </a:xfrm>
        </p:grpSpPr>
        <p:sp>
          <p:nvSpPr>
            <p:cNvPr id="3140" name="Line 35"/>
            <p:cNvSpPr>
              <a:spLocks noChangeShapeType="1"/>
            </p:cNvSpPr>
            <p:nvPr/>
          </p:nvSpPr>
          <p:spPr bwMode="auto">
            <a:xfrm>
              <a:off x="1248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Line 36"/>
            <p:cNvSpPr>
              <a:spLocks noChangeShapeType="1"/>
            </p:cNvSpPr>
            <p:nvPr/>
          </p:nvSpPr>
          <p:spPr bwMode="auto">
            <a:xfrm>
              <a:off x="1344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Line 37"/>
            <p:cNvSpPr>
              <a:spLocks noChangeShapeType="1"/>
            </p:cNvSpPr>
            <p:nvPr/>
          </p:nvSpPr>
          <p:spPr bwMode="auto">
            <a:xfrm>
              <a:off x="1248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Line 38"/>
            <p:cNvSpPr>
              <a:spLocks noChangeShapeType="1"/>
            </p:cNvSpPr>
            <p:nvPr/>
          </p:nvSpPr>
          <p:spPr bwMode="auto">
            <a:xfrm flipH="1">
              <a:off x="1296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Oval 39"/>
            <p:cNvSpPr>
              <a:spLocks noChangeArrowheads="1"/>
            </p:cNvSpPr>
            <p:nvPr/>
          </p:nvSpPr>
          <p:spPr bwMode="auto">
            <a:xfrm>
              <a:off x="1248" y="1680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Oval 40"/>
            <p:cNvSpPr>
              <a:spLocks noChangeArrowheads="1"/>
            </p:cNvSpPr>
            <p:nvPr/>
          </p:nvSpPr>
          <p:spPr bwMode="auto">
            <a:xfrm>
              <a:off x="1104" y="1632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Line 41"/>
            <p:cNvSpPr>
              <a:spLocks noChangeShapeType="1"/>
            </p:cNvSpPr>
            <p:nvPr/>
          </p:nvSpPr>
          <p:spPr bwMode="auto">
            <a:xfrm flipH="1" flipV="1">
              <a:off x="1176" y="1680"/>
              <a:ext cx="66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Line 42"/>
            <p:cNvSpPr>
              <a:spLocks noChangeShapeType="1"/>
            </p:cNvSpPr>
            <p:nvPr/>
          </p:nvSpPr>
          <p:spPr bwMode="auto">
            <a:xfrm>
              <a:off x="1248" y="192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914400" y="2114550"/>
            <a:ext cx="382588" cy="685800"/>
            <a:chOff x="1104" y="1632"/>
            <a:chExt cx="241" cy="432"/>
          </a:xfrm>
        </p:grpSpPr>
        <p:sp>
          <p:nvSpPr>
            <p:cNvPr id="3132" name="Line 44"/>
            <p:cNvSpPr>
              <a:spLocks noChangeShapeType="1"/>
            </p:cNvSpPr>
            <p:nvPr/>
          </p:nvSpPr>
          <p:spPr bwMode="auto">
            <a:xfrm>
              <a:off x="1248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Line 45"/>
            <p:cNvSpPr>
              <a:spLocks noChangeShapeType="1"/>
            </p:cNvSpPr>
            <p:nvPr/>
          </p:nvSpPr>
          <p:spPr bwMode="auto">
            <a:xfrm>
              <a:off x="1344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Line 46"/>
            <p:cNvSpPr>
              <a:spLocks noChangeShapeType="1"/>
            </p:cNvSpPr>
            <p:nvPr/>
          </p:nvSpPr>
          <p:spPr bwMode="auto">
            <a:xfrm>
              <a:off x="1248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Line 47"/>
            <p:cNvSpPr>
              <a:spLocks noChangeShapeType="1"/>
            </p:cNvSpPr>
            <p:nvPr/>
          </p:nvSpPr>
          <p:spPr bwMode="auto">
            <a:xfrm flipH="1">
              <a:off x="1296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Oval 48"/>
            <p:cNvSpPr>
              <a:spLocks noChangeArrowheads="1"/>
            </p:cNvSpPr>
            <p:nvPr/>
          </p:nvSpPr>
          <p:spPr bwMode="auto">
            <a:xfrm>
              <a:off x="1248" y="1680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Oval 49"/>
            <p:cNvSpPr>
              <a:spLocks noChangeArrowheads="1"/>
            </p:cNvSpPr>
            <p:nvPr/>
          </p:nvSpPr>
          <p:spPr bwMode="auto">
            <a:xfrm>
              <a:off x="1104" y="1632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Line 50"/>
            <p:cNvSpPr>
              <a:spLocks noChangeShapeType="1"/>
            </p:cNvSpPr>
            <p:nvPr/>
          </p:nvSpPr>
          <p:spPr bwMode="auto">
            <a:xfrm flipH="1" flipV="1">
              <a:off x="1176" y="1680"/>
              <a:ext cx="66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Line 51"/>
            <p:cNvSpPr>
              <a:spLocks noChangeShapeType="1"/>
            </p:cNvSpPr>
            <p:nvPr/>
          </p:nvSpPr>
          <p:spPr bwMode="auto">
            <a:xfrm>
              <a:off x="1248" y="192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1354138" y="2133600"/>
            <a:ext cx="382587" cy="685800"/>
            <a:chOff x="1104" y="1632"/>
            <a:chExt cx="241" cy="432"/>
          </a:xfrm>
        </p:grpSpPr>
        <p:sp>
          <p:nvSpPr>
            <p:cNvPr id="3124" name="Line 53"/>
            <p:cNvSpPr>
              <a:spLocks noChangeShapeType="1"/>
            </p:cNvSpPr>
            <p:nvPr/>
          </p:nvSpPr>
          <p:spPr bwMode="auto">
            <a:xfrm>
              <a:off x="1248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Line 54"/>
            <p:cNvSpPr>
              <a:spLocks noChangeShapeType="1"/>
            </p:cNvSpPr>
            <p:nvPr/>
          </p:nvSpPr>
          <p:spPr bwMode="auto">
            <a:xfrm>
              <a:off x="1344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Line 55"/>
            <p:cNvSpPr>
              <a:spLocks noChangeShapeType="1"/>
            </p:cNvSpPr>
            <p:nvPr/>
          </p:nvSpPr>
          <p:spPr bwMode="auto">
            <a:xfrm>
              <a:off x="1248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6"/>
            <p:cNvSpPr>
              <a:spLocks noChangeShapeType="1"/>
            </p:cNvSpPr>
            <p:nvPr/>
          </p:nvSpPr>
          <p:spPr bwMode="auto">
            <a:xfrm flipH="1">
              <a:off x="1296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Oval 57"/>
            <p:cNvSpPr>
              <a:spLocks noChangeArrowheads="1"/>
            </p:cNvSpPr>
            <p:nvPr/>
          </p:nvSpPr>
          <p:spPr bwMode="auto">
            <a:xfrm>
              <a:off x="1248" y="1680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Oval 58"/>
            <p:cNvSpPr>
              <a:spLocks noChangeArrowheads="1"/>
            </p:cNvSpPr>
            <p:nvPr/>
          </p:nvSpPr>
          <p:spPr bwMode="auto">
            <a:xfrm>
              <a:off x="1104" y="1632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Line 59"/>
            <p:cNvSpPr>
              <a:spLocks noChangeShapeType="1"/>
            </p:cNvSpPr>
            <p:nvPr/>
          </p:nvSpPr>
          <p:spPr bwMode="auto">
            <a:xfrm flipH="1" flipV="1">
              <a:off x="1176" y="1680"/>
              <a:ext cx="66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Line 60"/>
            <p:cNvSpPr>
              <a:spLocks noChangeShapeType="1"/>
            </p:cNvSpPr>
            <p:nvPr/>
          </p:nvSpPr>
          <p:spPr bwMode="auto">
            <a:xfrm>
              <a:off x="1248" y="192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1661" name="Rectangle 61"/>
          <p:cNvSpPr>
            <a:spLocks noChangeAspect="1" noChangeArrowheads="1"/>
          </p:cNvSpPr>
          <p:nvPr/>
        </p:nvSpPr>
        <p:spPr bwMode="auto">
          <a:xfrm>
            <a:off x="19050" y="3505200"/>
            <a:ext cx="1600200" cy="10445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2" name="Line 62"/>
          <p:cNvSpPr>
            <a:spLocks noChangeAspect="1" noChangeShapeType="1"/>
          </p:cNvSpPr>
          <p:nvPr/>
        </p:nvSpPr>
        <p:spPr bwMode="auto">
          <a:xfrm>
            <a:off x="387350" y="3873500"/>
            <a:ext cx="0" cy="676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3" name="Line 63"/>
          <p:cNvSpPr>
            <a:spLocks noChangeAspect="1" noChangeShapeType="1"/>
          </p:cNvSpPr>
          <p:nvPr/>
        </p:nvSpPr>
        <p:spPr bwMode="auto">
          <a:xfrm>
            <a:off x="511175" y="4181475"/>
            <a:ext cx="0" cy="368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4" name="Line 64"/>
          <p:cNvSpPr>
            <a:spLocks noChangeAspect="1" noChangeShapeType="1"/>
          </p:cNvSpPr>
          <p:nvPr/>
        </p:nvSpPr>
        <p:spPr bwMode="auto">
          <a:xfrm>
            <a:off x="758825" y="3687763"/>
            <a:ext cx="0" cy="862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5" name="Line 65"/>
          <p:cNvSpPr>
            <a:spLocks noChangeAspect="1" noChangeShapeType="1"/>
          </p:cNvSpPr>
          <p:nvPr/>
        </p:nvSpPr>
        <p:spPr bwMode="auto">
          <a:xfrm>
            <a:off x="1066800" y="4365625"/>
            <a:ext cx="0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6" name="Line 66"/>
          <p:cNvSpPr>
            <a:spLocks noChangeAspect="1" noChangeShapeType="1"/>
          </p:cNvSpPr>
          <p:nvPr/>
        </p:nvSpPr>
        <p:spPr bwMode="auto">
          <a:xfrm>
            <a:off x="696913" y="4305300"/>
            <a:ext cx="0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7" name="Line 67"/>
          <p:cNvSpPr>
            <a:spLocks noChangeAspect="1" noChangeShapeType="1"/>
          </p:cNvSpPr>
          <p:nvPr/>
        </p:nvSpPr>
        <p:spPr bwMode="auto">
          <a:xfrm>
            <a:off x="571500" y="4427538"/>
            <a:ext cx="0" cy="122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8" name="Line 68"/>
          <p:cNvSpPr>
            <a:spLocks noChangeAspect="1" noChangeShapeType="1"/>
          </p:cNvSpPr>
          <p:nvPr/>
        </p:nvSpPr>
        <p:spPr bwMode="auto">
          <a:xfrm>
            <a:off x="141288" y="4244975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9" name="Line 69"/>
          <p:cNvSpPr>
            <a:spLocks noChangeAspect="1" noChangeShapeType="1"/>
          </p:cNvSpPr>
          <p:nvPr/>
        </p:nvSpPr>
        <p:spPr bwMode="auto">
          <a:xfrm>
            <a:off x="879475" y="3935413"/>
            <a:ext cx="0" cy="614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70" name="Line 70"/>
          <p:cNvSpPr>
            <a:spLocks noChangeAspect="1" noChangeShapeType="1"/>
          </p:cNvSpPr>
          <p:nvPr/>
        </p:nvSpPr>
        <p:spPr bwMode="auto">
          <a:xfrm>
            <a:off x="1127125" y="4244975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71" name="Line 71"/>
          <p:cNvSpPr>
            <a:spLocks noChangeAspect="1" noChangeShapeType="1"/>
          </p:cNvSpPr>
          <p:nvPr/>
        </p:nvSpPr>
        <p:spPr bwMode="auto">
          <a:xfrm>
            <a:off x="1371600" y="3751263"/>
            <a:ext cx="0" cy="798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72" name="Text Box 72"/>
          <p:cNvSpPr txBox="1">
            <a:spLocks noChangeAspect="1" noChangeArrowheads="1"/>
          </p:cNvSpPr>
          <p:nvPr/>
        </p:nvSpPr>
        <p:spPr bwMode="auto">
          <a:xfrm>
            <a:off x="-28575" y="3495675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MS</a:t>
            </a:r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381000" y="3200400"/>
            <a:ext cx="1600200" cy="1066800"/>
            <a:chOff x="4608" y="1248"/>
            <a:chExt cx="1008" cy="672"/>
          </a:xfrm>
        </p:grpSpPr>
        <p:sp>
          <p:nvSpPr>
            <p:cNvPr id="3112" name="Rectangle 74"/>
            <p:cNvSpPr>
              <a:spLocks noChangeAspect="1" noChangeArrowheads="1"/>
            </p:cNvSpPr>
            <p:nvPr/>
          </p:nvSpPr>
          <p:spPr bwMode="auto">
            <a:xfrm>
              <a:off x="4608" y="1248"/>
              <a:ext cx="1008" cy="6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" name="Line 75"/>
            <p:cNvSpPr>
              <a:spLocks noChangeAspect="1" noChangeShapeType="1"/>
            </p:cNvSpPr>
            <p:nvPr/>
          </p:nvSpPr>
          <p:spPr bwMode="auto">
            <a:xfrm>
              <a:off x="4840" y="1481"/>
              <a:ext cx="0" cy="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" name="Line 76"/>
            <p:cNvSpPr>
              <a:spLocks noChangeAspect="1" noChangeShapeType="1"/>
            </p:cNvSpPr>
            <p:nvPr/>
          </p:nvSpPr>
          <p:spPr bwMode="auto">
            <a:xfrm>
              <a:off x="4918" y="1674"/>
              <a:ext cx="0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" name="Line 77"/>
            <p:cNvSpPr>
              <a:spLocks noChangeAspect="1" noChangeShapeType="1"/>
            </p:cNvSpPr>
            <p:nvPr/>
          </p:nvSpPr>
          <p:spPr bwMode="auto">
            <a:xfrm>
              <a:off x="5268" y="1790"/>
              <a:ext cx="0" cy="1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" name="Line 78"/>
            <p:cNvSpPr>
              <a:spLocks noChangeAspect="1" noChangeShapeType="1"/>
            </p:cNvSpPr>
            <p:nvPr/>
          </p:nvSpPr>
          <p:spPr bwMode="auto">
            <a:xfrm>
              <a:off x="5035" y="1752"/>
              <a:ext cx="0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" name="Line 79"/>
            <p:cNvSpPr>
              <a:spLocks noChangeAspect="1" noChangeShapeType="1"/>
            </p:cNvSpPr>
            <p:nvPr/>
          </p:nvSpPr>
          <p:spPr bwMode="auto">
            <a:xfrm>
              <a:off x="4956" y="1829"/>
              <a:ext cx="0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" name="Line 80"/>
            <p:cNvSpPr>
              <a:spLocks noChangeAspect="1" noChangeShapeType="1"/>
            </p:cNvSpPr>
            <p:nvPr/>
          </p:nvSpPr>
          <p:spPr bwMode="auto">
            <a:xfrm>
              <a:off x="4685" y="1714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" name="Line 81"/>
            <p:cNvSpPr>
              <a:spLocks noChangeAspect="1" noChangeShapeType="1"/>
            </p:cNvSpPr>
            <p:nvPr/>
          </p:nvSpPr>
          <p:spPr bwMode="auto">
            <a:xfrm>
              <a:off x="5150" y="1519"/>
              <a:ext cx="0" cy="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" name="Line 82"/>
            <p:cNvSpPr>
              <a:spLocks noChangeAspect="1" noChangeShapeType="1"/>
            </p:cNvSpPr>
            <p:nvPr/>
          </p:nvSpPr>
          <p:spPr bwMode="auto">
            <a:xfrm>
              <a:off x="5184" y="1714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" name="Line 83"/>
            <p:cNvSpPr>
              <a:spLocks noChangeAspect="1" noChangeShapeType="1"/>
            </p:cNvSpPr>
            <p:nvPr/>
          </p:nvSpPr>
          <p:spPr bwMode="auto">
            <a:xfrm>
              <a:off x="5520" y="1584"/>
              <a:ext cx="0" cy="3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" name="Text Box 84"/>
            <p:cNvSpPr txBox="1">
              <a:spLocks noChangeAspect="1" noChangeArrowheads="1"/>
            </p:cNvSpPr>
            <p:nvPr/>
          </p:nvSpPr>
          <p:spPr bwMode="auto">
            <a:xfrm>
              <a:off x="4653" y="1296"/>
              <a:ext cx="483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</a:rPr>
                <a:t>MS/MS</a:t>
              </a:r>
            </a:p>
          </p:txBody>
        </p:sp>
        <p:sp>
          <p:nvSpPr>
            <p:cNvPr id="3123" name="Line 85"/>
            <p:cNvSpPr>
              <a:spLocks noChangeAspect="1" noChangeShapeType="1"/>
            </p:cNvSpPr>
            <p:nvPr/>
          </p:nvSpPr>
          <p:spPr bwMode="auto">
            <a:xfrm>
              <a:off x="5364" y="1776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6" name="Rectangle 86"/>
          <p:cNvSpPr>
            <a:spLocks noChangeArrowheads="1"/>
          </p:cNvSpPr>
          <p:nvPr/>
        </p:nvSpPr>
        <p:spPr bwMode="auto">
          <a:xfrm>
            <a:off x="1787525" y="914400"/>
            <a:ext cx="2549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Biological System</a:t>
            </a:r>
          </a:p>
        </p:txBody>
      </p:sp>
      <p:sp>
        <p:nvSpPr>
          <p:cNvPr id="281689" name="Rectangle 89"/>
          <p:cNvSpPr>
            <a:spLocks noChangeArrowheads="1"/>
          </p:cNvSpPr>
          <p:nvPr/>
        </p:nvSpPr>
        <p:spPr bwMode="auto">
          <a:xfrm>
            <a:off x="2470150" y="2270125"/>
            <a:ext cx="11826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Samples</a:t>
            </a:r>
          </a:p>
        </p:txBody>
      </p:sp>
      <p:sp>
        <p:nvSpPr>
          <p:cNvPr id="281690" name="Rectangle 90"/>
          <p:cNvSpPr>
            <a:spLocks noChangeArrowheads="1"/>
          </p:cNvSpPr>
          <p:nvPr/>
        </p:nvSpPr>
        <p:spPr bwMode="auto">
          <a:xfrm>
            <a:off x="763588" y="4983163"/>
            <a:ext cx="459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Information about each sample</a:t>
            </a:r>
          </a:p>
        </p:txBody>
      </p:sp>
      <p:sp>
        <p:nvSpPr>
          <p:cNvPr id="281691" name="Rectangle 91"/>
          <p:cNvSpPr>
            <a:spLocks noChangeArrowheads="1"/>
          </p:cNvSpPr>
          <p:nvPr/>
        </p:nvSpPr>
        <p:spPr bwMode="auto">
          <a:xfrm>
            <a:off x="103188" y="6340475"/>
            <a:ext cx="5916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Information about the biological system</a:t>
            </a:r>
          </a:p>
        </p:txBody>
      </p:sp>
      <p:sp>
        <p:nvSpPr>
          <p:cNvPr id="281692" name="Line 92"/>
          <p:cNvSpPr>
            <a:spLocks noChangeShapeType="1"/>
          </p:cNvSpPr>
          <p:nvPr/>
        </p:nvSpPr>
        <p:spPr bwMode="auto">
          <a:xfrm>
            <a:off x="3062288" y="1431925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1693" name="Line 93"/>
          <p:cNvSpPr>
            <a:spLocks noChangeShapeType="1"/>
          </p:cNvSpPr>
          <p:nvPr/>
        </p:nvSpPr>
        <p:spPr bwMode="auto">
          <a:xfrm>
            <a:off x="3062288" y="278765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1694" name="Line 94"/>
          <p:cNvSpPr>
            <a:spLocks noChangeShapeType="1"/>
          </p:cNvSpPr>
          <p:nvPr/>
        </p:nvSpPr>
        <p:spPr bwMode="auto">
          <a:xfrm>
            <a:off x="3062288" y="5500688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1695" name="Rectangle 95"/>
          <p:cNvSpPr>
            <a:spLocks noChangeArrowheads="1"/>
          </p:cNvSpPr>
          <p:nvPr/>
        </p:nvSpPr>
        <p:spPr bwMode="auto">
          <a:xfrm>
            <a:off x="2016125" y="3627438"/>
            <a:ext cx="2089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Measurements</a:t>
            </a:r>
          </a:p>
        </p:txBody>
      </p:sp>
      <p:sp>
        <p:nvSpPr>
          <p:cNvPr id="281696" name="Line 96"/>
          <p:cNvSpPr>
            <a:spLocks noChangeShapeType="1"/>
          </p:cNvSpPr>
          <p:nvPr/>
        </p:nvSpPr>
        <p:spPr bwMode="auto">
          <a:xfrm>
            <a:off x="3062288" y="4144963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8" name="Rectangle 98"/>
          <p:cNvSpPr>
            <a:spLocks noChangeArrowheads="1"/>
          </p:cNvSpPr>
          <p:nvPr/>
        </p:nvSpPr>
        <p:spPr bwMode="auto">
          <a:xfrm>
            <a:off x="6161442" y="4615926"/>
            <a:ext cx="2165657" cy="12311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What does the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 sample </a:t>
            </a:r>
            <a:r>
              <a:rPr lang="en-US" sz="2000" b="1" dirty="0">
                <a:latin typeface="Comic Sans MS" pitchFamily="66" charset="0"/>
              </a:rPr>
              <a:t>contain? </a:t>
            </a:r>
          </a:p>
          <a:p>
            <a:pPr algn="ctr"/>
            <a:r>
              <a:rPr lang="en-US" sz="2000" b="1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 How </a:t>
            </a:r>
            <a:r>
              <a:rPr lang="en-US" sz="2000" b="1" dirty="0">
                <a:latin typeface="Comic Sans MS" pitchFamily="66" charset="0"/>
              </a:rPr>
              <a:t>much?</a:t>
            </a:r>
          </a:p>
        </p:txBody>
      </p:sp>
      <p:sp>
        <p:nvSpPr>
          <p:cNvPr id="3109" name="Line 99"/>
          <p:cNvSpPr>
            <a:spLocks noChangeShapeType="1"/>
          </p:cNvSpPr>
          <p:nvPr/>
        </p:nvSpPr>
        <p:spPr bwMode="auto">
          <a:xfrm flipV="1">
            <a:off x="5400675" y="4648199"/>
            <a:ext cx="695325" cy="4857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Line 100"/>
          <p:cNvSpPr>
            <a:spLocks noChangeShapeType="1"/>
          </p:cNvSpPr>
          <p:nvPr/>
        </p:nvSpPr>
        <p:spPr bwMode="auto">
          <a:xfrm>
            <a:off x="5410200" y="52578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Rectangle 8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103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Rectangle 89"/>
          <p:cNvSpPr>
            <a:spLocks noChangeArrowheads="1"/>
          </p:cNvSpPr>
          <p:nvPr/>
        </p:nvSpPr>
        <p:spPr bwMode="auto">
          <a:xfrm>
            <a:off x="3308687" y="1371600"/>
            <a:ext cx="19171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i="1" dirty="0" smtClean="0">
                <a:latin typeface="Comic Sans MS" pitchFamily="66" charset="0"/>
              </a:rPr>
              <a:t>Experimental</a:t>
            </a:r>
          </a:p>
          <a:p>
            <a:pPr algn="ctr"/>
            <a:r>
              <a:rPr lang="en-US" sz="2400" b="1" i="1" dirty="0" smtClean="0">
                <a:latin typeface="Comic Sans MS" pitchFamily="66" charset="0"/>
              </a:rPr>
              <a:t>Design</a:t>
            </a:r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06" name="Rectangle 89"/>
          <p:cNvSpPr>
            <a:spLocks noChangeArrowheads="1"/>
          </p:cNvSpPr>
          <p:nvPr/>
        </p:nvSpPr>
        <p:spPr bwMode="auto">
          <a:xfrm>
            <a:off x="3461978" y="4278678"/>
            <a:ext cx="2040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i="1" dirty="0" smtClean="0">
                <a:latin typeface="Comic Sans MS" pitchFamily="66" charset="0"/>
              </a:rPr>
              <a:t>Data Analysis</a:t>
            </a:r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07" name="Rectangle 89"/>
          <p:cNvSpPr>
            <a:spLocks noChangeArrowheads="1"/>
          </p:cNvSpPr>
          <p:nvPr/>
        </p:nvSpPr>
        <p:spPr bwMode="auto">
          <a:xfrm>
            <a:off x="3491675" y="5433536"/>
            <a:ext cx="17617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i="1" dirty="0" smtClean="0">
                <a:latin typeface="Comic Sans MS" pitchFamily="66" charset="0"/>
              </a:rPr>
              <a:t>Information</a:t>
            </a:r>
          </a:p>
          <a:p>
            <a:r>
              <a:rPr lang="en-US" sz="2400" b="1" i="1" dirty="0" smtClean="0">
                <a:latin typeface="Comic Sans MS" pitchFamily="66" charset="0"/>
              </a:rPr>
              <a:t>Integration</a:t>
            </a:r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08" name="Rectangle 89"/>
          <p:cNvSpPr>
            <a:spLocks noChangeArrowheads="1"/>
          </p:cNvSpPr>
          <p:nvPr/>
        </p:nvSpPr>
        <p:spPr bwMode="auto">
          <a:xfrm>
            <a:off x="3445777" y="2743200"/>
            <a:ext cx="169277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i="1" dirty="0" smtClean="0">
                <a:latin typeface="Comic Sans MS" pitchFamily="66" charset="0"/>
              </a:rPr>
              <a:t>Sample</a:t>
            </a:r>
          </a:p>
          <a:p>
            <a:pPr algn="ctr"/>
            <a:r>
              <a:rPr lang="en-US" sz="2400" b="1" i="1" dirty="0" smtClean="0">
                <a:latin typeface="Comic Sans MS" pitchFamily="66" charset="0"/>
              </a:rPr>
              <a:t>Preparation</a:t>
            </a:r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09" name="Rectangle 98"/>
          <p:cNvSpPr>
            <a:spLocks noChangeArrowheads="1"/>
          </p:cNvSpPr>
          <p:nvPr/>
        </p:nvSpPr>
        <p:spPr bwMode="auto">
          <a:xfrm>
            <a:off x="6161314" y="4615544"/>
            <a:ext cx="2165657" cy="12311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What does the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 sample 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contain? </a:t>
            </a:r>
          </a:p>
          <a:p>
            <a:pPr algn="ctr"/>
            <a:r>
              <a:rPr lang="en-US" sz="2000" b="1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 How </a:t>
            </a:r>
            <a:r>
              <a:rPr lang="en-US" sz="2000" b="1" dirty="0">
                <a:latin typeface="Comic Sans MS" pitchFamily="66" charset="0"/>
              </a:rPr>
              <a:t>much?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8" grpId="0" animBg="1"/>
      <p:bldP spid="3109" grpId="0" animBg="1"/>
      <p:bldP spid="3110" grpId="0" animBg="1"/>
      <p:bldP spid="10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8313" y="4724400"/>
            <a:ext cx="20208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066800"/>
            <a:ext cx="4570413" cy="3594100"/>
          </a:xfrm>
          <a:noFill/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1068388"/>
            <a:ext cx="4570413" cy="3590925"/>
          </a:xfrm>
          <a:noFill/>
        </p:spPr>
      </p:pic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sv-SE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Number of Proteins in Mixture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313" y="4724400"/>
            <a:ext cx="2020887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12763" y="4754563"/>
            <a:ext cx="666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Tissue</a:t>
            </a:r>
            <a:endParaRPr lang="en-US" sz="1200" b="1" baseline="-25000">
              <a:latin typeface="Arial" charset="0"/>
            </a:endParaRP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4713" y="4724400"/>
            <a:ext cx="20208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852988" y="4754563"/>
            <a:ext cx="974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b="1">
                <a:latin typeface="Arial" charset="0"/>
              </a:rPr>
              <a:t>Body Fluid</a:t>
            </a:r>
            <a:endParaRPr lang="en-US" sz="1200" b="1" baseline="-25000">
              <a:latin typeface="Arial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985000" y="4754563"/>
            <a:ext cx="974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b="1">
                <a:latin typeface="Arial" charset="0"/>
              </a:rPr>
              <a:t>Body Fluid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017713" y="4800600"/>
            <a:ext cx="268287" cy="274638"/>
            <a:chOff x="144" y="2688"/>
            <a:chExt cx="169" cy="173"/>
          </a:xfrm>
        </p:grpSpPr>
        <p:sp>
          <p:nvSpPr>
            <p:cNvPr id="24628" name="Text Box 13"/>
            <p:cNvSpPr txBox="1">
              <a:spLocks noChangeArrowheads="1"/>
            </p:cNvSpPr>
            <p:nvPr/>
          </p:nvSpPr>
          <p:spPr bwMode="auto">
            <a:xfrm>
              <a:off x="144" y="268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charset="0"/>
                </a:rPr>
                <a:t>1</a:t>
              </a:r>
              <a:endParaRPr lang="en-US" sz="1200" b="1" baseline="-25000">
                <a:latin typeface="Arial" charset="0"/>
              </a:endParaRPr>
            </a:p>
          </p:txBody>
        </p:sp>
        <p:sp>
          <p:nvSpPr>
            <p:cNvPr id="24629" name="Oval 14"/>
            <p:cNvSpPr>
              <a:spLocks noChangeArrowheads="1"/>
            </p:cNvSpPr>
            <p:nvPr/>
          </p:nvSpPr>
          <p:spPr bwMode="auto">
            <a:xfrm>
              <a:off x="156" y="269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330950" y="4800600"/>
            <a:ext cx="268288" cy="274638"/>
            <a:chOff x="144" y="2688"/>
            <a:chExt cx="169" cy="173"/>
          </a:xfrm>
        </p:grpSpPr>
        <p:sp>
          <p:nvSpPr>
            <p:cNvPr id="24626" name="Text Box 16"/>
            <p:cNvSpPr txBox="1">
              <a:spLocks noChangeArrowheads="1"/>
            </p:cNvSpPr>
            <p:nvPr/>
          </p:nvSpPr>
          <p:spPr bwMode="auto">
            <a:xfrm>
              <a:off x="144" y="268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charset="0"/>
                </a:rPr>
                <a:t>1</a:t>
              </a:r>
              <a:endParaRPr lang="en-US" sz="1200" b="1" baseline="-25000">
                <a:latin typeface="Arial" charset="0"/>
              </a:endParaRPr>
            </a:p>
          </p:txBody>
        </p:sp>
        <p:sp>
          <p:nvSpPr>
            <p:cNvPr id="24627" name="Oval 17"/>
            <p:cNvSpPr>
              <a:spLocks noChangeArrowheads="1"/>
            </p:cNvSpPr>
            <p:nvPr/>
          </p:nvSpPr>
          <p:spPr bwMode="auto">
            <a:xfrm>
              <a:off x="156" y="269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8455025" y="4800600"/>
            <a:ext cx="268288" cy="274638"/>
            <a:chOff x="480" y="2803"/>
            <a:chExt cx="169" cy="173"/>
          </a:xfrm>
        </p:grpSpPr>
        <p:sp>
          <p:nvSpPr>
            <p:cNvPr id="24624" name="Text Box 19"/>
            <p:cNvSpPr txBox="1">
              <a:spLocks noChangeArrowheads="1"/>
            </p:cNvSpPr>
            <p:nvPr/>
          </p:nvSpPr>
          <p:spPr bwMode="auto">
            <a:xfrm>
              <a:off x="480" y="2803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charset="0"/>
                </a:rPr>
                <a:t>2</a:t>
              </a:r>
              <a:endParaRPr lang="en-US" sz="1200" b="1" baseline="-25000">
                <a:latin typeface="Arial" charset="0"/>
              </a:endParaRPr>
            </a:p>
          </p:txBody>
        </p:sp>
        <p:sp>
          <p:nvSpPr>
            <p:cNvPr id="24625" name="Oval 20"/>
            <p:cNvSpPr>
              <a:spLocks noChangeArrowheads="1"/>
            </p:cNvSpPr>
            <p:nvPr/>
          </p:nvSpPr>
          <p:spPr bwMode="auto">
            <a:xfrm>
              <a:off x="492" y="2809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0" y="1066800"/>
            <a:ext cx="9144000" cy="5715000"/>
            <a:chOff x="0" y="672"/>
            <a:chExt cx="5760" cy="3600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0" y="672"/>
              <a:ext cx="5759" cy="2264"/>
              <a:chOff x="0" y="672"/>
              <a:chExt cx="5759" cy="2264"/>
            </a:xfrm>
          </p:grpSpPr>
          <p:pic>
            <p:nvPicPr>
              <p:cNvPr id="24622" name="Picture 2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880" y="672"/>
                <a:ext cx="2879" cy="2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23" name="Picture 2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0" y="672"/>
                <a:ext cx="2879" cy="2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621" name="Rectangle 25"/>
            <p:cNvSpPr>
              <a:spLocks noChangeArrowheads="1"/>
            </p:cNvSpPr>
            <p:nvPr/>
          </p:nvSpPr>
          <p:spPr bwMode="auto">
            <a:xfrm>
              <a:off x="2880" y="2976"/>
              <a:ext cx="2880" cy="12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2" name="Text Box 26"/>
          <p:cNvSpPr txBox="1">
            <a:spLocks noChangeArrowheads="1"/>
          </p:cNvSpPr>
          <p:nvPr/>
        </p:nvSpPr>
        <p:spPr bwMode="auto">
          <a:xfrm>
            <a:off x="3408363" y="1233488"/>
            <a:ext cx="782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D93238"/>
                </a:solidFill>
              </a:rPr>
              <a:t>RDR</a:t>
            </a:r>
            <a:r>
              <a:rPr lang="en-US" sz="1800" b="1" baseline="-25000">
                <a:solidFill>
                  <a:srgbClr val="D93238"/>
                </a:solidFill>
              </a:rPr>
              <a:t>50</a:t>
            </a:r>
          </a:p>
        </p:txBody>
      </p:sp>
      <p:sp>
        <p:nvSpPr>
          <p:cNvPr id="24593" name="Text Box 27"/>
          <p:cNvSpPr txBox="1">
            <a:spLocks noChangeArrowheads="1"/>
          </p:cNvSpPr>
          <p:nvPr/>
        </p:nvSpPr>
        <p:spPr bwMode="auto">
          <a:xfrm>
            <a:off x="7123113" y="1233488"/>
            <a:ext cx="163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D93238"/>
                </a:solidFill>
              </a:rPr>
              <a:t>Success Rate</a:t>
            </a:r>
            <a:endParaRPr lang="en-US" sz="1800" b="1" baseline="-25000">
              <a:solidFill>
                <a:srgbClr val="D93238"/>
              </a:solidFill>
            </a:endParaRP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828675" y="3516313"/>
            <a:ext cx="1000125" cy="457200"/>
            <a:chOff x="922" y="1200"/>
            <a:chExt cx="630" cy="288"/>
          </a:xfrm>
        </p:grpSpPr>
        <p:sp>
          <p:nvSpPr>
            <p:cNvPr id="24617" name="Oval 29"/>
            <p:cNvSpPr>
              <a:spLocks noChangeArrowheads="1"/>
            </p:cNvSpPr>
            <p:nvPr/>
          </p:nvSpPr>
          <p:spPr bwMode="auto">
            <a:xfrm>
              <a:off x="922" y="1264"/>
              <a:ext cx="47" cy="47"/>
            </a:xfrm>
            <a:prstGeom prst="ellipse">
              <a:avLst/>
            </a:prstGeom>
            <a:solidFill>
              <a:srgbClr val="0066CC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Rectangle 30"/>
            <p:cNvSpPr>
              <a:spLocks noChangeArrowheads="1"/>
            </p:cNvSpPr>
            <p:nvPr/>
          </p:nvSpPr>
          <p:spPr bwMode="auto">
            <a:xfrm>
              <a:off x="922" y="1380"/>
              <a:ext cx="47" cy="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Text Box 31"/>
            <p:cNvSpPr txBox="1">
              <a:spLocks noChangeArrowheads="1"/>
            </p:cNvSpPr>
            <p:nvPr/>
          </p:nvSpPr>
          <p:spPr bwMode="auto">
            <a:xfrm>
              <a:off x="960" y="1200"/>
              <a:ext cx="5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 b="1"/>
                <a:t>Tissue</a:t>
              </a:r>
            </a:p>
            <a:p>
              <a:pPr algn="l"/>
              <a:r>
                <a:rPr lang="en-US" sz="1200" b="1"/>
                <a:t>Body Fluid</a:t>
              </a:r>
            </a:p>
          </p:txBody>
        </p:sp>
      </p:grpSp>
      <p:sp>
        <p:nvSpPr>
          <p:cNvPr id="24595" name="Line 32"/>
          <p:cNvSpPr>
            <a:spLocks noChangeShapeType="1"/>
          </p:cNvSpPr>
          <p:nvPr/>
        </p:nvSpPr>
        <p:spPr bwMode="auto">
          <a:xfrm>
            <a:off x="3838575" y="294322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Line 33"/>
          <p:cNvSpPr>
            <a:spLocks noChangeShapeType="1"/>
          </p:cNvSpPr>
          <p:nvPr/>
        </p:nvSpPr>
        <p:spPr bwMode="auto">
          <a:xfrm>
            <a:off x="8401050" y="330517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3705225" y="2619375"/>
            <a:ext cx="268288" cy="274638"/>
            <a:chOff x="144" y="2688"/>
            <a:chExt cx="169" cy="173"/>
          </a:xfrm>
        </p:grpSpPr>
        <p:sp>
          <p:nvSpPr>
            <p:cNvPr id="24615" name="Text Box 35"/>
            <p:cNvSpPr txBox="1">
              <a:spLocks noChangeArrowheads="1"/>
            </p:cNvSpPr>
            <p:nvPr/>
          </p:nvSpPr>
          <p:spPr bwMode="auto">
            <a:xfrm>
              <a:off x="144" y="268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charset="0"/>
                </a:rPr>
                <a:t>1</a:t>
              </a:r>
              <a:endParaRPr lang="en-US" sz="1200" b="1" baseline="-25000">
                <a:latin typeface="Arial" charset="0"/>
              </a:endParaRPr>
            </a:p>
          </p:txBody>
        </p:sp>
        <p:sp>
          <p:nvSpPr>
            <p:cNvPr id="24616" name="Oval 36"/>
            <p:cNvSpPr>
              <a:spLocks noChangeArrowheads="1"/>
            </p:cNvSpPr>
            <p:nvPr/>
          </p:nvSpPr>
          <p:spPr bwMode="auto">
            <a:xfrm>
              <a:off x="156" y="269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8256588" y="3001963"/>
            <a:ext cx="268287" cy="274637"/>
            <a:chOff x="144" y="2688"/>
            <a:chExt cx="169" cy="173"/>
          </a:xfrm>
        </p:grpSpPr>
        <p:sp>
          <p:nvSpPr>
            <p:cNvPr id="24613" name="Text Box 38"/>
            <p:cNvSpPr txBox="1">
              <a:spLocks noChangeArrowheads="1"/>
            </p:cNvSpPr>
            <p:nvPr/>
          </p:nvSpPr>
          <p:spPr bwMode="auto">
            <a:xfrm>
              <a:off x="144" y="268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charset="0"/>
                </a:rPr>
                <a:t>1</a:t>
              </a:r>
              <a:endParaRPr lang="en-US" sz="1200" b="1" baseline="-25000">
                <a:latin typeface="Arial" charset="0"/>
              </a:endParaRPr>
            </a:p>
          </p:txBody>
        </p:sp>
        <p:sp>
          <p:nvSpPr>
            <p:cNvPr id="24614" name="Oval 39"/>
            <p:cNvSpPr>
              <a:spLocks noChangeArrowheads="1"/>
            </p:cNvSpPr>
            <p:nvPr/>
          </p:nvSpPr>
          <p:spPr bwMode="auto">
            <a:xfrm>
              <a:off x="156" y="269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2474913" y="2144713"/>
            <a:ext cx="5364162" cy="4406900"/>
            <a:chOff x="1559" y="1351"/>
            <a:chExt cx="3379" cy="2776"/>
          </a:xfrm>
        </p:grpSpPr>
        <p:pic>
          <p:nvPicPr>
            <p:cNvPr id="24600" name="Picture 4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59" y="2976"/>
              <a:ext cx="1273" cy="1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1" name="Text Box 42"/>
            <p:cNvSpPr txBox="1">
              <a:spLocks noChangeArrowheads="1"/>
            </p:cNvSpPr>
            <p:nvPr/>
          </p:nvSpPr>
          <p:spPr bwMode="auto">
            <a:xfrm>
              <a:off x="1667" y="2995"/>
              <a:ext cx="4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charset="0"/>
                </a:rPr>
                <a:t>Tissue</a:t>
              </a:r>
              <a:endParaRPr lang="en-US" sz="1200" b="1" baseline="-25000">
                <a:latin typeface="Arial" charset="0"/>
              </a:endParaRPr>
            </a:p>
          </p:txBody>
        </p: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2615" y="3024"/>
              <a:ext cx="169" cy="173"/>
              <a:chOff x="480" y="2803"/>
              <a:chExt cx="169" cy="173"/>
            </a:xfrm>
          </p:grpSpPr>
          <p:sp>
            <p:nvSpPr>
              <p:cNvPr id="24611" name="Text Box 44"/>
              <p:cNvSpPr txBox="1">
                <a:spLocks noChangeArrowheads="1"/>
              </p:cNvSpPr>
              <p:nvPr/>
            </p:nvSpPr>
            <p:spPr bwMode="auto">
              <a:xfrm>
                <a:off x="480" y="2803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Arial" charset="0"/>
                  </a:rPr>
                  <a:t>2</a:t>
                </a:r>
                <a:endParaRPr lang="en-US" sz="1200" b="1" baseline="-25000">
                  <a:latin typeface="Arial" charset="0"/>
                </a:endParaRPr>
              </a:p>
            </p:txBody>
          </p:sp>
          <p:sp>
            <p:nvSpPr>
              <p:cNvPr id="24612" name="Oval 45"/>
              <p:cNvSpPr>
                <a:spLocks noChangeArrowheads="1"/>
              </p:cNvSpPr>
              <p:nvPr/>
            </p:nvSpPr>
            <p:spPr bwMode="auto">
              <a:xfrm>
                <a:off x="492" y="2809"/>
                <a:ext cx="144" cy="14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03" name="Line 46"/>
            <p:cNvSpPr>
              <a:spLocks noChangeShapeType="1"/>
            </p:cNvSpPr>
            <p:nvPr/>
          </p:nvSpPr>
          <p:spPr bwMode="auto">
            <a:xfrm>
              <a:off x="1980" y="1548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47"/>
            <p:cNvSpPr>
              <a:spLocks noChangeShapeType="1"/>
            </p:cNvSpPr>
            <p:nvPr/>
          </p:nvSpPr>
          <p:spPr bwMode="auto">
            <a:xfrm>
              <a:off x="4860" y="189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48"/>
            <p:cNvGrpSpPr>
              <a:grpSpLocks/>
            </p:cNvGrpSpPr>
            <p:nvPr/>
          </p:nvGrpSpPr>
          <p:grpSpPr bwMode="auto">
            <a:xfrm>
              <a:off x="1890" y="1351"/>
              <a:ext cx="169" cy="173"/>
              <a:chOff x="480" y="2803"/>
              <a:chExt cx="169" cy="173"/>
            </a:xfrm>
          </p:grpSpPr>
          <p:sp>
            <p:nvSpPr>
              <p:cNvPr id="24609" name="Text Box 49"/>
              <p:cNvSpPr txBox="1">
                <a:spLocks noChangeArrowheads="1"/>
              </p:cNvSpPr>
              <p:nvPr/>
            </p:nvSpPr>
            <p:spPr bwMode="auto">
              <a:xfrm>
                <a:off x="480" y="2803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Arial" charset="0"/>
                  </a:rPr>
                  <a:t>2</a:t>
                </a:r>
                <a:endParaRPr lang="en-US" sz="1200" b="1" baseline="-25000">
                  <a:latin typeface="Arial" charset="0"/>
                </a:endParaRPr>
              </a:p>
            </p:txBody>
          </p:sp>
          <p:sp>
            <p:nvSpPr>
              <p:cNvPr id="24610" name="Oval 50"/>
              <p:cNvSpPr>
                <a:spLocks noChangeArrowheads="1"/>
              </p:cNvSpPr>
              <p:nvPr/>
            </p:nvSpPr>
            <p:spPr bwMode="auto">
              <a:xfrm>
                <a:off x="492" y="2809"/>
                <a:ext cx="144" cy="14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51"/>
            <p:cNvGrpSpPr>
              <a:grpSpLocks/>
            </p:cNvGrpSpPr>
            <p:nvPr/>
          </p:nvGrpSpPr>
          <p:grpSpPr bwMode="auto">
            <a:xfrm>
              <a:off x="4769" y="1692"/>
              <a:ext cx="169" cy="173"/>
              <a:chOff x="480" y="2803"/>
              <a:chExt cx="169" cy="173"/>
            </a:xfrm>
          </p:grpSpPr>
          <p:sp>
            <p:nvSpPr>
              <p:cNvPr id="24607" name="Text Box 52"/>
              <p:cNvSpPr txBox="1">
                <a:spLocks noChangeArrowheads="1"/>
              </p:cNvSpPr>
              <p:nvPr/>
            </p:nvSpPr>
            <p:spPr bwMode="auto">
              <a:xfrm>
                <a:off x="480" y="2803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Arial" charset="0"/>
                  </a:rPr>
                  <a:t>2</a:t>
                </a:r>
                <a:endParaRPr lang="en-US" sz="1200" b="1" baseline="-25000">
                  <a:latin typeface="Arial" charset="0"/>
                </a:endParaRPr>
              </a:p>
            </p:txBody>
          </p:sp>
          <p:sp>
            <p:nvSpPr>
              <p:cNvPr id="24608" name="Oval 53"/>
              <p:cNvSpPr>
                <a:spLocks noChangeArrowheads="1"/>
              </p:cNvSpPr>
              <p:nvPr/>
            </p:nvSpPr>
            <p:spPr bwMode="auto">
              <a:xfrm>
                <a:off x="492" y="2809"/>
                <a:ext cx="144" cy="14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0737410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685800"/>
          </a:xfrm>
        </p:spPr>
        <p:txBody>
          <a:bodyPr/>
          <a:lstStyle/>
          <a:p>
            <a:pPr eaLnBrk="1" hangingPunct="1"/>
            <a:r>
              <a:rPr lang="sv-SE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Amount loaded and peptide separation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17176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Arial" charset="0"/>
              </a:rPr>
              <a:t>1. Protein separation</a:t>
            </a:r>
          </a:p>
          <a:p>
            <a:pPr algn="l"/>
            <a:r>
              <a:rPr lang="en-US" sz="1200">
                <a:latin typeface="Arial" charset="0"/>
              </a:rPr>
              <a:t>2. </a:t>
            </a:r>
            <a:r>
              <a:rPr lang="en-US" sz="1200" b="1">
                <a:solidFill>
                  <a:srgbClr val="0066CC"/>
                </a:solidFill>
                <a:latin typeface="Arial" charset="0"/>
              </a:rPr>
              <a:t>Amount loaded</a:t>
            </a:r>
            <a:r>
              <a:rPr lang="en-US" sz="1200">
                <a:latin typeface="Arial" charset="0"/>
              </a:rPr>
              <a:t> </a:t>
            </a:r>
          </a:p>
          <a:p>
            <a:pPr algn="l"/>
            <a:r>
              <a:rPr lang="en-US" sz="1200">
                <a:latin typeface="Arial" charset="0"/>
              </a:rPr>
              <a:t>3. </a:t>
            </a:r>
            <a:r>
              <a:rPr lang="en-US" sz="1200" b="1">
                <a:solidFill>
                  <a:srgbClr val="FF0000"/>
                </a:solidFill>
                <a:latin typeface="Arial" charset="0"/>
              </a:rPr>
              <a:t>Peptide separation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208088" y="1524000"/>
            <a:ext cx="727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Order: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19400" y="1143000"/>
            <a:ext cx="4356100" cy="2457450"/>
            <a:chOff x="1776" y="720"/>
            <a:chExt cx="2744" cy="1548"/>
          </a:xfrm>
        </p:grpSpPr>
        <p:pic>
          <p:nvPicPr>
            <p:cNvPr id="2574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720"/>
              <a:ext cx="2056" cy="1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178" y="1392"/>
              <a:ext cx="2342" cy="740"/>
              <a:chOff x="2172" y="1392"/>
              <a:chExt cx="2342" cy="740"/>
            </a:xfrm>
          </p:grpSpPr>
          <p:pic>
            <p:nvPicPr>
              <p:cNvPr id="25744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96" y="1392"/>
                <a:ext cx="818" cy="7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745" name="Picture 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98" y="1632"/>
                <a:ext cx="121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746" name="Line 11"/>
              <p:cNvSpPr>
                <a:spLocks noChangeShapeType="1"/>
              </p:cNvSpPr>
              <p:nvPr/>
            </p:nvSpPr>
            <p:spPr bwMode="auto">
              <a:xfrm flipH="1">
                <a:off x="2172" y="1688"/>
                <a:ext cx="1641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5747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07" y="1824"/>
                <a:ext cx="121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742" name="Line 13"/>
            <p:cNvSpPr>
              <a:spLocks noChangeShapeType="1"/>
            </p:cNvSpPr>
            <p:nvPr/>
          </p:nvSpPr>
          <p:spPr bwMode="auto">
            <a:xfrm flipH="1">
              <a:off x="2172" y="1688"/>
              <a:ext cx="164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3" name="Text Box 14"/>
            <p:cNvSpPr txBox="1">
              <a:spLocks noChangeArrowheads="1"/>
            </p:cNvSpPr>
            <p:nvPr/>
          </p:nvSpPr>
          <p:spPr bwMode="auto">
            <a:xfrm>
              <a:off x="2160" y="835"/>
              <a:ext cx="4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charset="0"/>
                </a:rPr>
                <a:t>Tissue</a:t>
              </a:r>
              <a:endParaRPr lang="en-US" sz="1200" b="1" baseline="-25000">
                <a:latin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590800" y="838200"/>
            <a:ext cx="6553200" cy="2763838"/>
            <a:chOff x="1632" y="528"/>
            <a:chExt cx="4128" cy="1741"/>
          </a:xfrm>
        </p:grpSpPr>
        <p:sp>
          <p:nvSpPr>
            <p:cNvPr id="25725" name="Rectangle 16"/>
            <p:cNvSpPr>
              <a:spLocks noChangeArrowheads="1"/>
            </p:cNvSpPr>
            <p:nvPr/>
          </p:nvSpPr>
          <p:spPr bwMode="auto">
            <a:xfrm>
              <a:off x="1632" y="528"/>
              <a:ext cx="412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726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2" y="1392"/>
              <a:ext cx="818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27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04" y="1632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728" name="Line 19"/>
            <p:cNvSpPr>
              <a:spLocks noChangeShapeType="1"/>
            </p:cNvSpPr>
            <p:nvPr/>
          </p:nvSpPr>
          <p:spPr bwMode="auto">
            <a:xfrm flipH="1">
              <a:off x="2178" y="1688"/>
              <a:ext cx="164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729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13" y="1824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30" name="Picture 21"/>
            <p:cNvPicPr>
              <a:picLocks noChangeAspect="1" noChangeArrowheads="1"/>
            </p:cNvPicPr>
            <p:nvPr/>
          </p:nvPicPr>
          <p:blipFill>
            <a:blip r:embed="rId6" cstate="print"/>
            <a:srcRect r="6712"/>
            <a:stretch>
              <a:fillRect/>
            </a:stretch>
          </p:blipFill>
          <p:spPr bwMode="auto">
            <a:xfrm>
              <a:off x="1778" y="720"/>
              <a:ext cx="1918" cy="15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5731" name="Picture 2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02" y="1392"/>
              <a:ext cx="818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32" name="Picture 2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06" y="1428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733" name="Rectangle 24"/>
            <p:cNvSpPr>
              <a:spLocks noChangeArrowheads="1"/>
            </p:cNvSpPr>
            <p:nvPr/>
          </p:nvSpPr>
          <p:spPr bwMode="auto">
            <a:xfrm>
              <a:off x="4506" y="1517"/>
              <a:ext cx="4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Protein</a:t>
              </a:r>
            </a:p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separation</a:t>
              </a:r>
            </a:p>
          </p:txBody>
        </p:sp>
        <p:sp>
          <p:nvSpPr>
            <p:cNvPr id="25734" name="Line 25"/>
            <p:cNvSpPr>
              <a:spLocks noChangeShapeType="1"/>
            </p:cNvSpPr>
            <p:nvPr/>
          </p:nvSpPr>
          <p:spPr bwMode="auto">
            <a:xfrm>
              <a:off x="4563" y="1737"/>
              <a:ext cx="33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735" name="Picture 2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53" y="1493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736" name="Line 27"/>
            <p:cNvSpPr>
              <a:spLocks noChangeShapeType="1"/>
            </p:cNvSpPr>
            <p:nvPr/>
          </p:nvSpPr>
          <p:spPr bwMode="auto">
            <a:xfrm flipH="1">
              <a:off x="2349" y="1481"/>
              <a:ext cx="2664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7" name="Line 28"/>
            <p:cNvSpPr>
              <a:spLocks noChangeShapeType="1"/>
            </p:cNvSpPr>
            <p:nvPr/>
          </p:nvSpPr>
          <p:spPr bwMode="auto">
            <a:xfrm flipH="1">
              <a:off x="2172" y="1688"/>
              <a:ext cx="164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8" name="Text Box 29"/>
            <p:cNvSpPr txBox="1">
              <a:spLocks noChangeArrowheads="1"/>
            </p:cNvSpPr>
            <p:nvPr/>
          </p:nvSpPr>
          <p:spPr bwMode="auto">
            <a:xfrm>
              <a:off x="2160" y="835"/>
              <a:ext cx="4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charset="0"/>
                </a:rPr>
                <a:t>Tissue</a:t>
              </a:r>
              <a:endParaRPr lang="en-US" sz="1200" b="1" baseline="-25000">
                <a:latin typeface="Arial" charset="0"/>
              </a:endParaRPr>
            </a:p>
          </p:txBody>
        </p:sp>
        <p:pic>
          <p:nvPicPr>
            <p:cNvPr id="25739" name="Picture 3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7" y="1824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590800" y="838200"/>
            <a:ext cx="6553200" cy="2762250"/>
            <a:chOff x="1632" y="528"/>
            <a:chExt cx="4128" cy="1740"/>
          </a:xfrm>
        </p:grpSpPr>
        <p:sp>
          <p:nvSpPr>
            <p:cNvPr id="25706" name="Rectangle 32"/>
            <p:cNvSpPr>
              <a:spLocks noChangeArrowheads="1"/>
            </p:cNvSpPr>
            <p:nvPr/>
          </p:nvSpPr>
          <p:spPr bwMode="auto">
            <a:xfrm>
              <a:off x="1632" y="528"/>
              <a:ext cx="412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707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2" y="1392"/>
              <a:ext cx="818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08" name="Picture 3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04" y="1632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09" name="Picture 3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02" y="1392"/>
              <a:ext cx="818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10" name="Picture 3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06" y="1428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711" name="Rectangle 37"/>
            <p:cNvSpPr>
              <a:spLocks noChangeArrowheads="1"/>
            </p:cNvSpPr>
            <p:nvPr/>
          </p:nvSpPr>
          <p:spPr bwMode="auto">
            <a:xfrm>
              <a:off x="4506" y="1517"/>
              <a:ext cx="4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Protein</a:t>
              </a:r>
            </a:p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separation</a:t>
              </a:r>
            </a:p>
          </p:txBody>
        </p:sp>
        <p:sp>
          <p:nvSpPr>
            <p:cNvPr id="25712" name="Line 38"/>
            <p:cNvSpPr>
              <a:spLocks noChangeShapeType="1"/>
            </p:cNvSpPr>
            <p:nvPr/>
          </p:nvSpPr>
          <p:spPr bwMode="auto">
            <a:xfrm>
              <a:off x="4563" y="1737"/>
              <a:ext cx="33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713" name="Picture 39"/>
            <p:cNvPicPr>
              <a:picLocks noChangeAspect="1" noChangeArrowheads="1"/>
            </p:cNvPicPr>
            <p:nvPr/>
          </p:nvPicPr>
          <p:blipFill>
            <a:blip r:embed="rId9" cstate="print"/>
            <a:srcRect r="6615"/>
            <a:stretch>
              <a:fillRect/>
            </a:stretch>
          </p:blipFill>
          <p:spPr bwMode="auto">
            <a:xfrm>
              <a:off x="1776" y="720"/>
              <a:ext cx="1920" cy="15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5714" name="Picture 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7" y="1824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15" name="Picture 4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47" y="1493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16" name="Picture 4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96" y="528"/>
              <a:ext cx="818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17" name="Picture 4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98" y="980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718" name="Line 44"/>
            <p:cNvSpPr>
              <a:spLocks noChangeShapeType="1"/>
            </p:cNvSpPr>
            <p:nvPr/>
          </p:nvSpPr>
          <p:spPr bwMode="auto">
            <a:xfrm>
              <a:off x="5340" y="1238"/>
              <a:ext cx="0" cy="17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Rectangle 45"/>
            <p:cNvSpPr>
              <a:spLocks noChangeArrowheads="1"/>
            </p:cNvSpPr>
            <p:nvPr/>
          </p:nvSpPr>
          <p:spPr bwMode="auto">
            <a:xfrm>
              <a:off x="5328" y="1220"/>
              <a:ext cx="3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00FF"/>
                  </a:solidFill>
                  <a:latin typeface="Arial" charset="0"/>
                </a:rPr>
                <a:t>Amount</a:t>
              </a:r>
            </a:p>
            <a:p>
              <a:r>
                <a:rPr lang="en-US" sz="800" b="1">
                  <a:solidFill>
                    <a:srgbClr val="0000FF"/>
                  </a:solidFill>
                  <a:latin typeface="Arial" charset="0"/>
                </a:rPr>
                <a:t>loaded</a:t>
              </a:r>
            </a:p>
          </p:txBody>
        </p:sp>
        <p:sp>
          <p:nvSpPr>
            <p:cNvPr id="25720" name="Line 46"/>
            <p:cNvSpPr>
              <a:spLocks noChangeShapeType="1"/>
            </p:cNvSpPr>
            <p:nvPr/>
          </p:nvSpPr>
          <p:spPr bwMode="auto">
            <a:xfrm flipH="1">
              <a:off x="2916" y="1032"/>
              <a:ext cx="2094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721" name="Picture 4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22" y="1238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722" name="Line 48"/>
            <p:cNvSpPr>
              <a:spLocks noChangeShapeType="1"/>
            </p:cNvSpPr>
            <p:nvPr/>
          </p:nvSpPr>
          <p:spPr bwMode="auto">
            <a:xfrm flipH="1">
              <a:off x="2172" y="1688"/>
              <a:ext cx="164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Line 49"/>
            <p:cNvSpPr>
              <a:spLocks noChangeShapeType="1"/>
            </p:cNvSpPr>
            <p:nvPr/>
          </p:nvSpPr>
          <p:spPr bwMode="auto">
            <a:xfrm flipH="1">
              <a:off x="2343" y="1481"/>
              <a:ext cx="2664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Text Box 50"/>
            <p:cNvSpPr txBox="1">
              <a:spLocks noChangeArrowheads="1"/>
            </p:cNvSpPr>
            <p:nvPr/>
          </p:nvSpPr>
          <p:spPr bwMode="auto">
            <a:xfrm>
              <a:off x="2160" y="835"/>
              <a:ext cx="4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charset="0"/>
                </a:rPr>
                <a:t>Tissue</a:t>
              </a:r>
              <a:endParaRPr lang="en-US" sz="1200" b="1" baseline="-25000">
                <a:latin typeface="Arial" charset="0"/>
              </a:endParaRP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590800" y="838200"/>
            <a:ext cx="6553200" cy="2763838"/>
            <a:chOff x="1632" y="528"/>
            <a:chExt cx="4128" cy="1741"/>
          </a:xfrm>
        </p:grpSpPr>
        <p:sp>
          <p:nvSpPr>
            <p:cNvPr id="25681" name="Rectangle 52"/>
            <p:cNvSpPr>
              <a:spLocks noChangeArrowheads="1"/>
            </p:cNvSpPr>
            <p:nvPr/>
          </p:nvSpPr>
          <p:spPr bwMode="auto">
            <a:xfrm>
              <a:off x="1632" y="528"/>
              <a:ext cx="412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682" name="Picture 53"/>
            <p:cNvPicPr>
              <a:picLocks noChangeAspect="1" noChangeArrowheads="1"/>
            </p:cNvPicPr>
            <p:nvPr/>
          </p:nvPicPr>
          <p:blipFill>
            <a:blip r:embed="rId12" cstate="print"/>
            <a:srcRect r="6615"/>
            <a:stretch>
              <a:fillRect/>
            </a:stretch>
          </p:blipFill>
          <p:spPr bwMode="auto">
            <a:xfrm>
              <a:off x="1776" y="720"/>
              <a:ext cx="1920" cy="15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5683" name="Picture 5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2" y="1392"/>
              <a:ext cx="818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84" name="Picture 5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04" y="1632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85" name="Line 56"/>
            <p:cNvSpPr>
              <a:spLocks noChangeShapeType="1"/>
            </p:cNvSpPr>
            <p:nvPr/>
          </p:nvSpPr>
          <p:spPr bwMode="auto">
            <a:xfrm flipH="1">
              <a:off x="2178" y="1688"/>
              <a:ext cx="164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686" name="Picture 5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13" y="1824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87" name="Text Box 58"/>
            <p:cNvSpPr txBox="1">
              <a:spLocks noChangeArrowheads="1"/>
            </p:cNvSpPr>
            <p:nvPr/>
          </p:nvSpPr>
          <p:spPr bwMode="auto">
            <a:xfrm>
              <a:off x="2160" y="835"/>
              <a:ext cx="4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charset="0"/>
                </a:rPr>
                <a:t>Tissue</a:t>
              </a:r>
              <a:endParaRPr lang="en-US" sz="1200" b="1" baseline="-25000">
                <a:latin typeface="Arial" charset="0"/>
              </a:endParaRPr>
            </a:p>
          </p:txBody>
        </p:sp>
        <p:pic>
          <p:nvPicPr>
            <p:cNvPr id="25688" name="Picture 5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02" y="1392"/>
              <a:ext cx="818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89" name="Picture 6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06" y="1428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90" name="Rectangle 61"/>
            <p:cNvSpPr>
              <a:spLocks noChangeArrowheads="1"/>
            </p:cNvSpPr>
            <p:nvPr/>
          </p:nvSpPr>
          <p:spPr bwMode="auto">
            <a:xfrm>
              <a:off x="4506" y="1517"/>
              <a:ext cx="4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Protein</a:t>
              </a:r>
            </a:p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separation</a:t>
              </a:r>
            </a:p>
          </p:txBody>
        </p:sp>
        <p:sp>
          <p:nvSpPr>
            <p:cNvPr id="25691" name="Line 62"/>
            <p:cNvSpPr>
              <a:spLocks noChangeShapeType="1"/>
            </p:cNvSpPr>
            <p:nvPr/>
          </p:nvSpPr>
          <p:spPr bwMode="auto">
            <a:xfrm>
              <a:off x="4563" y="1737"/>
              <a:ext cx="33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692" name="Picture 6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53" y="1493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93" name="Line 64"/>
            <p:cNvSpPr>
              <a:spLocks noChangeShapeType="1"/>
            </p:cNvSpPr>
            <p:nvPr/>
          </p:nvSpPr>
          <p:spPr bwMode="auto">
            <a:xfrm flipH="1">
              <a:off x="2349" y="1481"/>
              <a:ext cx="2664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694" name="Picture 6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96" y="528"/>
              <a:ext cx="818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95" name="Picture 6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798" y="562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96" name="Rectangle 67"/>
            <p:cNvSpPr>
              <a:spLocks noChangeArrowheads="1"/>
            </p:cNvSpPr>
            <p:nvPr/>
          </p:nvSpPr>
          <p:spPr bwMode="auto">
            <a:xfrm>
              <a:off x="4512" y="749"/>
              <a:ext cx="4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FF0000"/>
                  </a:solidFill>
                  <a:latin typeface="Arial" charset="0"/>
                </a:rPr>
                <a:t>Peptide</a:t>
              </a:r>
            </a:p>
            <a:p>
              <a:r>
                <a:rPr lang="en-US" sz="800" b="1">
                  <a:solidFill>
                    <a:srgbClr val="FF0000"/>
                  </a:solidFill>
                  <a:latin typeface="Arial" charset="0"/>
                </a:rPr>
                <a:t>separation</a:t>
              </a:r>
            </a:p>
          </p:txBody>
        </p:sp>
        <p:sp>
          <p:nvSpPr>
            <p:cNvPr id="25697" name="Line 68"/>
            <p:cNvSpPr>
              <a:spLocks noChangeShapeType="1"/>
            </p:cNvSpPr>
            <p:nvPr/>
          </p:nvSpPr>
          <p:spPr bwMode="auto">
            <a:xfrm>
              <a:off x="4569" y="979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Line 69"/>
            <p:cNvSpPr>
              <a:spLocks noChangeShapeType="1"/>
            </p:cNvSpPr>
            <p:nvPr/>
          </p:nvSpPr>
          <p:spPr bwMode="auto">
            <a:xfrm flipH="1">
              <a:off x="3192" y="644"/>
              <a:ext cx="621" cy="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699" name="Picture 7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117" y="1108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700" name="Line 71"/>
            <p:cNvSpPr>
              <a:spLocks noChangeShapeType="1"/>
            </p:cNvSpPr>
            <p:nvPr/>
          </p:nvSpPr>
          <p:spPr bwMode="auto">
            <a:xfrm flipH="1">
              <a:off x="2916" y="1032"/>
              <a:ext cx="2094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701" name="Picture 7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22" y="1238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02" name="Picture 7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96" y="528"/>
              <a:ext cx="818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03" name="Picture 7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98" y="980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704" name="Line 75"/>
            <p:cNvSpPr>
              <a:spLocks noChangeShapeType="1"/>
            </p:cNvSpPr>
            <p:nvPr/>
          </p:nvSpPr>
          <p:spPr bwMode="auto">
            <a:xfrm>
              <a:off x="5340" y="1238"/>
              <a:ext cx="0" cy="17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5" name="Rectangle 76"/>
            <p:cNvSpPr>
              <a:spLocks noChangeArrowheads="1"/>
            </p:cNvSpPr>
            <p:nvPr/>
          </p:nvSpPr>
          <p:spPr bwMode="auto">
            <a:xfrm>
              <a:off x="5328" y="1220"/>
              <a:ext cx="3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00FF"/>
                  </a:solidFill>
                  <a:latin typeface="Arial" charset="0"/>
                </a:rPr>
                <a:t>Amount</a:t>
              </a:r>
            </a:p>
            <a:p>
              <a:r>
                <a:rPr lang="en-US" sz="800" b="1">
                  <a:solidFill>
                    <a:srgbClr val="0000FF"/>
                  </a:solidFill>
                  <a:latin typeface="Arial" charset="0"/>
                </a:rPr>
                <a:t>loaded</a:t>
              </a:r>
            </a:p>
          </p:txBody>
        </p:sp>
      </p:grp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762000" y="3581400"/>
            <a:ext cx="8382000" cy="2971800"/>
            <a:chOff x="480" y="2256"/>
            <a:chExt cx="5280" cy="1872"/>
          </a:xfrm>
        </p:grpSpPr>
        <p:sp>
          <p:nvSpPr>
            <p:cNvPr id="25664" name="Oval 78"/>
            <p:cNvSpPr>
              <a:spLocks noChangeArrowheads="1"/>
            </p:cNvSpPr>
            <p:nvPr/>
          </p:nvSpPr>
          <p:spPr bwMode="auto">
            <a:xfrm>
              <a:off x="2391" y="391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665" name="Oval 79"/>
            <p:cNvSpPr>
              <a:spLocks noChangeArrowheads="1"/>
            </p:cNvSpPr>
            <p:nvPr/>
          </p:nvSpPr>
          <p:spPr bwMode="auto">
            <a:xfrm>
              <a:off x="2391" y="4041"/>
              <a:ext cx="48" cy="42"/>
            </a:xfrm>
            <a:prstGeom prst="ellipse">
              <a:avLst/>
            </a:prstGeom>
            <a:solidFill>
              <a:srgbClr val="0066CC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666" name="Rectangle 80"/>
            <p:cNvSpPr>
              <a:spLocks noChangeArrowheads="1"/>
            </p:cNvSpPr>
            <p:nvPr/>
          </p:nvSpPr>
          <p:spPr bwMode="auto">
            <a:xfrm>
              <a:off x="1488" y="2256"/>
              <a:ext cx="4272" cy="18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7" name="Text Box 81"/>
            <p:cNvSpPr txBox="1">
              <a:spLocks noChangeArrowheads="1"/>
            </p:cNvSpPr>
            <p:nvPr/>
          </p:nvSpPr>
          <p:spPr bwMode="auto">
            <a:xfrm>
              <a:off x="480" y="2861"/>
              <a:ext cx="108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Arial" charset="0"/>
                </a:rPr>
                <a:t>1. Protein separation</a:t>
              </a:r>
            </a:p>
            <a:p>
              <a:pPr algn="l"/>
              <a:r>
                <a:rPr lang="en-US" sz="1200">
                  <a:latin typeface="Arial" charset="0"/>
                </a:rPr>
                <a:t>2. </a:t>
              </a:r>
              <a:r>
                <a:rPr lang="en-US" sz="1200" b="1">
                  <a:solidFill>
                    <a:srgbClr val="FF0000"/>
                  </a:solidFill>
                  <a:latin typeface="Arial" charset="0"/>
                </a:rPr>
                <a:t>Peptide separation</a:t>
              </a:r>
            </a:p>
            <a:p>
              <a:pPr algn="l"/>
              <a:r>
                <a:rPr lang="en-US" sz="1200">
                  <a:latin typeface="Arial" charset="0"/>
                </a:rPr>
                <a:t>3. </a:t>
              </a:r>
              <a:r>
                <a:rPr lang="en-US" sz="1200" b="1">
                  <a:solidFill>
                    <a:srgbClr val="0066CC"/>
                  </a:solidFill>
                  <a:latin typeface="Arial" charset="0"/>
                </a:rPr>
                <a:t>Amount loaded</a:t>
              </a:r>
            </a:p>
          </p:txBody>
        </p:sp>
        <p:pic>
          <p:nvPicPr>
            <p:cNvPr id="25668" name="Picture 8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17" y="3402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69" name="Picture 83"/>
            <p:cNvPicPr>
              <a:picLocks noChangeAspect="1" noChangeArrowheads="1"/>
            </p:cNvPicPr>
            <p:nvPr/>
          </p:nvPicPr>
          <p:blipFill>
            <a:blip r:embed="rId6" cstate="print"/>
            <a:srcRect r="6712"/>
            <a:stretch>
              <a:fillRect/>
            </a:stretch>
          </p:blipFill>
          <p:spPr bwMode="auto">
            <a:xfrm>
              <a:off x="1782" y="2298"/>
              <a:ext cx="1918" cy="15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5670" name="Picture 8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3" y="3238"/>
              <a:ext cx="818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71" name="Picture 8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93" y="3238"/>
              <a:ext cx="818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72" name="Line 86"/>
            <p:cNvSpPr>
              <a:spLocks noChangeShapeType="1"/>
            </p:cNvSpPr>
            <p:nvPr/>
          </p:nvSpPr>
          <p:spPr bwMode="auto">
            <a:xfrm flipH="1" flipV="1">
              <a:off x="2175" y="3393"/>
              <a:ext cx="1635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673" name="Picture 8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97" y="3280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74" name="Rectangle 88"/>
            <p:cNvSpPr>
              <a:spLocks noChangeArrowheads="1"/>
            </p:cNvSpPr>
            <p:nvPr/>
          </p:nvSpPr>
          <p:spPr bwMode="auto">
            <a:xfrm>
              <a:off x="4497" y="3369"/>
              <a:ext cx="4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Protein</a:t>
              </a:r>
            </a:p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separation</a:t>
              </a:r>
            </a:p>
          </p:txBody>
        </p:sp>
        <p:sp>
          <p:nvSpPr>
            <p:cNvPr id="25675" name="Line 89"/>
            <p:cNvSpPr>
              <a:spLocks noChangeShapeType="1"/>
            </p:cNvSpPr>
            <p:nvPr/>
          </p:nvSpPr>
          <p:spPr bwMode="auto">
            <a:xfrm>
              <a:off x="4554" y="3589"/>
              <a:ext cx="33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Line 90"/>
            <p:cNvSpPr>
              <a:spLocks noChangeShapeType="1"/>
            </p:cNvSpPr>
            <p:nvPr/>
          </p:nvSpPr>
          <p:spPr bwMode="auto">
            <a:xfrm flipH="1" flipV="1">
              <a:off x="2328" y="3207"/>
              <a:ext cx="267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677" name="Picture 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84" y="3129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78" name="Picture 9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95" y="3484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79" name="Picture 9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83" y="3408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80" name="Text Box 94"/>
            <p:cNvSpPr txBox="1">
              <a:spLocks noChangeArrowheads="1"/>
            </p:cNvSpPr>
            <p:nvPr/>
          </p:nvSpPr>
          <p:spPr bwMode="auto">
            <a:xfrm>
              <a:off x="2160" y="2419"/>
              <a:ext cx="4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charset="0"/>
                </a:rPr>
                <a:t>Tissue</a:t>
              </a:r>
              <a:endParaRPr lang="en-US" sz="1200" b="1" baseline="-25000">
                <a:latin typeface="Arial" charset="0"/>
              </a:endParaRPr>
            </a:p>
          </p:txBody>
        </p:sp>
      </p:grpSp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2362200" y="3581400"/>
            <a:ext cx="6781800" cy="2971800"/>
            <a:chOff x="1488" y="2256"/>
            <a:chExt cx="4272" cy="1872"/>
          </a:xfrm>
        </p:grpSpPr>
        <p:sp>
          <p:nvSpPr>
            <p:cNvPr id="25645" name="Rectangle 96"/>
            <p:cNvSpPr>
              <a:spLocks noChangeArrowheads="1"/>
            </p:cNvSpPr>
            <p:nvPr/>
          </p:nvSpPr>
          <p:spPr bwMode="auto">
            <a:xfrm>
              <a:off x="1488" y="2256"/>
              <a:ext cx="4272" cy="18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646" name="Picture 9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778" y="2297"/>
              <a:ext cx="2056" cy="1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7" name="Text Box 98"/>
            <p:cNvSpPr txBox="1">
              <a:spLocks noChangeArrowheads="1"/>
            </p:cNvSpPr>
            <p:nvPr/>
          </p:nvSpPr>
          <p:spPr bwMode="auto">
            <a:xfrm>
              <a:off x="2160" y="2419"/>
              <a:ext cx="4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charset="0"/>
                </a:rPr>
                <a:t>Tissue</a:t>
              </a:r>
              <a:endParaRPr lang="en-US" sz="1200" b="1" baseline="-25000">
                <a:latin typeface="Arial" charset="0"/>
              </a:endParaRPr>
            </a:p>
          </p:txBody>
        </p:sp>
        <p:pic>
          <p:nvPicPr>
            <p:cNvPr id="25648" name="Picture 9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3" y="3236"/>
              <a:ext cx="818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9" name="Picture 1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95" y="3484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50" name="Line 101"/>
            <p:cNvSpPr>
              <a:spLocks noChangeShapeType="1"/>
            </p:cNvSpPr>
            <p:nvPr/>
          </p:nvSpPr>
          <p:spPr bwMode="auto">
            <a:xfrm flipH="1" flipV="1">
              <a:off x="2175" y="3393"/>
              <a:ext cx="1635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651" name="Picture 10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83" y="3408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2" name="Picture 10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93" y="3236"/>
              <a:ext cx="818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3" name="Picture 10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97" y="3280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54" name="Rectangle 105"/>
            <p:cNvSpPr>
              <a:spLocks noChangeArrowheads="1"/>
            </p:cNvSpPr>
            <p:nvPr/>
          </p:nvSpPr>
          <p:spPr bwMode="auto">
            <a:xfrm>
              <a:off x="4497" y="3369"/>
              <a:ext cx="4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Protein</a:t>
              </a:r>
            </a:p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separation</a:t>
              </a:r>
            </a:p>
          </p:txBody>
        </p:sp>
        <p:sp>
          <p:nvSpPr>
            <p:cNvPr id="25655" name="Line 106"/>
            <p:cNvSpPr>
              <a:spLocks noChangeShapeType="1"/>
            </p:cNvSpPr>
            <p:nvPr/>
          </p:nvSpPr>
          <p:spPr bwMode="auto">
            <a:xfrm>
              <a:off x="4554" y="3589"/>
              <a:ext cx="33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656" name="Picture 10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84" y="3129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57" name="Line 108"/>
            <p:cNvSpPr>
              <a:spLocks noChangeShapeType="1"/>
            </p:cNvSpPr>
            <p:nvPr/>
          </p:nvSpPr>
          <p:spPr bwMode="auto">
            <a:xfrm flipH="1" flipV="1">
              <a:off x="2328" y="3207"/>
              <a:ext cx="267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658" name="Picture 10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896" y="2383"/>
              <a:ext cx="806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9" name="Picture 1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92" y="2852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60" name="Line 111"/>
            <p:cNvSpPr>
              <a:spLocks noChangeShapeType="1"/>
            </p:cNvSpPr>
            <p:nvPr/>
          </p:nvSpPr>
          <p:spPr bwMode="auto">
            <a:xfrm>
              <a:off x="5341" y="3092"/>
              <a:ext cx="0" cy="17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Rectangle 112"/>
            <p:cNvSpPr>
              <a:spLocks noChangeArrowheads="1"/>
            </p:cNvSpPr>
            <p:nvPr/>
          </p:nvSpPr>
          <p:spPr bwMode="auto">
            <a:xfrm>
              <a:off x="5319" y="3074"/>
              <a:ext cx="4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FF0000"/>
                  </a:solidFill>
                  <a:latin typeface="Arial" charset="0"/>
                </a:rPr>
                <a:t>Peptide</a:t>
              </a:r>
            </a:p>
            <a:p>
              <a:r>
                <a:rPr lang="en-US" sz="800" b="1">
                  <a:solidFill>
                    <a:srgbClr val="FF0000"/>
                  </a:solidFill>
                  <a:latin typeface="Arial" charset="0"/>
                </a:rPr>
                <a:t>separation</a:t>
              </a:r>
            </a:p>
          </p:txBody>
        </p:sp>
        <p:sp>
          <p:nvSpPr>
            <p:cNvPr id="25662" name="Line 113"/>
            <p:cNvSpPr>
              <a:spLocks noChangeShapeType="1"/>
            </p:cNvSpPr>
            <p:nvPr/>
          </p:nvSpPr>
          <p:spPr bwMode="auto">
            <a:xfrm flipH="1">
              <a:off x="2337" y="2913"/>
              <a:ext cx="2665" cy="2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663" name="Picture 11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83" y="3050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15"/>
          <p:cNvGrpSpPr>
            <a:grpSpLocks/>
          </p:cNvGrpSpPr>
          <p:nvPr/>
        </p:nvGrpSpPr>
        <p:grpSpPr bwMode="auto">
          <a:xfrm>
            <a:off x="2590800" y="3581400"/>
            <a:ext cx="6553200" cy="2895600"/>
            <a:chOff x="1632" y="2256"/>
            <a:chExt cx="4128" cy="1824"/>
          </a:xfrm>
        </p:grpSpPr>
        <p:sp>
          <p:nvSpPr>
            <p:cNvPr id="25620" name="Rectangle 116"/>
            <p:cNvSpPr>
              <a:spLocks noChangeArrowheads="1"/>
            </p:cNvSpPr>
            <p:nvPr/>
          </p:nvSpPr>
          <p:spPr bwMode="auto">
            <a:xfrm>
              <a:off x="1632" y="2256"/>
              <a:ext cx="4128" cy="18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621" name="Picture 11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779" y="2297"/>
              <a:ext cx="2056" cy="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2" name="Text Box 118"/>
            <p:cNvSpPr txBox="1">
              <a:spLocks noChangeArrowheads="1"/>
            </p:cNvSpPr>
            <p:nvPr/>
          </p:nvSpPr>
          <p:spPr bwMode="auto">
            <a:xfrm>
              <a:off x="2160" y="2419"/>
              <a:ext cx="4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charset="0"/>
                </a:rPr>
                <a:t>Tissue</a:t>
              </a:r>
              <a:endParaRPr lang="en-US" sz="1200" b="1" baseline="-25000">
                <a:latin typeface="Arial" charset="0"/>
              </a:endParaRPr>
            </a:p>
          </p:txBody>
        </p:sp>
        <p:pic>
          <p:nvPicPr>
            <p:cNvPr id="25623" name="Picture 1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3" y="3236"/>
              <a:ext cx="818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4" name="Picture 1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95" y="3484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5" name="Line 121"/>
            <p:cNvSpPr>
              <a:spLocks noChangeShapeType="1"/>
            </p:cNvSpPr>
            <p:nvPr/>
          </p:nvSpPr>
          <p:spPr bwMode="auto">
            <a:xfrm flipH="1" flipV="1">
              <a:off x="2175" y="3393"/>
              <a:ext cx="1635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626" name="Picture 1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66" y="3408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7" name="Picture 1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93" y="3236"/>
              <a:ext cx="818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8" name="Picture 12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97" y="3280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9" name="Rectangle 125"/>
            <p:cNvSpPr>
              <a:spLocks noChangeArrowheads="1"/>
            </p:cNvSpPr>
            <p:nvPr/>
          </p:nvSpPr>
          <p:spPr bwMode="auto">
            <a:xfrm>
              <a:off x="4497" y="3369"/>
              <a:ext cx="4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Protein</a:t>
              </a:r>
            </a:p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separation</a:t>
              </a:r>
            </a:p>
          </p:txBody>
        </p:sp>
        <p:sp>
          <p:nvSpPr>
            <p:cNvPr id="25630" name="Line 126"/>
            <p:cNvSpPr>
              <a:spLocks noChangeShapeType="1"/>
            </p:cNvSpPr>
            <p:nvPr/>
          </p:nvSpPr>
          <p:spPr bwMode="auto">
            <a:xfrm>
              <a:off x="4554" y="3589"/>
              <a:ext cx="33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631" name="Picture 12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84" y="3129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2" name="Line 128"/>
            <p:cNvSpPr>
              <a:spLocks noChangeShapeType="1"/>
            </p:cNvSpPr>
            <p:nvPr/>
          </p:nvSpPr>
          <p:spPr bwMode="auto">
            <a:xfrm flipH="1" flipV="1">
              <a:off x="2328" y="3207"/>
              <a:ext cx="267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633" name="Picture 12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97" y="2382"/>
              <a:ext cx="818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4" name="Picture 13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799" y="2416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5" name="Rectangle 131"/>
            <p:cNvSpPr>
              <a:spLocks noChangeArrowheads="1"/>
            </p:cNvSpPr>
            <p:nvPr/>
          </p:nvSpPr>
          <p:spPr bwMode="auto">
            <a:xfrm>
              <a:off x="4557" y="2603"/>
              <a:ext cx="3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00FF"/>
                  </a:solidFill>
                  <a:latin typeface="Arial" charset="0"/>
                </a:rPr>
                <a:t>Amount</a:t>
              </a:r>
            </a:p>
            <a:p>
              <a:r>
                <a:rPr lang="en-US" sz="800" b="1">
                  <a:solidFill>
                    <a:srgbClr val="0000FF"/>
                  </a:solidFill>
                  <a:latin typeface="Arial" charset="0"/>
                </a:rPr>
                <a:t>loaded</a:t>
              </a:r>
            </a:p>
          </p:txBody>
        </p:sp>
        <p:sp>
          <p:nvSpPr>
            <p:cNvPr id="25636" name="Line 132"/>
            <p:cNvSpPr>
              <a:spLocks noChangeShapeType="1"/>
            </p:cNvSpPr>
            <p:nvPr/>
          </p:nvSpPr>
          <p:spPr bwMode="auto">
            <a:xfrm>
              <a:off x="4570" y="2833"/>
              <a:ext cx="3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637" name="Picture 13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128" y="2685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8" name="Line 134"/>
            <p:cNvSpPr>
              <a:spLocks noChangeShapeType="1"/>
            </p:cNvSpPr>
            <p:nvPr/>
          </p:nvSpPr>
          <p:spPr bwMode="auto">
            <a:xfrm flipH="1">
              <a:off x="3190" y="2498"/>
              <a:ext cx="624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639" name="Picture 13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896" y="2383"/>
              <a:ext cx="806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0" name="Picture 13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92" y="2852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1" name="Line 137"/>
            <p:cNvSpPr>
              <a:spLocks noChangeShapeType="1"/>
            </p:cNvSpPr>
            <p:nvPr/>
          </p:nvSpPr>
          <p:spPr bwMode="auto">
            <a:xfrm>
              <a:off x="5341" y="3092"/>
              <a:ext cx="0" cy="17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Rectangle 138"/>
            <p:cNvSpPr>
              <a:spLocks noChangeArrowheads="1"/>
            </p:cNvSpPr>
            <p:nvPr/>
          </p:nvSpPr>
          <p:spPr bwMode="auto">
            <a:xfrm>
              <a:off x="5319" y="3074"/>
              <a:ext cx="4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FF0000"/>
                  </a:solidFill>
                  <a:latin typeface="Arial" charset="0"/>
                </a:rPr>
                <a:t>Peptide</a:t>
              </a:r>
            </a:p>
            <a:p>
              <a:r>
                <a:rPr lang="en-US" sz="800" b="1">
                  <a:solidFill>
                    <a:srgbClr val="FF0000"/>
                  </a:solidFill>
                  <a:latin typeface="Arial" charset="0"/>
                </a:rPr>
                <a:t>separation</a:t>
              </a:r>
            </a:p>
          </p:txBody>
        </p:sp>
        <p:sp>
          <p:nvSpPr>
            <p:cNvPr id="25643" name="Line 139"/>
            <p:cNvSpPr>
              <a:spLocks noChangeShapeType="1"/>
            </p:cNvSpPr>
            <p:nvPr/>
          </p:nvSpPr>
          <p:spPr bwMode="auto">
            <a:xfrm flipH="1">
              <a:off x="2337" y="2913"/>
              <a:ext cx="2665" cy="2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644" name="Picture 14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83" y="3050"/>
              <a:ext cx="12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41"/>
          <p:cNvGrpSpPr>
            <a:grpSpLocks/>
          </p:cNvGrpSpPr>
          <p:nvPr/>
        </p:nvGrpSpPr>
        <p:grpSpPr bwMode="auto">
          <a:xfrm>
            <a:off x="3657600" y="6096000"/>
            <a:ext cx="1828800" cy="942975"/>
            <a:chOff x="2304" y="3840"/>
            <a:chExt cx="1152" cy="594"/>
          </a:xfrm>
        </p:grpSpPr>
        <p:sp>
          <p:nvSpPr>
            <p:cNvPr id="25615" name="Text Box 142"/>
            <p:cNvSpPr txBox="1">
              <a:spLocks noChangeArrowheads="1"/>
            </p:cNvSpPr>
            <p:nvPr/>
          </p:nvSpPr>
          <p:spPr bwMode="auto">
            <a:xfrm>
              <a:off x="2400" y="3858"/>
              <a:ext cx="105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defTabSz="1828800"/>
              <a:r>
                <a:rPr lang="en-US" sz="1200">
                  <a:latin typeface="Arial" charset="0"/>
                </a:rPr>
                <a:t>Protein separation</a:t>
              </a:r>
            </a:p>
            <a:p>
              <a:pPr algn="l" defTabSz="1828800"/>
              <a:r>
                <a:rPr lang="en-US" sz="1200">
                  <a:latin typeface="Arial" charset="0"/>
                </a:rPr>
                <a:t>Amount loaded</a:t>
              </a:r>
            </a:p>
            <a:p>
              <a:pPr algn="l" defTabSz="1828800"/>
              <a:r>
                <a:rPr lang="en-US" sz="1200">
                  <a:latin typeface="Arial" charset="0"/>
                </a:rPr>
                <a:t>Peptide separation</a:t>
              </a:r>
            </a:p>
          </p:txBody>
        </p:sp>
        <p:sp>
          <p:nvSpPr>
            <p:cNvPr id="25616" name="Oval 143"/>
            <p:cNvSpPr>
              <a:spLocks noChangeArrowheads="1"/>
            </p:cNvSpPr>
            <p:nvPr/>
          </p:nvSpPr>
          <p:spPr bwMode="auto">
            <a:xfrm>
              <a:off x="2391" y="4041"/>
              <a:ext cx="48" cy="42"/>
            </a:xfrm>
            <a:prstGeom prst="ellipse">
              <a:avLst/>
            </a:prstGeom>
            <a:solidFill>
              <a:srgbClr val="0066CC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617" name="Oval 144"/>
            <p:cNvSpPr>
              <a:spLocks noChangeArrowheads="1"/>
            </p:cNvSpPr>
            <p:nvPr/>
          </p:nvSpPr>
          <p:spPr bwMode="auto">
            <a:xfrm>
              <a:off x="2391" y="415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618" name="Oval 145"/>
            <p:cNvSpPr>
              <a:spLocks noChangeArrowheads="1"/>
            </p:cNvSpPr>
            <p:nvPr/>
          </p:nvSpPr>
          <p:spPr bwMode="auto">
            <a:xfrm>
              <a:off x="2391" y="3924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619" name="Rectangle 146"/>
            <p:cNvSpPr>
              <a:spLocks noChangeArrowheads="1"/>
            </p:cNvSpPr>
            <p:nvPr/>
          </p:nvSpPr>
          <p:spPr bwMode="auto">
            <a:xfrm>
              <a:off x="2304" y="3840"/>
              <a:ext cx="1056" cy="432"/>
            </a:xfrm>
            <a:prstGeom prst="rect">
              <a:avLst/>
            </a:prstGeom>
            <a:noFill/>
            <a:ln w="38100">
              <a:solidFill>
                <a:srgbClr val="D9323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4" name="Text Box 147"/>
          <p:cNvSpPr txBox="1">
            <a:spLocks noChangeArrowheads="1"/>
          </p:cNvSpPr>
          <p:nvPr/>
        </p:nvSpPr>
        <p:spPr bwMode="auto">
          <a:xfrm>
            <a:off x="228600" y="5943600"/>
            <a:ext cx="3421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 b="1">
                <a:latin typeface="Arial" charset="0"/>
              </a:rPr>
              <a:t>Ranges:</a:t>
            </a:r>
          </a:p>
          <a:p>
            <a:pPr algn="l"/>
            <a:r>
              <a:rPr lang="en-US" sz="1000">
                <a:latin typeface="Arial" charset="0"/>
              </a:rPr>
              <a:t>Protein separation: 30000 – 3000 proteins in each fraction</a:t>
            </a:r>
          </a:p>
          <a:p>
            <a:pPr algn="l"/>
            <a:r>
              <a:rPr lang="en-US" sz="1000">
                <a:latin typeface="Arial" charset="0"/>
              </a:rPr>
              <a:t>Amount loaded: 0.1 ug – 10 ug</a:t>
            </a:r>
          </a:p>
          <a:p>
            <a:pPr algn="l"/>
            <a:r>
              <a:rPr lang="en-US" sz="1000">
                <a:latin typeface="Arial" charset="0"/>
              </a:rPr>
              <a:t>Peptide separation: 100 – 1000 fractions</a:t>
            </a:r>
          </a:p>
        </p:txBody>
      </p:sp>
    </p:spTree>
    <p:extLst>
      <p:ext uri="{BB962C8B-B14F-4D97-AF65-F5344CB8AC3E}">
        <p14:creationId xmlns:p14="http://schemas.microsoft.com/office/powerpoint/2010/main" val="2261478568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13" y="1828800"/>
            <a:ext cx="5513387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Text Box 9"/>
          <p:cNvSpPr txBox="1">
            <a:spLocks noChangeArrowheads="1"/>
          </p:cNvSpPr>
          <p:nvPr/>
        </p:nvSpPr>
        <p:spPr bwMode="auto">
          <a:xfrm>
            <a:off x="4572000" y="29718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/>
              <a:t>Phosphopeptide identification</a:t>
            </a:r>
          </a:p>
        </p:txBody>
      </p:sp>
      <p:sp>
        <p:nvSpPr>
          <p:cNvPr id="75782" name="Text Box 7"/>
          <p:cNvSpPr txBox="1">
            <a:spLocks noChangeArrowheads="1"/>
          </p:cNvSpPr>
          <p:nvPr/>
        </p:nvSpPr>
        <p:spPr bwMode="auto">
          <a:xfrm>
            <a:off x="7086600" y="5791200"/>
            <a:ext cx="2362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2000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1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fragment</a:t>
            </a:r>
            <a:r>
              <a:rPr lang="sv-SE" sz="1600" b="1"/>
              <a:t> = 0.5 Da</a:t>
            </a:r>
          </a:p>
          <a:p>
            <a:pPr algn="l"/>
            <a:r>
              <a:rPr lang="sv-SE" sz="1600" b="1"/>
              <a:t>Phosphorylation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36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Localization of modifications</a:t>
            </a:r>
          </a:p>
        </p:txBody>
      </p:sp>
      <p:sp>
        <p:nvSpPr>
          <p:cNvPr id="8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7432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2004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0480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6576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5052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1148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9624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4196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50292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8768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54864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53340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5943600" y="1295400"/>
            <a:ext cx="304800" cy="304800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57912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64008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62484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6096000" y="914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4572000" y="1295400"/>
            <a:ext cx="304800" cy="304800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724400" y="914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4788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13" y="1828800"/>
            <a:ext cx="5513387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 Box 9"/>
          <p:cNvSpPr txBox="1">
            <a:spLocks noChangeArrowheads="1"/>
          </p:cNvSpPr>
          <p:nvPr/>
        </p:nvSpPr>
        <p:spPr bwMode="auto">
          <a:xfrm>
            <a:off x="4267200" y="29718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/>
              <a:t>Localization (d</a:t>
            </a:r>
            <a:r>
              <a:rPr lang="sv-SE" sz="1800" b="1" baseline="-25000"/>
              <a:t>min</a:t>
            </a:r>
            <a:r>
              <a:rPr lang="sv-SE" sz="1800" b="1"/>
              <a:t>=3)</a:t>
            </a:r>
          </a:p>
        </p:txBody>
      </p:sp>
      <p:sp>
        <p:nvSpPr>
          <p:cNvPr id="76806" name="Oval 7"/>
          <p:cNvSpPr>
            <a:spLocks noChangeArrowheads="1"/>
          </p:cNvSpPr>
          <p:nvPr/>
        </p:nvSpPr>
        <p:spPr bwMode="auto">
          <a:xfrm>
            <a:off x="27432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Oval 8"/>
          <p:cNvSpPr>
            <a:spLocks noChangeArrowheads="1"/>
          </p:cNvSpPr>
          <p:nvPr/>
        </p:nvSpPr>
        <p:spPr bwMode="auto">
          <a:xfrm>
            <a:off x="32004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Line 9"/>
          <p:cNvSpPr>
            <a:spLocks noChangeShapeType="1"/>
          </p:cNvSpPr>
          <p:nvPr/>
        </p:nvSpPr>
        <p:spPr bwMode="auto">
          <a:xfrm>
            <a:off x="30480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Oval 10"/>
          <p:cNvSpPr>
            <a:spLocks noChangeArrowheads="1"/>
          </p:cNvSpPr>
          <p:nvPr/>
        </p:nvSpPr>
        <p:spPr bwMode="auto">
          <a:xfrm>
            <a:off x="36576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0" name="Line 11"/>
          <p:cNvSpPr>
            <a:spLocks noChangeShapeType="1"/>
          </p:cNvSpPr>
          <p:nvPr/>
        </p:nvSpPr>
        <p:spPr bwMode="auto">
          <a:xfrm>
            <a:off x="35052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1" name="Oval 12"/>
          <p:cNvSpPr>
            <a:spLocks noChangeArrowheads="1"/>
          </p:cNvSpPr>
          <p:nvPr/>
        </p:nvSpPr>
        <p:spPr bwMode="auto">
          <a:xfrm>
            <a:off x="41148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Line 13"/>
          <p:cNvSpPr>
            <a:spLocks noChangeShapeType="1"/>
          </p:cNvSpPr>
          <p:nvPr/>
        </p:nvSpPr>
        <p:spPr bwMode="auto">
          <a:xfrm>
            <a:off x="39624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3" name="Oval 14"/>
          <p:cNvSpPr>
            <a:spLocks noChangeArrowheads="1"/>
          </p:cNvSpPr>
          <p:nvPr/>
        </p:nvSpPr>
        <p:spPr bwMode="auto">
          <a:xfrm>
            <a:off x="4572000" y="1295400"/>
            <a:ext cx="304800" cy="3048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4" name="Line 15"/>
          <p:cNvSpPr>
            <a:spLocks noChangeShapeType="1"/>
          </p:cNvSpPr>
          <p:nvPr/>
        </p:nvSpPr>
        <p:spPr bwMode="auto">
          <a:xfrm>
            <a:off x="44196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5" name="Oval 16"/>
          <p:cNvSpPr>
            <a:spLocks noChangeArrowheads="1"/>
          </p:cNvSpPr>
          <p:nvPr/>
        </p:nvSpPr>
        <p:spPr bwMode="auto">
          <a:xfrm>
            <a:off x="50292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6" name="Line 17"/>
          <p:cNvSpPr>
            <a:spLocks noChangeShapeType="1"/>
          </p:cNvSpPr>
          <p:nvPr/>
        </p:nvSpPr>
        <p:spPr bwMode="auto">
          <a:xfrm>
            <a:off x="48768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7" name="Oval 18"/>
          <p:cNvSpPr>
            <a:spLocks noChangeArrowheads="1"/>
          </p:cNvSpPr>
          <p:nvPr/>
        </p:nvSpPr>
        <p:spPr bwMode="auto">
          <a:xfrm>
            <a:off x="54864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8" name="Line 19"/>
          <p:cNvSpPr>
            <a:spLocks noChangeShapeType="1"/>
          </p:cNvSpPr>
          <p:nvPr/>
        </p:nvSpPr>
        <p:spPr bwMode="auto">
          <a:xfrm>
            <a:off x="53340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9" name="Oval 20"/>
          <p:cNvSpPr>
            <a:spLocks noChangeArrowheads="1"/>
          </p:cNvSpPr>
          <p:nvPr/>
        </p:nvSpPr>
        <p:spPr bwMode="auto">
          <a:xfrm>
            <a:off x="5943600" y="1295400"/>
            <a:ext cx="304800" cy="304800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0" name="Line 21"/>
          <p:cNvSpPr>
            <a:spLocks noChangeShapeType="1"/>
          </p:cNvSpPr>
          <p:nvPr/>
        </p:nvSpPr>
        <p:spPr bwMode="auto">
          <a:xfrm>
            <a:off x="57912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1" name="Oval 22"/>
          <p:cNvSpPr>
            <a:spLocks noChangeArrowheads="1"/>
          </p:cNvSpPr>
          <p:nvPr/>
        </p:nvSpPr>
        <p:spPr bwMode="auto">
          <a:xfrm>
            <a:off x="64008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2" name="Line 23"/>
          <p:cNvSpPr>
            <a:spLocks noChangeShapeType="1"/>
          </p:cNvSpPr>
          <p:nvPr/>
        </p:nvSpPr>
        <p:spPr bwMode="auto">
          <a:xfrm>
            <a:off x="62484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3" name="Line 24"/>
          <p:cNvSpPr>
            <a:spLocks noChangeShapeType="1"/>
          </p:cNvSpPr>
          <p:nvPr/>
        </p:nvSpPr>
        <p:spPr bwMode="auto">
          <a:xfrm>
            <a:off x="4724400" y="914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24" name="Line 25"/>
          <p:cNvSpPr>
            <a:spLocks noChangeShapeType="1"/>
          </p:cNvSpPr>
          <p:nvPr/>
        </p:nvSpPr>
        <p:spPr bwMode="auto">
          <a:xfrm>
            <a:off x="6096000" y="914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25" name="Text Box 7"/>
          <p:cNvSpPr txBox="1">
            <a:spLocks noChangeArrowheads="1"/>
          </p:cNvSpPr>
          <p:nvPr/>
        </p:nvSpPr>
        <p:spPr bwMode="auto">
          <a:xfrm>
            <a:off x="7086600" y="5791200"/>
            <a:ext cx="2362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2000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1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fragment</a:t>
            </a:r>
            <a:r>
              <a:rPr lang="sv-SE" sz="1600" b="1"/>
              <a:t> = 0.5 Da</a:t>
            </a:r>
          </a:p>
          <a:p>
            <a:pPr algn="l"/>
            <a:r>
              <a:rPr lang="sv-SE" sz="1600" b="1"/>
              <a:t>Phosphorylation</a:t>
            </a:r>
          </a:p>
        </p:txBody>
      </p:sp>
      <p:sp>
        <p:nvSpPr>
          <p:cNvPr id="76826" name="Text Box 9"/>
          <p:cNvSpPr txBox="1">
            <a:spLocks noChangeArrowheads="1"/>
          </p:cNvSpPr>
          <p:nvPr/>
        </p:nvSpPr>
        <p:spPr bwMode="auto">
          <a:xfrm>
            <a:off x="7010400" y="2809875"/>
            <a:ext cx="205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/>
              <a:t>d</a:t>
            </a:r>
            <a:r>
              <a:rPr lang="sv-SE" sz="1800" b="1" baseline="-25000"/>
              <a:t>min</a:t>
            </a:r>
            <a:r>
              <a:rPr lang="sv-SE" sz="1800" b="1"/>
              <a:t>&gt;=3 for 47% of human tryptic peptides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936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Localization of modifications</a:t>
            </a:r>
          </a:p>
        </p:txBody>
      </p:sp>
      <p:sp>
        <p:nvSpPr>
          <p:cNvPr id="28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4160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13" y="1828800"/>
            <a:ext cx="551338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Text Box 9"/>
          <p:cNvSpPr txBox="1">
            <a:spLocks noChangeArrowheads="1"/>
          </p:cNvSpPr>
          <p:nvPr/>
        </p:nvSpPr>
        <p:spPr bwMode="auto">
          <a:xfrm>
            <a:off x="4343400" y="31242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/>
              <a:t>Localization (d</a:t>
            </a:r>
            <a:r>
              <a:rPr lang="sv-SE" sz="1800" b="1" baseline="-25000"/>
              <a:t>min</a:t>
            </a:r>
            <a:r>
              <a:rPr lang="sv-SE" sz="1800" b="1"/>
              <a:t>=2)</a:t>
            </a:r>
          </a:p>
        </p:txBody>
      </p:sp>
      <p:sp>
        <p:nvSpPr>
          <p:cNvPr id="77830" name="Oval 8"/>
          <p:cNvSpPr>
            <a:spLocks noChangeArrowheads="1"/>
          </p:cNvSpPr>
          <p:nvPr/>
        </p:nvSpPr>
        <p:spPr bwMode="auto">
          <a:xfrm>
            <a:off x="27432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Oval 9"/>
          <p:cNvSpPr>
            <a:spLocks noChangeArrowheads="1"/>
          </p:cNvSpPr>
          <p:nvPr/>
        </p:nvSpPr>
        <p:spPr bwMode="auto">
          <a:xfrm>
            <a:off x="32004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10"/>
          <p:cNvSpPr>
            <a:spLocks noChangeShapeType="1"/>
          </p:cNvSpPr>
          <p:nvPr/>
        </p:nvSpPr>
        <p:spPr bwMode="auto">
          <a:xfrm>
            <a:off x="30480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3" name="Oval 11"/>
          <p:cNvSpPr>
            <a:spLocks noChangeArrowheads="1"/>
          </p:cNvSpPr>
          <p:nvPr/>
        </p:nvSpPr>
        <p:spPr bwMode="auto">
          <a:xfrm>
            <a:off x="36576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Line 12"/>
          <p:cNvSpPr>
            <a:spLocks noChangeShapeType="1"/>
          </p:cNvSpPr>
          <p:nvPr/>
        </p:nvSpPr>
        <p:spPr bwMode="auto">
          <a:xfrm>
            <a:off x="35052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5" name="Oval 13"/>
          <p:cNvSpPr>
            <a:spLocks noChangeArrowheads="1"/>
          </p:cNvSpPr>
          <p:nvPr/>
        </p:nvSpPr>
        <p:spPr bwMode="auto">
          <a:xfrm>
            <a:off x="41148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Line 14"/>
          <p:cNvSpPr>
            <a:spLocks noChangeShapeType="1"/>
          </p:cNvSpPr>
          <p:nvPr/>
        </p:nvSpPr>
        <p:spPr bwMode="auto">
          <a:xfrm>
            <a:off x="39624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7" name="Oval 15"/>
          <p:cNvSpPr>
            <a:spLocks noChangeArrowheads="1"/>
          </p:cNvSpPr>
          <p:nvPr/>
        </p:nvSpPr>
        <p:spPr bwMode="auto">
          <a:xfrm>
            <a:off x="4572000" y="1295400"/>
            <a:ext cx="304800" cy="3048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Line 16"/>
          <p:cNvSpPr>
            <a:spLocks noChangeShapeType="1"/>
          </p:cNvSpPr>
          <p:nvPr/>
        </p:nvSpPr>
        <p:spPr bwMode="auto">
          <a:xfrm>
            <a:off x="44196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9" name="Oval 17"/>
          <p:cNvSpPr>
            <a:spLocks noChangeArrowheads="1"/>
          </p:cNvSpPr>
          <p:nvPr/>
        </p:nvSpPr>
        <p:spPr bwMode="auto">
          <a:xfrm>
            <a:off x="50292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Line 18"/>
          <p:cNvSpPr>
            <a:spLocks noChangeShapeType="1"/>
          </p:cNvSpPr>
          <p:nvPr/>
        </p:nvSpPr>
        <p:spPr bwMode="auto">
          <a:xfrm>
            <a:off x="48768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1" name="Oval 19"/>
          <p:cNvSpPr>
            <a:spLocks noChangeArrowheads="1"/>
          </p:cNvSpPr>
          <p:nvPr/>
        </p:nvSpPr>
        <p:spPr bwMode="auto">
          <a:xfrm>
            <a:off x="5486400" y="1295400"/>
            <a:ext cx="304800" cy="304800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20"/>
          <p:cNvSpPr>
            <a:spLocks noChangeShapeType="1"/>
          </p:cNvSpPr>
          <p:nvPr/>
        </p:nvSpPr>
        <p:spPr bwMode="auto">
          <a:xfrm>
            <a:off x="53340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3" name="Oval 21"/>
          <p:cNvSpPr>
            <a:spLocks noChangeArrowheads="1"/>
          </p:cNvSpPr>
          <p:nvPr/>
        </p:nvSpPr>
        <p:spPr bwMode="auto">
          <a:xfrm>
            <a:off x="59436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Line 22"/>
          <p:cNvSpPr>
            <a:spLocks noChangeShapeType="1"/>
          </p:cNvSpPr>
          <p:nvPr/>
        </p:nvSpPr>
        <p:spPr bwMode="auto">
          <a:xfrm>
            <a:off x="57912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5" name="Oval 23"/>
          <p:cNvSpPr>
            <a:spLocks noChangeArrowheads="1"/>
          </p:cNvSpPr>
          <p:nvPr/>
        </p:nvSpPr>
        <p:spPr bwMode="auto">
          <a:xfrm>
            <a:off x="64008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Line 24"/>
          <p:cNvSpPr>
            <a:spLocks noChangeShapeType="1"/>
          </p:cNvSpPr>
          <p:nvPr/>
        </p:nvSpPr>
        <p:spPr bwMode="auto">
          <a:xfrm>
            <a:off x="62484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7" name="Line 25"/>
          <p:cNvSpPr>
            <a:spLocks noChangeShapeType="1"/>
          </p:cNvSpPr>
          <p:nvPr/>
        </p:nvSpPr>
        <p:spPr bwMode="auto">
          <a:xfrm>
            <a:off x="4724400" y="914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848" name="Line 26"/>
          <p:cNvSpPr>
            <a:spLocks noChangeShapeType="1"/>
          </p:cNvSpPr>
          <p:nvPr/>
        </p:nvSpPr>
        <p:spPr bwMode="auto">
          <a:xfrm>
            <a:off x="5638800" y="914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849" name="Text Box 7"/>
          <p:cNvSpPr txBox="1">
            <a:spLocks noChangeArrowheads="1"/>
          </p:cNvSpPr>
          <p:nvPr/>
        </p:nvSpPr>
        <p:spPr bwMode="auto">
          <a:xfrm>
            <a:off x="7086600" y="5791200"/>
            <a:ext cx="2362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2000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1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fragment</a:t>
            </a:r>
            <a:r>
              <a:rPr lang="sv-SE" sz="1600" b="1"/>
              <a:t> = 0.5 Da</a:t>
            </a:r>
          </a:p>
          <a:p>
            <a:pPr algn="l"/>
            <a:r>
              <a:rPr lang="sv-SE" sz="1600" b="1"/>
              <a:t>Phosphorylation</a:t>
            </a:r>
          </a:p>
        </p:txBody>
      </p:sp>
      <p:sp>
        <p:nvSpPr>
          <p:cNvPr id="77850" name="Text Box 9"/>
          <p:cNvSpPr txBox="1">
            <a:spLocks noChangeArrowheads="1"/>
          </p:cNvSpPr>
          <p:nvPr/>
        </p:nvSpPr>
        <p:spPr bwMode="auto">
          <a:xfrm>
            <a:off x="7010400" y="2809875"/>
            <a:ext cx="205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/>
              <a:t>d</a:t>
            </a:r>
            <a:r>
              <a:rPr lang="sv-SE" sz="1800" b="1" baseline="-25000"/>
              <a:t>min</a:t>
            </a:r>
            <a:r>
              <a:rPr lang="sv-SE" sz="1800" b="1"/>
              <a:t>=2 for 33% of human tryptic peptides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936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Localization of modifications</a:t>
            </a:r>
          </a:p>
        </p:txBody>
      </p:sp>
      <p:sp>
        <p:nvSpPr>
          <p:cNvPr id="28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4084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13" y="1828800"/>
            <a:ext cx="5513387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 Box 9"/>
          <p:cNvSpPr txBox="1">
            <a:spLocks noChangeArrowheads="1"/>
          </p:cNvSpPr>
          <p:nvPr/>
        </p:nvSpPr>
        <p:spPr bwMode="auto">
          <a:xfrm>
            <a:off x="4419600" y="35814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/>
              <a:t>Localization (d</a:t>
            </a:r>
            <a:r>
              <a:rPr lang="sv-SE" sz="1800" b="1" baseline="-25000"/>
              <a:t>min</a:t>
            </a:r>
            <a:r>
              <a:rPr lang="sv-SE" sz="1800" b="1"/>
              <a:t>=1)</a:t>
            </a:r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27432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32004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>
            <a:off x="30480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36576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>
            <a:off x="35052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9" name="Oval 11"/>
          <p:cNvSpPr>
            <a:spLocks noChangeArrowheads="1"/>
          </p:cNvSpPr>
          <p:nvPr/>
        </p:nvSpPr>
        <p:spPr bwMode="auto">
          <a:xfrm>
            <a:off x="41148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>
            <a:off x="39624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1" name="Oval 13"/>
          <p:cNvSpPr>
            <a:spLocks noChangeArrowheads="1"/>
          </p:cNvSpPr>
          <p:nvPr/>
        </p:nvSpPr>
        <p:spPr bwMode="auto">
          <a:xfrm>
            <a:off x="4572000" y="1295400"/>
            <a:ext cx="304800" cy="3048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>
            <a:off x="44196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3" name="Oval 15"/>
          <p:cNvSpPr>
            <a:spLocks noChangeArrowheads="1"/>
          </p:cNvSpPr>
          <p:nvPr/>
        </p:nvSpPr>
        <p:spPr bwMode="auto">
          <a:xfrm>
            <a:off x="5029200" y="1295400"/>
            <a:ext cx="304800" cy="304800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>
            <a:off x="48768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5" name="Oval 17"/>
          <p:cNvSpPr>
            <a:spLocks noChangeArrowheads="1"/>
          </p:cNvSpPr>
          <p:nvPr/>
        </p:nvSpPr>
        <p:spPr bwMode="auto">
          <a:xfrm>
            <a:off x="54864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6" name="Line 18"/>
          <p:cNvSpPr>
            <a:spLocks noChangeShapeType="1"/>
          </p:cNvSpPr>
          <p:nvPr/>
        </p:nvSpPr>
        <p:spPr bwMode="auto">
          <a:xfrm>
            <a:off x="53340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7" name="Oval 19"/>
          <p:cNvSpPr>
            <a:spLocks noChangeArrowheads="1"/>
          </p:cNvSpPr>
          <p:nvPr/>
        </p:nvSpPr>
        <p:spPr bwMode="auto">
          <a:xfrm>
            <a:off x="59436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8" name="Line 20"/>
          <p:cNvSpPr>
            <a:spLocks noChangeShapeType="1"/>
          </p:cNvSpPr>
          <p:nvPr/>
        </p:nvSpPr>
        <p:spPr bwMode="auto">
          <a:xfrm>
            <a:off x="57912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9" name="Oval 21"/>
          <p:cNvSpPr>
            <a:spLocks noChangeArrowheads="1"/>
          </p:cNvSpPr>
          <p:nvPr/>
        </p:nvSpPr>
        <p:spPr bwMode="auto">
          <a:xfrm>
            <a:off x="64008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70" name="Line 22"/>
          <p:cNvSpPr>
            <a:spLocks noChangeShapeType="1"/>
          </p:cNvSpPr>
          <p:nvPr/>
        </p:nvSpPr>
        <p:spPr bwMode="auto">
          <a:xfrm>
            <a:off x="62484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71" name="Line 23"/>
          <p:cNvSpPr>
            <a:spLocks noChangeShapeType="1"/>
          </p:cNvSpPr>
          <p:nvPr/>
        </p:nvSpPr>
        <p:spPr bwMode="auto">
          <a:xfrm>
            <a:off x="4724400" y="914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2" name="Line 24"/>
          <p:cNvSpPr>
            <a:spLocks noChangeShapeType="1"/>
          </p:cNvSpPr>
          <p:nvPr/>
        </p:nvSpPr>
        <p:spPr bwMode="auto">
          <a:xfrm>
            <a:off x="5181600" y="914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3" name="Text Box 7"/>
          <p:cNvSpPr txBox="1">
            <a:spLocks noChangeArrowheads="1"/>
          </p:cNvSpPr>
          <p:nvPr/>
        </p:nvSpPr>
        <p:spPr bwMode="auto">
          <a:xfrm>
            <a:off x="7086600" y="5791200"/>
            <a:ext cx="2362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2000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1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fragment</a:t>
            </a:r>
            <a:r>
              <a:rPr lang="sv-SE" sz="1600" b="1"/>
              <a:t> = 0.5 Da</a:t>
            </a:r>
          </a:p>
          <a:p>
            <a:pPr algn="l"/>
            <a:r>
              <a:rPr lang="sv-SE" sz="1600" b="1"/>
              <a:t>Phosphorylation</a:t>
            </a:r>
          </a:p>
        </p:txBody>
      </p:sp>
      <p:sp>
        <p:nvSpPr>
          <p:cNvPr id="78874" name="Text Box 9"/>
          <p:cNvSpPr txBox="1">
            <a:spLocks noChangeArrowheads="1"/>
          </p:cNvSpPr>
          <p:nvPr/>
        </p:nvSpPr>
        <p:spPr bwMode="auto">
          <a:xfrm>
            <a:off x="7010400" y="2809875"/>
            <a:ext cx="205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/>
              <a:t>d</a:t>
            </a:r>
            <a:r>
              <a:rPr lang="sv-SE" sz="1800" b="1" baseline="-25000"/>
              <a:t>min</a:t>
            </a:r>
            <a:r>
              <a:rPr lang="sv-SE" sz="1800" b="1"/>
              <a:t>=1 for 20% of human tryptic peptides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936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Localization of modifications</a:t>
            </a:r>
          </a:p>
        </p:txBody>
      </p:sp>
      <p:sp>
        <p:nvSpPr>
          <p:cNvPr id="28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17202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13" y="1828800"/>
            <a:ext cx="5513387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Text Box 9"/>
          <p:cNvSpPr txBox="1">
            <a:spLocks noChangeArrowheads="1"/>
          </p:cNvSpPr>
          <p:nvPr/>
        </p:nvSpPr>
        <p:spPr bwMode="auto">
          <a:xfrm>
            <a:off x="4267200" y="42672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/>
              <a:t>Localization</a:t>
            </a:r>
          </a:p>
          <a:p>
            <a:pPr algn="l"/>
            <a:r>
              <a:rPr lang="sv-SE" sz="1800" b="1"/>
              <a:t>(d=1*)</a:t>
            </a:r>
          </a:p>
        </p:txBody>
      </p:sp>
      <p:sp>
        <p:nvSpPr>
          <p:cNvPr id="79878" name="Oval 9"/>
          <p:cNvSpPr>
            <a:spLocks noChangeArrowheads="1"/>
          </p:cNvSpPr>
          <p:nvPr/>
        </p:nvSpPr>
        <p:spPr bwMode="auto">
          <a:xfrm>
            <a:off x="27432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Oval 10"/>
          <p:cNvSpPr>
            <a:spLocks noChangeArrowheads="1"/>
          </p:cNvSpPr>
          <p:nvPr/>
        </p:nvSpPr>
        <p:spPr bwMode="auto">
          <a:xfrm>
            <a:off x="32004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Line 11"/>
          <p:cNvSpPr>
            <a:spLocks noChangeShapeType="1"/>
          </p:cNvSpPr>
          <p:nvPr/>
        </p:nvSpPr>
        <p:spPr bwMode="auto">
          <a:xfrm>
            <a:off x="30480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1" name="Oval 12"/>
          <p:cNvSpPr>
            <a:spLocks noChangeArrowheads="1"/>
          </p:cNvSpPr>
          <p:nvPr/>
        </p:nvSpPr>
        <p:spPr bwMode="auto">
          <a:xfrm>
            <a:off x="36576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Line 13"/>
          <p:cNvSpPr>
            <a:spLocks noChangeShapeType="1"/>
          </p:cNvSpPr>
          <p:nvPr/>
        </p:nvSpPr>
        <p:spPr bwMode="auto">
          <a:xfrm>
            <a:off x="35052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3" name="Oval 14"/>
          <p:cNvSpPr>
            <a:spLocks noChangeArrowheads="1"/>
          </p:cNvSpPr>
          <p:nvPr/>
        </p:nvSpPr>
        <p:spPr bwMode="auto">
          <a:xfrm>
            <a:off x="4114800" y="1295400"/>
            <a:ext cx="304800" cy="304800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Line 15"/>
          <p:cNvSpPr>
            <a:spLocks noChangeShapeType="1"/>
          </p:cNvSpPr>
          <p:nvPr/>
        </p:nvSpPr>
        <p:spPr bwMode="auto">
          <a:xfrm>
            <a:off x="39624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5" name="Oval 16"/>
          <p:cNvSpPr>
            <a:spLocks noChangeArrowheads="1"/>
          </p:cNvSpPr>
          <p:nvPr/>
        </p:nvSpPr>
        <p:spPr bwMode="auto">
          <a:xfrm>
            <a:off x="4572000" y="1295400"/>
            <a:ext cx="304800" cy="3048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Line 17"/>
          <p:cNvSpPr>
            <a:spLocks noChangeShapeType="1"/>
          </p:cNvSpPr>
          <p:nvPr/>
        </p:nvSpPr>
        <p:spPr bwMode="auto">
          <a:xfrm>
            <a:off x="44196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7" name="Oval 18"/>
          <p:cNvSpPr>
            <a:spLocks noChangeArrowheads="1"/>
          </p:cNvSpPr>
          <p:nvPr/>
        </p:nvSpPr>
        <p:spPr bwMode="auto">
          <a:xfrm>
            <a:off x="5029200" y="1295400"/>
            <a:ext cx="304800" cy="304800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Line 19"/>
          <p:cNvSpPr>
            <a:spLocks noChangeShapeType="1"/>
          </p:cNvSpPr>
          <p:nvPr/>
        </p:nvSpPr>
        <p:spPr bwMode="auto">
          <a:xfrm>
            <a:off x="48768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9" name="Oval 20"/>
          <p:cNvSpPr>
            <a:spLocks noChangeArrowheads="1"/>
          </p:cNvSpPr>
          <p:nvPr/>
        </p:nvSpPr>
        <p:spPr bwMode="auto">
          <a:xfrm>
            <a:off x="54864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Line 21"/>
          <p:cNvSpPr>
            <a:spLocks noChangeShapeType="1"/>
          </p:cNvSpPr>
          <p:nvPr/>
        </p:nvSpPr>
        <p:spPr bwMode="auto">
          <a:xfrm>
            <a:off x="53340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1" name="Oval 22"/>
          <p:cNvSpPr>
            <a:spLocks noChangeArrowheads="1"/>
          </p:cNvSpPr>
          <p:nvPr/>
        </p:nvSpPr>
        <p:spPr bwMode="auto">
          <a:xfrm>
            <a:off x="59436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Line 23"/>
          <p:cNvSpPr>
            <a:spLocks noChangeShapeType="1"/>
          </p:cNvSpPr>
          <p:nvPr/>
        </p:nvSpPr>
        <p:spPr bwMode="auto">
          <a:xfrm>
            <a:off x="57912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3" name="Oval 24"/>
          <p:cNvSpPr>
            <a:spLocks noChangeArrowheads="1"/>
          </p:cNvSpPr>
          <p:nvPr/>
        </p:nvSpPr>
        <p:spPr bwMode="auto">
          <a:xfrm>
            <a:off x="6400800" y="1295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Line 25"/>
          <p:cNvSpPr>
            <a:spLocks noChangeShapeType="1"/>
          </p:cNvSpPr>
          <p:nvPr/>
        </p:nvSpPr>
        <p:spPr bwMode="auto">
          <a:xfrm>
            <a:off x="6248400" y="144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5" name="Line 26"/>
          <p:cNvSpPr>
            <a:spLocks noChangeShapeType="1"/>
          </p:cNvSpPr>
          <p:nvPr/>
        </p:nvSpPr>
        <p:spPr bwMode="auto">
          <a:xfrm>
            <a:off x="4724400" y="914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96" name="Line 27"/>
          <p:cNvSpPr>
            <a:spLocks noChangeShapeType="1"/>
          </p:cNvSpPr>
          <p:nvPr/>
        </p:nvSpPr>
        <p:spPr bwMode="auto">
          <a:xfrm>
            <a:off x="5181600" y="914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97" name="Line 28"/>
          <p:cNvSpPr>
            <a:spLocks noChangeShapeType="1"/>
          </p:cNvSpPr>
          <p:nvPr/>
        </p:nvSpPr>
        <p:spPr bwMode="auto">
          <a:xfrm>
            <a:off x="4267200" y="914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98" name="Text Box 7"/>
          <p:cNvSpPr txBox="1">
            <a:spLocks noChangeArrowheads="1"/>
          </p:cNvSpPr>
          <p:nvPr/>
        </p:nvSpPr>
        <p:spPr bwMode="auto">
          <a:xfrm>
            <a:off x="7086600" y="5791200"/>
            <a:ext cx="2362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2000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1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fragment</a:t>
            </a:r>
            <a:r>
              <a:rPr lang="sv-SE" sz="1600" b="1"/>
              <a:t> = 0.5 Da</a:t>
            </a:r>
          </a:p>
          <a:p>
            <a:pPr algn="l"/>
            <a:r>
              <a:rPr lang="sv-SE" sz="1600" b="1"/>
              <a:t>Phosphorylation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936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Localization of modifications</a:t>
            </a:r>
          </a:p>
        </p:txBody>
      </p:sp>
      <p:sp>
        <p:nvSpPr>
          <p:cNvPr id="28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1921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1676400" y="1214735"/>
            <a:ext cx="6091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Peptide with two possible modification sites</a:t>
            </a:r>
            <a:endParaRPr lang="en-US" sz="2400" dirty="0"/>
          </a:p>
        </p:txBody>
      </p:sp>
      <p:sp>
        <p:nvSpPr>
          <p:cNvPr id="181" name="Oval 180"/>
          <p:cNvSpPr/>
          <p:nvPr/>
        </p:nvSpPr>
        <p:spPr>
          <a:xfrm>
            <a:off x="27402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33498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3045053" y="1918716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3959453" y="1766316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Straight Connector 184"/>
          <p:cNvCxnSpPr/>
          <p:nvPr/>
        </p:nvCxnSpPr>
        <p:spPr>
          <a:xfrm>
            <a:off x="36546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Oval 185"/>
          <p:cNvSpPr/>
          <p:nvPr/>
        </p:nvSpPr>
        <p:spPr>
          <a:xfrm>
            <a:off x="45690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/>
          <p:nvPr/>
        </p:nvCxnSpPr>
        <p:spPr>
          <a:xfrm>
            <a:off x="42642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 187"/>
          <p:cNvSpPr/>
          <p:nvPr/>
        </p:nvSpPr>
        <p:spPr>
          <a:xfrm>
            <a:off x="51786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9" name="Straight Connector 188"/>
          <p:cNvCxnSpPr/>
          <p:nvPr/>
        </p:nvCxnSpPr>
        <p:spPr>
          <a:xfrm>
            <a:off x="48738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 189"/>
          <p:cNvSpPr/>
          <p:nvPr/>
        </p:nvSpPr>
        <p:spPr>
          <a:xfrm>
            <a:off x="57882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/>
          <p:nvPr/>
        </p:nvCxnSpPr>
        <p:spPr>
          <a:xfrm>
            <a:off x="54834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191"/>
          <p:cNvSpPr/>
          <p:nvPr/>
        </p:nvSpPr>
        <p:spPr>
          <a:xfrm>
            <a:off x="63978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/>
          <p:nvPr/>
        </p:nvCxnSpPr>
        <p:spPr>
          <a:xfrm>
            <a:off x="60930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27402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33498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6" name="Straight Connector 195"/>
          <p:cNvCxnSpPr/>
          <p:nvPr/>
        </p:nvCxnSpPr>
        <p:spPr>
          <a:xfrm>
            <a:off x="3045053" y="2605548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>
          <a:xfrm>
            <a:off x="39594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8" name="Straight Connector 197"/>
          <p:cNvCxnSpPr/>
          <p:nvPr/>
        </p:nvCxnSpPr>
        <p:spPr>
          <a:xfrm flipV="1">
            <a:off x="36546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198"/>
          <p:cNvSpPr/>
          <p:nvPr/>
        </p:nvSpPr>
        <p:spPr>
          <a:xfrm>
            <a:off x="45690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0" name="Straight Connector 199"/>
          <p:cNvCxnSpPr/>
          <p:nvPr/>
        </p:nvCxnSpPr>
        <p:spPr>
          <a:xfrm flipV="1">
            <a:off x="42642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Oval 200"/>
          <p:cNvSpPr/>
          <p:nvPr/>
        </p:nvSpPr>
        <p:spPr>
          <a:xfrm>
            <a:off x="5178653" y="2453148"/>
            <a:ext cx="304800" cy="3048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2" name="Straight Connector 201"/>
          <p:cNvCxnSpPr/>
          <p:nvPr/>
        </p:nvCxnSpPr>
        <p:spPr>
          <a:xfrm flipV="1">
            <a:off x="48738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57882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/>
          <p:cNvCxnSpPr/>
          <p:nvPr/>
        </p:nvCxnSpPr>
        <p:spPr>
          <a:xfrm flipV="1">
            <a:off x="54834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/>
          <p:nvPr/>
        </p:nvSpPr>
        <p:spPr>
          <a:xfrm>
            <a:off x="63978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60930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>
            <a:off x="3962400" y="1767840"/>
            <a:ext cx="304800" cy="301752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3962400" y="2454672"/>
            <a:ext cx="304800" cy="3017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5181600" y="1767840"/>
            <a:ext cx="304800" cy="3017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5181600" y="2454672"/>
            <a:ext cx="304800" cy="301752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>
            <a:spLocks noChangeArrowheads="1"/>
          </p:cNvSpPr>
          <p:nvPr/>
        </p:nvSpPr>
        <p:spPr bwMode="auto">
          <a:xfrm>
            <a:off x="0" y="936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Localization of modifications</a:t>
            </a:r>
          </a:p>
        </p:txBody>
      </p:sp>
      <p:sp>
        <p:nvSpPr>
          <p:cNvPr id="212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0837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1676400" y="1214735"/>
            <a:ext cx="6091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Peptide with two possible modification sites</a:t>
            </a:r>
            <a:endParaRPr lang="en-US" sz="2400" dirty="0"/>
          </a:p>
        </p:txBody>
      </p:sp>
      <p:sp>
        <p:nvSpPr>
          <p:cNvPr id="129" name="Rectangle 128"/>
          <p:cNvSpPr/>
          <p:nvPr/>
        </p:nvSpPr>
        <p:spPr>
          <a:xfrm>
            <a:off x="2740253" y="3657600"/>
            <a:ext cx="3962400" cy="1676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 rot="5400000" flipH="1" flipV="1">
            <a:off x="3692753" y="50673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 flipH="1" flipV="1">
            <a:off x="3464153" y="4533900"/>
            <a:ext cx="16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 flipH="1" flipV="1">
            <a:off x="4645253" y="51816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 flipH="1" flipV="1">
            <a:off x="3197453" y="47244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3045053" y="51816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 flipH="1" flipV="1">
            <a:off x="4035653" y="52578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 flipH="1" flipV="1">
            <a:off x="2930753" y="4762500"/>
            <a:ext cx="114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 flipH="1" flipV="1">
            <a:off x="4416653" y="51054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 flipH="1" flipV="1">
            <a:off x="4645253" y="4953000"/>
            <a:ext cx="76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 flipH="1" flipV="1">
            <a:off x="4759553" y="4686300"/>
            <a:ext cx="1295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 flipH="1" flipV="1">
            <a:off x="5673953" y="52197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 flipH="1" flipV="1">
            <a:off x="5673953" y="50673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3527328" y="3273520"/>
            <a:ext cx="2544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MS/MS spectrum</a:t>
            </a:r>
            <a:endParaRPr lang="en-US" sz="2400" dirty="0"/>
          </a:p>
        </p:txBody>
      </p:sp>
      <p:sp>
        <p:nvSpPr>
          <p:cNvPr id="179" name="Rectangle 178"/>
          <p:cNvSpPr/>
          <p:nvPr/>
        </p:nvSpPr>
        <p:spPr>
          <a:xfrm>
            <a:off x="4416653" y="52694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m/z</a:t>
            </a:r>
            <a:endParaRPr lang="en-US" b="1" dirty="0"/>
          </a:p>
        </p:txBody>
      </p:sp>
      <p:sp>
        <p:nvSpPr>
          <p:cNvPr id="180" name="Rectangle 179"/>
          <p:cNvSpPr/>
          <p:nvPr/>
        </p:nvSpPr>
        <p:spPr>
          <a:xfrm rot="-5400000">
            <a:off x="2053297" y="426835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Intensity</a:t>
            </a:r>
            <a:endParaRPr lang="en-US" b="1" dirty="0"/>
          </a:p>
        </p:txBody>
      </p:sp>
      <p:sp>
        <p:nvSpPr>
          <p:cNvPr id="49" name="Oval 48"/>
          <p:cNvSpPr/>
          <p:nvPr/>
        </p:nvSpPr>
        <p:spPr>
          <a:xfrm>
            <a:off x="27402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498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3045053" y="1918716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959453" y="1766316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36546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45690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42642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51786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48738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7882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54834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3978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60930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7402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3498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3045053" y="2605548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39594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36546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45690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42642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178653" y="2453148"/>
            <a:ext cx="304800" cy="3048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48738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57882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54834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63978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60930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3962400" y="1767840"/>
            <a:ext cx="304800" cy="301752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962400" y="2454672"/>
            <a:ext cx="304800" cy="3017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181600" y="1767840"/>
            <a:ext cx="304800" cy="3017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181600" y="2454672"/>
            <a:ext cx="304800" cy="301752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0" y="936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Localization of modifications</a:t>
            </a:r>
          </a:p>
        </p:txBody>
      </p:sp>
      <p:sp>
        <p:nvSpPr>
          <p:cNvPr id="119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8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1676400" y="1214735"/>
            <a:ext cx="6091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Peptide with two possible modification sites</a:t>
            </a:r>
            <a:endParaRPr lang="en-US" sz="2400" dirty="0"/>
          </a:p>
        </p:txBody>
      </p:sp>
      <p:sp>
        <p:nvSpPr>
          <p:cNvPr id="264" name="Oval 263"/>
          <p:cNvSpPr/>
          <p:nvPr/>
        </p:nvSpPr>
        <p:spPr>
          <a:xfrm>
            <a:off x="27402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33498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6" name="Straight Connector 265"/>
          <p:cNvCxnSpPr/>
          <p:nvPr/>
        </p:nvCxnSpPr>
        <p:spPr>
          <a:xfrm>
            <a:off x="3045053" y="1918716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Oval 266"/>
          <p:cNvSpPr/>
          <p:nvPr/>
        </p:nvSpPr>
        <p:spPr>
          <a:xfrm>
            <a:off x="3959453" y="1766316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8" name="Straight Connector 267"/>
          <p:cNvCxnSpPr/>
          <p:nvPr/>
        </p:nvCxnSpPr>
        <p:spPr>
          <a:xfrm>
            <a:off x="36546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45690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>
            <a:off x="42642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Oval 270"/>
          <p:cNvSpPr/>
          <p:nvPr/>
        </p:nvSpPr>
        <p:spPr>
          <a:xfrm>
            <a:off x="51786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2" name="Straight Connector 271"/>
          <p:cNvCxnSpPr/>
          <p:nvPr/>
        </p:nvCxnSpPr>
        <p:spPr>
          <a:xfrm>
            <a:off x="48738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Oval 272"/>
          <p:cNvSpPr/>
          <p:nvPr/>
        </p:nvSpPr>
        <p:spPr>
          <a:xfrm>
            <a:off x="57882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4" name="Straight Connector 273"/>
          <p:cNvCxnSpPr/>
          <p:nvPr/>
        </p:nvCxnSpPr>
        <p:spPr>
          <a:xfrm>
            <a:off x="54834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274"/>
          <p:cNvSpPr/>
          <p:nvPr/>
        </p:nvSpPr>
        <p:spPr>
          <a:xfrm>
            <a:off x="63978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>
            <a:off x="60930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Oval 276"/>
          <p:cNvSpPr/>
          <p:nvPr/>
        </p:nvSpPr>
        <p:spPr>
          <a:xfrm>
            <a:off x="27402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33498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9" name="Straight Connector 278"/>
          <p:cNvCxnSpPr/>
          <p:nvPr/>
        </p:nvCxnSpPr>
        <p:spPr>
          <a:xfrm>
            <a:off x="3045053" y="2605548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Oval 279"/>
          <p:cNvSpPr/>
          <p:nvPr/>
        </p:nvSpPr>
        <p:spPr>
          <a:xfrm>
            <a:off x="39594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1" name="Straight Connector 280"/>
          <p:cNvCxnSpPr/>
          <p:nvPr/>
        </p:nvCxnSpPr>
        <p:spPr>
          <a:xfrm flipV="1">
            <a:off x="36546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Oval 281"/>
          <p:cNvSpPr/>
          <p:nvPr/>
        </p:nvSpPr>
        <p:spPr>
          <a:xfrm>
            <a:off x="45690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42642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Oval 283"/>
          <p:cNvSpPr/>
          <p:nvPr/>
        </p:nvSpPr>
        <p:spPr>
          <a:xfrm>
            <a:off x="5178653" y="2453148"/>
            <a:ext cx="304800" cy="3048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5" name="Straight Connector 284"/>
          <p:cNvCxnSpPr/>
          <p:nvPr/>
        </p:nvCxnSpPr>
        <p:spPr>
          <a:xfrm flipV="1">
            <a:off x="48738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Oval 285"/>
          <p:cNvSpPr/>
          <p:nvPr/>
        </p:nvSpPr>
        <p:spPr>
          <a:xfrm>
            <a:off x="57882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7" name="Straight Connector 286"/>
          <p:cNvCxnSpPr/>
          <p:nvPr/>
        </p:nvCxnSpPr>
        <p:spPr>
          <a:xfrm flipV="1">
            <a:off x="54834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Oval 287"/>
          <p:cNvSpPr/>
          <p:nvPr/>
        </p:nvSpPr>
        <p:spPr>
          <a:xfrm>
            <a:off x="63978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9" name="Straight Connector 288"/>
          <p:cNvCxnSpPr/>
          <p:nvPr/>
        </p:nvCxnSpPr>
        <p:spPr>
          <a:xfrm flipV="1">
            <a:off x="60930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3962400" y="1767840"/>
            <a:ext cx="304800" cy="301752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3962400" y="2454672"/>
            <a:ext cx="304800" cy="3017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5181600" y="1767840"/>
            <a:ext cx="304800" cy="3017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5181600" y="2454672"/>
            <a:ext cx="304800" cy="301752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2740253" y="3657600"/>
            <a:ext cx="3962400" cy="1676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 rot="5400000" flipH="1" flipV="1">
            <a:off x="3692753" y="50673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 flipH="1" flipV="1">
            <a:off x="3464153" y="4533900"/>
            <a:ext cx="1600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 flipH="1" flipV="1">
            <a:off x="4645253" y="51816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 flipH="1" flipV="1">
            <a:off x="3197453" y="47244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3045053" y="51816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 flipH="1" flipV="1">
            <a:off x="4035653" y="5257800"/>
            <a:ext cx="152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 flipH="1" flipV="1">
            <a:off x="2930753" y="4762500"/>
            <a:ext cx="114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 flipH="1" flipV="1">
            <a:off x="4416653" y="5105400"/>
            <a:ext cx="45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 flipH="1" flipV="1">
            <a:off x="4645253" y="4953000"/>
            <a:ext cx="76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 flipH="1" flipV="1">
            <a:off x="4759553" y="4686300"/>
            <a:ext cx="1295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 flipH="1" flipV="1">
            <a:off x="5673953" y="52197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 flipH="1" flipV="1">
            <a:off x="5673953" y="50673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3527328" y="3273520"/>
            <a:ext cx="2544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MS/MS spectrum</a:t>
            </a:r>
            <a:endParaRPr lang="en-US" sz="2400" dirty="0"/>
          </a:p>
        </p:txBody>
      </p:sp>
      <p:sp>
        <p:nvSpPr>
          <p:cNvPr id="179" name="Rectangle 178"/>
          <p:cNvSpPr/>
          <p:nvPr/>
        </p:nvSpPr>
        <p:spPr>
          <a:xfrm>
            <a:off x="4416653" y="52694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m/z</a:t>
            </a:r>
            <a:endParaRPr lang="en-US" b="1" dirty="0"/>
          </a:p>
        </p:txBody>
      </p:sp>
      <p:sp>
        <p:nvSpPr>
          <p:cNvPr id="180" name="Rectangle 179"/>
          <p:cNvSpPr/>
          <p:nvPr/>
        </p:nvSpPr>
        <p:spPr>
          <a:xfrm rot="-5400000">
            <a:off x="2053297" y="426835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Intensity</a:t>
            </a:r>
            <a:endParaRPr lang="en-US" b="1" dirty="0"/>
          </a:p>
        </p:txBody>
      </p:sp>
      <p:grpSp>
        <p:nvGrpSpPr>
          <p:cNvPr id="2" name="Group 40"/>
          <p:cNvGrpSpPr/>
          <p:nvPr/>
        </p:nvGrpSpPr>
        <p:grpSpPr>
          <a:xfrm>
            <a:off x="4278102" y="1600200"/>
            <a:ext cx="152400" cy="304800"/>
            <a:chOff x="4129086" y="1371600"/>
            <a:chExt cx="152400" cy="304800"/>
          </a:xfrm>
        </p:grpSpPr>
        <p:cxnSp>
          <p:nvCxnSpPr>
            <p:cNvPr id="50" name="Straight Connector 49"/>
            <p:cNvCxnSpPr/>
            <p:nvPr/>
          </p:nvCxnSpPr>
          <p:spPr>
            <a:xfrm rot="5400000">
              <a:off x="4114800" y="1524000"/>
              <a:ext cx="3048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4129086" y="1371600"/>
              <a:ext cx="1524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1"/>
          <p:cNvGrpSpPr/>
          <p:nvPr/>
        </p:nvGrpSpPr>
        <p:grpSpPr>
          <a:xfrm>
            <a:off x="4401930" y="1905000"/>
            <a:ext cx="152400" cy="304800"/>
            <a:chOff x="4252914" y="1676400"/>
            <a:chExt cx="152400" cy="304800"/>
          </a:xfrm>
        </p:grpSpPr>
        <p:cxnSp>
          <p:nvCxnSpPr>
            <p:cNvPr id="53" name="Straight Connector 52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1"/>
          <p:cNvGrpSpPr/>
          <p:nvPr/>
        </p:nvGrpSpPr>
        <p:grpSpPr>
          <a:xfrm>
            <a:off x="5004550" y="1905000"/>
            <a:ext cx="152400" cy="304800"/>
            <a:chOff x="4252914" y="1676400"/>
            <a:chExt cx="152400" cy="304800"/>
          </a:xfrm>
        </p:grpSpPr>
        <p:cxnSp>
          <p:nvCxnSpPr>
            <p:cNvPr id="56" name="Straight Connector 55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0"/>
          <p:cNvGrpSpPr/>
          <p:nvPr/>
        </p:nvGrpSpPr>
        <p:grpSpPr>
          <a:xfrm>
            <a:off x="3664849" y="1600200"/>
            <a:ext cx="152400" cy="304800"/>
            <a:chOff x="4129086" y="1371600"/>
            <a:chExt cx="152400" cy="304800"/>
          </a:xfrm>
        </p:grpSpPr>
        <p:cxnSp>
          <p:nvCxnSpPr>
            <p:cNvPr id="59" name="Straight Connector 58"/>
            <p:cNvCxnSpPr/>
            <p:nvPr/>
          </p:nvCxnSpPr>
          <p:spPr>
            <a:xfrm rot="5400000">
              <a:off x="4114800" y="15240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4129086" y="13716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1"/>
          <p:cNvGrpSpPr/>
          <p:nvPr/>
        </p:nvGrpSpPr>
        <p:grpSpPr>
          <a:xfrm>
            <a:off x="3788677" y="1905000"/>
            <a:ext cx="152400" cy="304800"/>
            <a:chOff x="4252914" y="1676400"/>
            <a:chExt cx="152400" cy="304800"/>
          </a:xfrm>
        </p:grpSpPr>
        <p:cxnSp>
          <p:nvCxnSpPr>
            <p:cNvPr id="62" name="Straight Connector 61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1"/>
          <p:cNvGrpSpPr/>
          <p:nvPr/>
        </p:nvGrpSpPr>
        <p:grpSpPr>
          <a:xfrm>
            <a:off x="3168444" y="1905000"/>
            <a:ext cx="152400" cy="304800"/>
            <a:chOff x="4252914" y="1676400"/>
            <a:chExt cx="152400" cy="304800"/>
          </a:xfrm>
        </p:grpSpPr>
        <p:cxnSp>
          <p:nvCxnSpPr>
            <p:cNvPr id="65" name="Straight Connector 64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1"/>
          <p:cNvGrpSpPr/>
          <p:nvPr/>
        </p:nvGrpSpPr>
        <p:grpSpPr>
          <a:xfrm>
            <a:off x="5635416" y="1905000"/>
            <a:ext cx="152400" cy="304800"/>
            <a:chOff x="4252914" y="1676400"/>
            <a:chExt cx="152400" cy="304800"/>
          </a:xfrm>
        </p:grpSpPr>
        <p:cxnSp>
          <p:nvCxnSpPr>
            <p:cNvPr id="68" name="Straight Connector 67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40"/>
          <p:cNvGrpSpPr/>
          <p:nvPr/>
        </p:nvGrpSpPr>
        <p:grpSpPr>
          <a:xfrm>
            <a:off x="3664849" y="2286000"/>
            <a:ext cx="152400" cy="304800"/>
            <a:chOff x="4129086" y="1371600"/>
            <a:chExt cx="152400" cy="304800"/>
          </a:xfrm>
        </p:grpSpPr>
        <p:cxnSp>
          <p:nvCxnSpPr>
            <p:cNvPr id="71" name="Straight Connector 70"/>
            <p:cNvCxnSpPr/>
            <p:nvPr/>
          </p:nvCxnSpPr>
          <p:spPr>
            <a:xfrm rot="5400000">
              <a:off x="4114800" y="15240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>
              <a:off x="4129086" y="13716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1"/>
          <p:cNvGrpSpPr/>
          <p:nvPr/>
        </p:nvGrpSpPr>
        <p:grpSpPr>
          <a:xfrm>
            <a:off x="3788677" y="2590800"/>
            <a:ext cx="152400" cy="304800"/>
            <a:chOff x="4252914" y="1676400"/>
            <a:chExt cx="152400" cy="304800"/>
          </a:xfrm>
        </p:grpSpPr>
        <p:cxnSp>
          <p:nvCxnSpPr>
            <p:cNvPr id="74" name="Straight Connector 73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1"/>
          <p:cNvGrpSpPr/>
          <p:nvPr/>
        </p:nvGrpSpPr>
        <p:grpSpPr>
          <a:xfrm>
            <a:off x="3168444" y="2590800"/>
            <a:ext cx="152400" cy="304800"/>
            <a:chOff x="4252914" y="1676400"/>
            <a:chExt cx="152400" cy="304800"/>
          </a:xfrm>
        </p:grpSpPr>
        <p:cxnSp>
          <p:nvCxnSpPr>
            <p:cNvPr id="77" name="Straight Connector 76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41"/>
          <p:cNvGrpSpPr/>
          <p:nvPr/>
        </p:nvGrpSpPr>
        <p:grpSpPr>
          <a:xfrm>
            <a:off x="5635416" y="2590800"/>
            <a:ext cx="152400" cy="304800"/>
            <a:chOff x="4252914" y="1676400"/>
            <a:chExt cx="152400" cy="304800"/>
          </a:xfrm>
        </p:grpSpPr>
        <p:cxnSp>
          <p:nvCxnSpPr>
            <p:cNvPr id="80" name="Straight Connector 79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1"/>
          <p:cNvGrpSpPr/>
          <p:nvPr/>
        </p:nvGrpSpPr>
        <p:grpSpPr>
          <a:xfrm>
            <a:off x="5004550" y="2590800"/>
            <a:ext cx="152400" cy="304800"/>
            <a:chOff x="4252914" y="1676400"/>
            <a:chExt cx="152400" cy="304800"/>
          </a:xfrm>
        </p:grpSpPr>
        <p:cxnSp>
          <p:nvCxnSpPr>
            <p:cNvPr id="83" name="Straight Connector 82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/>
          <p:cNvSpPr/>
          <p:nvPr/>
        </p:nvSpPr>
        <p:spPr>
          <a:xfrm>
            <a:off x="440496" y="2927556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Matching</a:t>
            </a:r>
            <a:endParaRPr lang="en-US" sz="2400" b="1" dirty="0"/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1917288" y="2821884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917288" y="3352800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0" y="936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Localization of modifications</a:t>
            </a:r>
          </a:p>
        </p:txBody>
      </p:sp>
      <p:sp>
        <p:nvSpPr>
          <p:cNvPr id="90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8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3" descr="test"/>
          <p:cNvPicPr>
            <a:picLocks noChangeAspect="1" noChangeArrowheads="1"/>
          </p:cNvPicPr>
          <p:nvPr/>
        </p:nvPicPr>
        <p:blipFill>
          <a:blip r:embed="rId3" cstate="print"/>
          <a:srcRect l="46774" t="90804" r="36571" b="2921"/>
          <a:stretch>
            <a:fillRect/>
          </a:stretch>
        </p:blipFill>
        <p:spPr bwMode="auto">
          <a:xfrm>
            <a:off x="212725" y="835025"/>
            <a:ext cx="5334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36600" y="836613"/>
            <a:ext cx="393700" cy="573087"/>
            <a:chOff x="3648" y="1632"/>
            <a:chExt cx="81" cy="118"/>
          </a:xfrm>
        </p:grpSpPr>
        <p:sp>
          <p:nvSpPr>
            <p:cNvPr id="3165" name="Rectangle 5"/>
            <p:cNvSpPr>
              <a:spLocks noChangeAspect="1" noChangeArrowheads="1"/>
            </p:cNvSpPr>
            <p:nvPr/>
          </p:nvSpPr>
          <p:spPr bwMode="auto">
            <a:xfrm>
              <a:off x="3648" y="1632"/>
              <a:ext cx="81" cy="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Freeform 6"/>
            <p:cNvSpPr>
              <a:spLocks noChangeAspect="1"/>
            </p:cNvSpPr>
            <p:nvPr/>
          </p:nvSpPr>
          <p:spPr bwMode="auto">
            <a:xfrm>
              <a:off x="3699" y="1642"/>
              <a:ext cx="28" cy="32"/>
            </a:xfrm>
            <a:custGeom>
              <a:avLst/>
              <a:gdLst>
                <a:gd name="T0" fmla="*/ 177 w 196"/>
                <a:gd name="T1" fmla="*/ 9 h 254"/>
                <a:gd name="T2" fmla="*/ 170 w 196"/>
                <a:gd name="T3" fmla="*/ 0 h 254"/>
                <a:gd name="T4" fmla="*/ 164 w 196"/>
                <a:gd name="T5" fmla="*/ 2 h 254"/>
                <a:gd name="T6" fmla="*/ 160 w 196"/>
                <a:gd name="T7" fmla="*/ 11 h 254"/>
                <a:gd name="T8" fmla="*/ 154 w 196"/>
                <a:gd name="T9" fmla="*/ 24 h 254"/>
                <a:gd name="T10" fmla="*/ 148 w 196"/>
                <a:gd name="T11" fmla="*/ 34 h 254"/>
                <a:gd name="T12" fmla="*/ 130 w 196"/>
                <a:gd name="T13" fmla="*/ 50 h 254"/>
                <a:gd name="T14" fmla="*/ 110 w 196"/>
                <a:gd name="T15" fmla="*/ 64 h 254"/>
                <a:gd name="T16" fmla="*/ 110 w 196"/>
                <a:gd name="T17" fmla="*/ 76 h 254"/>
                <a:gd name="T18" fmla="*/ 120 w 196"/>
                <a:gd name="T19" fmla="*/ 88 h 254"/>
                <a:gd name="T20" fmla="*/ 140 w 196"/>
                <a:gd name="T21" fmla="*/ 115 h 254"/>
                <a:gd name="T22" fmla="*/ 150 w 196"/>
                <a:gd name="T23" fmla="*/ 133 h 254"/>
                <a:gd name="T24" fmla="*/ 160 w 196"/>
                <a:gd name="T25" fmla="*/ 150 h 254"/>
                <a:gd name="T26" fmla="*/ 166 w 196"/>
                <a:gd name="T27" fmla="*/ 166 h 254"/>
                <a:gd name="T28" fmla="*/ 170 w 196"/>
                <a:gd name="T29" fmla="*/ 189 h 254"/>
                <a:gd name="T30" fmla="*/ 168 w 196"/>
                <a:gd name="T31" fmla="*/ 210 h 254"/>
                <a:gd name="T32" fmla="*/ 167 w 196"/>
                <a:gd name="T33" fmla="*/ 211 h 254"/>
                <a:gd name="T34" fmla="*/ 167 w 196"/>
                <a:gd name="T35" fmla="*/ 218 h 254"/>
                <a:gd name="T36" fmla="*/ 125 w 196"/>
                <a:gd name="T37" fmla="*/ 178 h 254"/>
                <a:gd name="T38" fmla="*/ 86 w 196"/>
                <a:gd name="T39" fmla="*/ 151 h 254"/>
                <a:gd name="T40" fmla="*/ 49 w 196"/>
                <a:gd name="T41" fmla="*/ 135 h 254"/>
                <a:gd name="T42" fmla="*/ 15 w 196"/>
                <a:gd name="T43" fmla="*/ 132 h 254"/>
                <a:gd name="T44" fmla="*/ 0 w 196"/>
                <a:gd name="T45" fmla="*/ 150 h 254"/>
                <a:gd name="T46" fmla="*/ 8 w 196"/>
                <a:gd name="T47" fmla="*/ 173 h 254"/>
                <a:gd name="T48" fmla="*/ 32 w 196"/>
                <a:gd name="T49" fmla="*/ 184 h 254"/>
                <a:gd name="T50" fmla="*/ 75 w 196"/>
                <a:gd name="T51" fmla="*/ 191 h 254"/>
                <a:gd name="T52" fmla="*/ 107 w 196"/>
                <a:gd name="T53" fmla="*/ 206 h 254"/>
                <a:gd name="T54" fmla="*/ 140 w 196"/>
                <a:gd name="T55" fmla="*/ 229 h 254"/>
                <a:gd name="T56" fmla="*/ 162 w 196"/>
                <a:gd name="T57" fmla="*/ 246 h 254"/>
                <a:gd name="T58" fmla="*/ 174 w 196"/>
                <a:gd name="T59" fmla="*/ 254 h 254"/>
                <a:gd name="T60" fmla="*/ 181 w 196"/>
                <a:gd name="T61" fmla="*/ 254 h 254"/>
                <a:gd name="T62" fmla="*/ 193 w 196"/>
                <a:gd name="T63" fmla="*/ 232 h 254"/>
                <a:gd name="T64" fmla="*/ 194 w 196"/>
                <a:gd name="T65" fmla="*/ 222 h 254"/>
                <a:gd name="T66" fmla="*/ 195 w 196"/>
                <a:gd name="T67" fmla="*/ 193 h 254"/>
                <a:gd name="T68" fmla="*/ 194 w 196"/>
                <a:gd name="T69" fmla="*/ 189 h 254"/>
                <a:gd name="T70" fmla="*/ 194 w 196"/>
                <a:gd name="T71" fmla="*/ 183 h 254"/>
                <a:gd name="T72" fmla="*/ 189 w 196"/>
                <a:gd name="T73" fmla="*/ 162 h 254"/>
                <a:gd name="T74" fmla="*/ 186 w 196"/>
                <a:gd name="T75" fmla="*/ 152 h 254"/>
                <a:gd name="T76" fmla="*/ 167 w 196"/>
                <a:gd name="T77" fmla="*/ 109 h 254"/>
                <a:gd name="T78" fmla="*/ 148 w 196"/>
                <a:gd name="T79" fmla="*/ 81 h 254"/>
                <a:gd name="T80" fmla="*/ 147 w 196"/>
                <a:gd name="T81" fmla="*/ 71 h 254"/>
                <a:gd name="T82" fmla="*/ 160 w 196"/>
                <a:gd name="T83" fmla="*/ 55 h 254"/>
                <a:gd name="T84" fmla="*/ 176 w 196"/>
                <a:gd name="T85" fmla="*/ 28 h 2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6"/>
                <a:gd name="T130" fmla="*/ 0 h 254"/>
                <a:gd name="T131" fmla="*/ 196 w 196"/>
                <a:gd name="T132" fmla="*/ 254 h 2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6" h="254">
                  <a:moveTo>
                    <a:pt x="181" y="17"/>
                  </a:moveTo>
                  <a:lnTo>
                    <a:pt x="177" y="9"/>
                  </a:lnTo>
                  <a:lnTo>
                    <a:pt x="174" y="3"/>
                  </a:lnTo>
                  <a:lnTo>
                    <a:pt x="170" y="0"/>
                  </a:lnTo>
                  <a:lnTo>
                    <a:pt x="168" y="1"/>
                  </a:lnTo>
                  <a:lnTo>
                    <a:pt x="164" y="2"/>
                  </a:lnTo>
                  <a:lnTo>
                    <a:pt x="162" y="6"/>
                  </a:lnTo>
                  <a:lnTo>
                    <a:pt x="160" y="11"/>
                  </a:lnTo>
                  <a:lnTo>
                    <a:pt x="158" y="21"/>
                  </a:lnTo>
                  <a:lnTo>
                    <a:pt x="154" y="24"/>
                  </a:lnTo>
                  <a:lnTo>
                    <a:pt x="152" y="27"/>
                  </a:lnTo>
                  <a:lnTo>
                    <a:pt x="148" y="34"/>
                  </a:lnTo>
                  <a:lnTo>
                    <a:pt x="137" y="45"/>
                  </a:lnTo>
                  <a:lnTo>
                    <a:pt x="130" y="50"/>
                  </a:lnTo>
                  <a:lnTo>
                    <a:pt x="124" y="55"/>
                  </a:lnTo>
                  <a:lnTo>
                    <a:pt x="110" y="64"/>
                  </a:lnTo>
                  <a:lnTo>
                    <a:pt x="109" y="69"/>
                  </a:lnTo>
                  <a:lnTo>
                    <a:pt x="110" y="76"/>
                  </a:lnTo>
                  <a:lnTo>
                    <a:pt x="113" y="81"/>
                  </a:lnTo>
                  <a:lnTo>
                    <a:pt x="120" y="88"/>
                  </a:lnTo>
                  <a:lnTo>
                    <a:pt x="134" y="106"/>
                  </a:lnTo>
                  <a:lnTo>
                    <a:pt x="140" y="115"/>
                  </a:lnTo>
                  <a:lnTo>
                    <a:pt x="146" y="125"/>
                  </a:lnTo>
                  <a:lnTo>
                    <a:pt x="150" y="133"/>
                  </a:lnTo>
                  <a:lnTo>
                    <a:pt x="155" y="142"/>
                  </a:lnTo>
                  <a:lnTo>
                    <a:pt x="160" y="150"/>
                  </a:lnTo>
                  <a:lnTo>
                    <a:pt x="164" y="159"/>
                  </a:lnTo>
                  <a:lnTo>
                    <a:pt x="166" y="166"/>
                  </a:lnTo>
                  <a:lnTo>
                    <a:pt x="168" y="174"/>
                  </a:lnTo>
                  <a:lnTo>
                    <a:pt x="170" y="189"/>
                  </a:lnTo>
                  <a:lnTo>
                    <a:pt x="169" y="203"/>
                  </a:lnTo>
                  <a:lnTo>
                    <a:pt x="168" y="210"/>
                  </a:lnTo>
                  <a:lnTo>
                    <a:pt x="167" y="210"/>
                  </a:lnTo>
                  <a:lnTo>
                    <a:pt x="167" y="211"/>
                  </a:lnTo>
                  <a:lnTo>
                    <a:pt x="167" y="213"/>
                  </a:lnTo>
                  <a:lnTo>
                    <a:pt x="167" y="218"/>
                  </a:lnTo>
                  <a:lnTo>
                    <a:pt x="145" y="196"/>
                  </a:lnTo>
                  <a:lnTo>
                    <a:pt x="125" y="178"/>
                  </a:lnTo>
                  <a:lnTo>
                    <a:pt x="105" y="162"/>
                  </a:lnTo>
                  <a:lnTo>
                    <a:pt x="86" y="151"/>
                  </a:lnTo>
                  <a:lnTo>
                    <a:pt x="67" y="141"/>
                  </a:lnTo>
                  <a:lnTo>
                    <a:pt x="49" y="135"/>
                  </a:lnTo>
                  <a:lnTo>
                    <a:pt x="32" y="132"/>
                  </a:lnTo>
                  <a:lnTo>
                    <a:pt x="15" y="132"/>
                  </a:lnTo>
                  <a:lnTo>
                    <a:pt x="5" y="141"/>
                  </a:lnTo>
                  <a:lnTo>
                    <a:pt x="0" y="150"/>
                  </a:lnTo>
                  <a:lnTo>
                    <a:pt x="1" y="161"/>
                  </a:lnTo>
                  <a:lnTo>
                    <a:pt x="8" y="173"/>
                  </a:lnTo>
                  <a:lnTo>
                    <a:pt x="24" y="184"/>
                  </a:lnTo>
                  <a:lnTo>
                    <a:pt x="32" y="184"/>
                  </a:lnTo>
                  <a:lnTo>
                    <a:pt x="60" y="187"/>
                  </a:lnTo>
                  <a:lnTo>
                    <a:pt x="75" y="191"/>
                  </a:lnTo>
                  <a:lnTo>
                    <a:pt x="91" y="198"/>
                  </a:lnTo>
                  <a:lnTo>
                    <a:pt x="107" y="206"/>
                  </a:lnTo>
                  <a:lnTo>
                    <a:pt x="123" y="216"/>
                  </a:lnTo>
                  <a:lnTo>
                    <a:pt x="140" y="229"/>
                  </a:lnTo>
                  <a:lnTo>
                    <a:pt x="159" y="244"/>
                  </a:lnTo>
                  <a:lnTo>
                    <a:pt x="162" y="246"/>
                  </a:lnTo>
                  <a:lnTo>
                    <a:pt x="166" y="249"/>
                  </a:lnTo>
                  <a:lnTo>
                    <a:pt x="174" y="254"/>
                  </a:lnTo>
                  <a:lnTo>
                    <a:pt x="177" y="254"/>
                  </a:lnTo>
                  <a:lnTo>
                    <a:pt x="181" y="254"/>
                  </a:lnTo>
                  <a:lnTo>
                    <a:pt x="189" y="253"/>
                  </a:lnTo>
                  <a:lnTo>
                    <a:pt x="193" y="232"/>
                  </a:lnTo>
                  <a:lnTo>
                    <a:pt x="193" y="227"/>
                  </a:lnTo>
                  <a:lnTo>
                    <a:pt x="194" y="222"/>
                  </a:lnTo>
                  <a:lnTo>
                    <a:pt x="196" y="213"/>
                  </a:lnTo>
                  <a:lnTo>
                    <a:pt x="195" y="193"/>
                  </a:lnTo>
                  <a:lnTo>
                    <a:pt x="194" y="191"/>
                  </a:lnTo>
                  <a:lnTo>
                    <a:pt x="194" y="189"/>
                  </a:lnTo>
                  <a:lnTo>
                    <a:pt x="194" y="187"/>
                  </a:lnTo>
                  <a:lnTo>
                    <a:pt x="194" y="183"/>
                  </a:lnTo>
                  <a:lnTo>
                    <a:pt x="193" y="174"/>
                  </a:lnTo>
                  <a:lnTo>
                    <a:pt x="189" y="162"/>
                  </a:lnTo>
                  <a:lnTo>
                    <a:pt x="187" y="157"/>
                  </a:lnTo>
                  <a:lnTo>
                    <a:pt x="186" y="152"/>
                  </a:lnTo>
                  <a:lnTo>
                    <a:pt x="178" y="132"/>
                  </a:lnTo>
                  <a:lnTo>
                    <a:pt x="167" y="109"/>
                  </a:lnTo>
                  <a:lnTo>
                    <a:pt x="153" y="89"/>
                  </a:lnTo>
                  <a:lnTo>
                    <a:pt x="148" y="81"/>
                  </a:lnTo>
                  <a:lnTo>
                    <a:pt x="146" y="76"/>
                  </a:lnTo>
                  <a:lnTo>
                    <a:pt x="147" y="71"/>
                  </a:lnTo>
                  <a:lnTo>
                    <a:pt x="150" y="69"/>
                  </a:lnTo>
                  <a:lnTo>
                    <a:pt x="160" y="55"/>
                  </a:lnTo>
                  <a:lnTo>
                    <a:pt x="169" y="42"/>
                  </a:lnTo>
                  <a:lnTo>
                    <a:pt x="176" y="28"/>
                  </a:lnTo>
                  <a:lnTo>
                    <a:pt x="181" y="1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Freeform 7"/>
            <p:cNvSpPr>
              <a:spLocks noChangeAspect="1"/>
            </p:cNvSpPr>
            <p:nvPr/>
          </p:nvSpPr>
          <p:spPr bwMode="auto">
            <a:xfrm>
              <a:off x="3675" y="1635"/>
              <a:ext cx="21" cy="25"/>
            </a:xfrm>
            <a:custGeom>
              <a:avLst/>
              <a:gdLst>
                <a:gd name="T0" fmla="*/ 145 w 149"/>
                <a:gd name="T1" fmla="*/ 81 h 201"/>
                <a:gd name="T2" fmla="*/ 138 w 149"/>
                <a:gd name="T3" fmla="*/ 61 h 201"/>
                <a:gd name="T4" fmla="*/ 130 w 149"/>
                <a:gd name="T5" fmla="*/ 44 h 201"/>
                <a:gd name="T6" fmla="*/ 119 w 149"/>
                <a:gd name="T7" fmla="*/ 30 h 201"/>
                <a:gd name="T8" fmla="*/ 108 w 149"/>
                <a:gd name="T9" fmla="*/ 17 h 201"/>
                <a:gd name="T10" fmla="*/ 94 w 149"/>
                <a:gd name="T11" fmla="*/ 7 h 201"/>
                <a:gd name="T12" fmla="*/ 80 w 149"/>
                <a:gd name="T13" fmla="*/ 3 h 201"/>
                <a:gd name="T14" fmla="*/ 66 w 149"/>
                <a:gd name="T15" fmla="*/ 0 h 201"/>
                <a:gd name="T16" fmla="*/ 52 w 149"/>
                <a:gd name="T17" fmla="*/ 4 h 201"/>
                <a:gd name="T18" fmla="*/ 36 w 149"/>
                <a:gd name="T19" fmla="*/ 9 h 201"/>
                <a:gd name="T20" fmla="*/ 25 w 149"/>
                <a:gd name="T21" fmla="*/ 18 h 201"/>
                <a:gd name="T22" fmla="*/ 15 w 149"/>
                <a:gd name="T23" fmla="*/ 31 h 201"/>
                <a:gd name="T24" fmla="*/ 8 w 149"/>
                <a:gd name="T25" fmla="*/ 48 h 201"/>
                <a:gd name="T26" fmla="*/ 2 w 149"/>
                <a:gd name="T27" fmla="*/ 65 h 201"/>
                <a:gd name="T28" fmla="*/ 0 w 149"/>
                <a:gd name="T29" fmla="*/ 83 h 201"/>
                <a:gd name="T30" fmla="*/ 0 w 149"/>
                <a:gd name="T31" fmla="*/ 102 h 201"/>
                <a:gd name="T32" fmla="*/ 4 w 149"/>
                <a:gd name="T33" fmla="*/ 122 h 201"/>
                <a:gd name="T34" fmla="*/ 9 w 149"/>
                <a:gd name="T35" fmla="*/ 141 h 201"/>
                <a:gd name="T36" fmla="*/ 12 w 149"/>
                <a:gd name="T37" fmla="*/ 149 h 201"/>
                <a:gd name="T38" fmla="*/ 17 w 149"/>
                <a:gd name="T39" fmla="*/ 158 h 201"/>
                <a:gd name="T40" fmla="*/ 28 w 149"/>
                <a:gd name="T41" fmla="*/ 173 h 201"/>
                <a:gd name="T42" fmla="*/ 41 w 149"/>
                <a:gd name="T43" fmla="*/ 185 h 201"/>
                <a:gd name="T44" fmla="*/ 55 w 149"/>
                <a:gd name="T45" fmla="*/ 194 h 201"/>
                <a:gd name="T46" fmla="*/ 69 w 149"/>
                <a:gd name="T47" fmla="*/ 200 h 201"/>
                <a:gd name="T48" fmla="*/ 83 w 149"/>
                <a:gd name="T49" fmla="*/ 201 h 201"/>
                <a:gd name="T50" fmla="*/ 98 w 149"/>
                <a:gd name="T51" fmla="*/ 199 h 201"/>
                <a:gd name="T52" fmla="*/ 104 w 149"/>
                <a:gd name="T53" fmla="*/ 196 h 201"/>
                <a:gd name="T54" fmla="*/ 107 w 149"/>
                <a:gd name="T55" fmla="*/ 193 h 201"/>
                <a:gd name="T56" fmla="*/ 111 w 149"/>
                <a:gd name="T57" fmla="*/ 192 h 201"/>
                <a:gd name="T58" fmla="*/ 123 w 149"/>
                <a:gd name="T59" fmla="*/ 183 h 201"/>
                <a:gd name="T60" fmla="*/ 127 w 149"/>
                <a:gd name="T61" fmla="*/ 176 h 201"/>
                <a:gd name="T62" fmla="*/ 132 w 149"/>
                <a:gd name="T63" fmla="*/ 170 h 201"/>
                <a:gd name="T64" fmla="*/ 136 w 149"/>
                <a:gd name="T65" fmla="*/ 162 h 201"/>
                <a:gd name="T66" fmla="*/ 141 w 149"/>
                <a:gd name="T67" fmla="*/ 155 h 201"/>
                <a:gd name="T68" fmla="*/ 143 w 149"/>
                <a:gd name="T69" fmla="*/ 145 h 201"/>
                <a:gd name="T70" fmla="*/ 146 w 149"/>
                <a:gd name="T71" fmla="*/ 136 h 201"/>
                <a:gd name="T72" fmla="*/ 149 w 149"/>
                <a:gd name="T73" fmla="*/ 118 h 201"/>
                <a:gd name="T74" fmla="*/ 148 w 149"/>
                <a:gd name="T75" fmla="*/ 115 h 201"/>
                <a:gd name="T76" fmla="*/ 148 w 149"/>
                <a:gd name="T77" fmla="*/ 114 h 201"/>
                <a:gd name="T78" fmla="*/ 148 w 149"/>
                <a:gd name="T79" fmla="*/ 112 h 201"/>
                <a:gd name="T80" fmla="*/ 148 w 149"/>
                <a:gd name="T81" fmla="*/ 108 h 201"/>
                <a:gd name="T82" fmla="*/ 148 w 149"/>
                <a:gd name="T83" fmla="*/ 99 h 201"/>
                <a:gd name="T84" fmla="*/ 145 w 149"/>
                <a:gd name="T85" fmla="*/ 81 h 2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01"/>
                <a:gd name="T131" fmla="*/ 149 w 149"/>
                <a:gd name="T132" fmla="*/ 201 h 2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01">
                  <a:moveTo>
                    <a:pt x="145" y="81"/>
                  </a:moveTo>
                  <a:lnTo>
                    <a:pt x="138" y="61"/>
                  </a:lnTo>
                  <a:lnTo>
                    <a:pt x="130" y="44"/>
                  </a:lnTo>
                  <a:lnTo>
                    <a:pt x="119" y="30"/>
                  </a:lnTo>
                  <a:lnTo>
                    <a:pt x="108" y="17"/>
                  </a:lnTo>
                  <a:lnTo>
                    <a:pt x="94" y="7"/>
                  </a:lnTo>
                  <a:lnTo>
                    <a:pt x="80" y="3"/>
                  </a:lnTo>
                  <a:lnTo>
                    <a:pt x="66" y="0"/>
                  </a:lnTo>
                  <a:lnTo>
                    <a:pt x="52" y="4"/>
                  </a:lnTo>
                  <a:lnTo>
                    <a:pt x="36" y="9"/>
                  </a:lnTo>
                  <a:lnTo>
                    <a:pt x="25" y="18"/>
                  </a:lnTo>
                  <a:lnTo>
                    <a:pt x="15" y="31"/>
                  </a:lnTo>
                  <a:lnTo>
                    <a:pt x="8" y="48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0" y="102"/>
                  </a:lnTo>
                  <a:lnTo>
                    <a:pt x="4" y="122"/>
                  </a:lnTo>
                  <a:lnTo>
                    <a:pt x="9" y="141"/>
                  </a:lnTo>
                  <a:lnTo>
                    <a:pt x="12" y="149"/>
                  </a:lnTo>
                  <a:lnTo>
                    <a:pt x="17" y="158"/>
                  </a:lnTo>
                  <a:lnTo>
                    <a:pt x="28" y="173"/>
                  </a:lnTo>
                  <a:lnTo>
                    <a:pt x="41" y="185"/>
                  </a:lnTo>
                  <a:lnTo>
                    <a:pt x="55" y="194"/>
                  </a:lnTo>
                  <a:lnTo>
                    <a:pt x="69" y="200"/>
                  </a:lnTo>
                  <a:lnTo>
                    <a:pt x="83" y="201"/>
                  </a:lnTo>
                  <a:lnTo>
                    <a:pt x="98" y="199"/>
                  </a:lnTo>
                  <a:lnTo>
                    <a:pt x="104" y="196"/>
                  </a:lnTo>
                  <a:lnTo>
                    <a:pt x="107" y="193"/>
                  </a:lnTo>
                  <a:lnTo>
                    <a:pt x="111" y="192"/>
                  </a:lnTo>
                  <a:lnTo>
                    <a:pt x="123" y="183"/>
                  </a:lnTo>
                  <a:lnTo>
                    <a:pt x="127" y="176"/>
                  </a:lnTo>
                  <a:lnTo>
                    <a:pt x="132" y="170"/>
                  </a:lnTo>
                  <a:lnTo>
                    <a:pt x="136" y="162"/>
                  </a:lnTo>
                  <a:lnTo>
                    <a:pt x="141" y="155"/>
                  </a:lnTo>
                  <a:lnTo>
                    <a:pt x="143" y="145"/>
                  </a:lnTo>
                  <a:lnTo>
                    <a:pt x="146" y="136"/>
                  </a:lnTo>
                  <a:lnTo>
                    <a:pt x="149" y="118"/>
                  </a:lnTo>
                  <a:lnTo>
                    <a:pt x="148" y="115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8" y="108"/>
                  </a:lnTo>
                  <a:lnTo>
                    <a:pt x="148" y="99"/>
                  </a:lnTo>
                  <a:lnTo>
                    <a:pt x="145" y="81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Freeform 8"/>
            <p:cNvSpPr>
              <a:spLocks noChangeAspect="1"/>
            </p:cNvSpPr>
            <p:nvPr/>
          </p:nvSpPr>
          <p:spPr bwMode="auto">
            <a:xfrm>
              <a:off x="3652" y="1663"/>
              <a:ext cx="32" cy="28"/>
            </a:xfrm>
            <a:custGeom>
              <a:avLst/>
              <a:gdLst>
                <a:gd name="T0" fmla="*/ 217 w 223"/>
                <a:gd name="T1" fmla="*/ 60 h 222"/>
                <a:gd name="T2" fmla="*/ 222 w 223"/>
                <a:gd name="T3" fmla="*/ 42 h 222"/>
                <a:gd name="T4" fmla="*/ 223 w 223"/>
                <a:gd name="T5" fmla="*/ 28 h 222"/>
                <a:gd name="T6" fmla="*/ 218 w 223"/>
                <a:gd name="T7" fmla="*/ 18 h 222"/>
                <a:gd name="T8" fmla="*/ 210 w 223"/>
                <a:gd name="T9" fmla="*/ 14 h 222"/>
                <a:gd name="T10" fmla="*/ 196 w 223"/>
                <a:gd name="T11" fmla="*/ 13 h 222"/>
                <a:gd name="T12" fmla="*/ 168 w 223"/>
                <a:gd name="T13" fmla="*/ 37 h 222"/>
                <a:gd name="T14" fmla="*/ 146 w 223"/>
                <a:gd name="T15" fmla="*/ 74 h 222"/>
                <a:gd name="T16" fmla="*/ 128 w 223"/>
                <a:gd name="T17" fmla="*/ 120 h 222"/>
                <a:gd name="T18" fmla="*/ 115 w 223"/>
                <a:gd name="T19" fmla="*/ 178 h 222"/>
                <a:gd name="T20" fmla="*/ 97 w 223"/>
                <a:gd name="T21" fmla="*/ 158 h 222"/>
                <a:gd name="T22" fmla="*/ 87 w 223"/>
                <a:gd name="T23" fmla="*/ 130 h 222"/>
                <a:gd name="T24" fmla="*/ 83 w 223"/>
                <a:gd name="T25" fmla="*/ 90 h 222"/>
                <a:gd name="T26" fmla="*/ 88 w 223"/>
                <a:gd name="T27" fmla="*/ 43 h 222"/>
                <a:gd name="T28" fmla="*/ 89 w 223"/>
                <a:gd name="T29" fmla="*/ 26 h 222"/>
                <a:gd name="T30" fmla="*/ 84 w 223"/>
                <a:gd name="T31" fmla="*/ 17 h 222"/>
                <a:gd name="T32" fmla="*/ 50 w 223"/>
                <a:gd name="T33" fmla="*/ 18 h 222"/>
                <a:gd name="T34" fmla="*/ 22 w 223"/>
                <a:gd name="T35" fmla="*/ 12 h 222"/>
                <a:gd name="T36" fmla="*/ 10 w 223"/>
                <a:gd name="T37" fmla="*/ 3 h 222"/>
                <a:gd name="T38" fmla="*/ 3 w 223"/>
                <a:gd name="T39" fmla="*/ 1 h 222"/>
                <a:gd name="T40" fmla="*/ 0 w 223"/>
                <a:gd name="T41" fmla="*/ 8 h 222"/>
                <a:gd name="T42" fmla="*/ 2 w 223"/>
                <a:gd name="T43" fmla="*/ 23 h 222"/>
                <a:gd name="T44" fmla="*/ 23 w 223"/>
                <a:gd name="T45" fmla="*/ 37 h 222"/>
                <a:gd name="T46" fmla="*/ 52 w 223"/>
                <a:gd name="T47" fmla="*/ 46 h 222"/>
                <a:gd name="T48" fmla="*/ 59 w 223"/>
                <a:gd name="T49" fmla="*/ 50 h 222"/>
                <a:gd name="T50" fmla="*/ 60 w 223"/>
                <a:gd name="T51" fmla="*/ 59 h 222"/>
                <a:gd name="T52" fmla="*/ 60 w 223"/>
                <a:gd name="T53" fmla="*/ 90 h 222"/>
                <a:gd name="T54" fmla="*/ 65 w 223"/>
                <a:gd name="T55" fmla="*/ 138 h 222"/>
                <a:gd name="T56" fmla="*/ 71 w 223"/>
                <a:gd name="T57" fmla="*/ 159 h 222"/>
                <a:gd name="T58" fmla="*/ 89 w 223"/>
                <a:gd name="T59" fmla="*/ 194 h 222"/>
                <a:gd name="T60" fmla="*/ 115 w 223"/>
                <a:gd name="T61" fmla="*/ 222 h 222"/>
                <a:gd name="T62" fmla="*/ 127 w 223"/>
                <a:gd name="T63" fmla="*/ 215 h 222"/>
                <a:gd name="T64" fmla="*/ 135 w 223"/>
                <a:gd name="T65" fmla="*/ 195 h 222"/>
                <a:gd name="T66" fmla="*/ 149 w 223"/>
                <a:gd name="T67" fmla="*/ 151 h 222"/>
                <a:gd name="T68" fmla="*/ 175 w 223"/>
                <a:gd name="T69" fmla="*/ 100 h 222"/>
                <a:gd name="T70" fmla="*/ 210 w 223"/>
                <a:gd name="T71" fmla="*/ 66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3"/>
                <a:gd name="T109" fmla="*/ 0 h 222"/>
                <a:gd name="T110" fmla="*/ 223 w 223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3" h="222">
                  <a:moveTo>
                    <a:pt x="210" y="66"/>
                  </a:moveTo>
                  <a:lnTo>
                    <a:pt x="217" y="60"/>
                  </a:lnTo>
                  <a:lnTo>
                    <a:pt x="220" y="50"/>
                  </a:lnTo>
                  <a:lnTo>
                    <a:pt x="222" y="42"/>
                  </a:lnTo>
                  <a:lnTo>
                    <a:pt x="223" y="34"/>
                  </a:lnTo>
                  <a:lnTo>
                    <a:pt x="223" y="28"/>
                  </a:lnTo>
                  <a:lnTo>
                    <a:pt x="221" y="23"/>
                  </a:lnTo>
                  <a:lnTo>
                    <a:pt x="218" y="18"/>
                  </a:lnTo>
                  <a:lnTo>
                    <a:pt x="214" y="15"/>
                  </a:lnTo>
                  <a:lnTo>
                    <a:pt x="210" y="14"/>
                  </a:lnTo>
                  <a:lnTo>
                    <a:pt x="202" y="12"/>
                  </a:lnTo>
                  <a:lnTo>
                    <a:pt x="196" y="13"/>
                  </a:lnTo>
                  <a:lnTo>
                    <a:pt x="181" y="23"/>
                  </a:lnTo>
                  <a:lnTo>
                    <a:pt x="168" y="37"/>
                  </a:lnTo>
                  <a:lnTo>
                    <a:pt x="156" y="54"/>
                  </a:lnTo>
                  <a:lnTo>
                    <a:pt x="146" y="74"/>
                  </a:lnTo>
                  <a:lnTo>
                    <a:pt x="136" y="95"/>
                  </a:lnTo>
                  <a:lnTo>
                    <a:pt x="128" y="120"/>
                  </a:lnTo>
                  <a:lnTo>
                    <a:pt x="120" y="148"/>
                  </a:lnTo>
                  <a:lnTo>
                    <a:pt x="115" y="178"/>
                  </a:lnTo>
                  <a:lnTo>
                    <a:pt x="104" y="168"/>
                  </a:lnTo>
                  <a:lnTo>
                    <a:pt x="97" y="158"/>
                  </a:lnTo>
                  <a:lnTo>
                    <a:pt x="90" y="145"/>
                  </a:lnTo>
                  <a:lnTo>
                    <a:pt x="87" y="130"/>
                  </a:lnTo>
                  <a:lnTo>
                    <a:pt x="84" y="111"/>
                  </a:lnTo>
                  <a:lnTo>
                    <a:pt x="83" y="90"/>
                  </a:lnTo>
                  <a:lnTo>
                    <a:pt x="84" y="67"/>
                  </a:lnTo>
                  <a:lnTo>
                    <a:pt x="88" y="43"/>
                  </a:lnTo>
                  <a:lnTo>
                    <a:pt x="89" y="33"/>
                  </a:lnTo>
                  <a:lnTo>
                    <a:pt x="89" y="26"/>
                  </a:lnTo>
                  <a:lnTo>
                    <a:pt x="87" y="21"/>
                  </a:lnTo>
                  <a:lnTo>
                    <a:pt x="84" y="17"/>
                  </a:lnTo>
                  <a:lnTo>
                    <a:pt x="66" y="18"/>
                  </a:lnTo>
                  <a:lnTo>
                    <a:pt x="50" y="18"/>
                  </a:lnTo>
                  <a:lnTo>
                    <a:pt x="35" y="15"/>
                  </a:lnTo>
                  <a:lnTo>
                    <a:pt x="22" y="12"/>
                  </a:lnTo>
                  <a:lnTo>
                    <a:pt x="15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11" y="31"/>
                  </a:lnTo>
                  <a:lnTo>
                    <a:pt x="23" y="37"/>
                  </a:lnTo>
                  <a:lnTo>
                    <a:pt x="36" y="42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9" y="50"/>
                  </a:lnTo>
                  <a:lnTo>
                    <a:pt x="60" y="56"/>
                  </a:lnTo>
                  <a:lnTo>
                    <a:pt x="60" y="59"/>
                  </a:lnTo>
                  <a:lnTo>
                    <a:pt x="61" y="65"/>
                  </a:lnTo>
                  <a:lnTo>
                    <a:pt x="60" y="90"/>
                  </a:lnTo>
                  <a:lnTo>
                    <a:pt x="61" y="115"/>
                  </a:lnTo>
                  <a:lnTo>
                    <a:pt x="65" y="138"/>
                  </a:lnTo>
                  <a:lnTo>
                    <a:pt x="67" y="148"/>
                  </a:lnTo>
                  <a:lnTo>
                    <a:pt x="71" y="159"/>
                  </a:lnTo>
                  <a:lnTo>
                    <a:pt x="78" y="177"/>
                  </a:lnTo>
                  <a:lnTo>
                    <a:pt x="89" y="194"/>
                  </a:lnTo>
                  <a:lnTo>
                    <a:pt x="100" y="209"/>
                  </a:lnTo>
                  <a:lnTo>
                    <a:pt x="115" y="222"/>
                  </a:lnTo>
                  <a:lnTo>
                    <a:pt x="121" y="219"/>
                  </a:lnTo>
                  <a:lnTo>
                    <a:pt x="127" y="215"/>
                  </a:lnTo>
                  <a:lnTo>
                    <a:pt x="131" y="206"/>
                  </a:lnTo>
                  <a:lnTo>
                    <a:pt x="135" y="195"/>
                  </a:lnTo>
                  <a:lnTo>
                    <a:pt x="141" y="172"/>
                  </a:lnTo>
                  <a:lnTo>
                    <a:pt x="149" y="151"/>
                  </a:lnTo>
                  <a:lnTo>
                    <a:pt x="166" y="116"/>
                  </a:lnTo>
                  <a:lnTo>
                    <a:pt x="175" y="100"/>
                  </a:lnTo>
                  <a:lnTo>
                    <a:pt x="186" y="87"/>
                  </a:lnTo>
                  <a:lnTo>
                    <a:pt x="210" y="6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Freeform 9"/>
            <p:cNvSpPr>
              <a:spLocks noChangeAspect="1"/>
            </p:cNvSpPr>
            <p:nvPr/>
          </p:nvSpPr>
          <p:spPr bwMode="auto">
            <a:xfrm>
              <a:off x="3660" y="1661"/>
              <a:ext cx="54" cy="86"/>
            </a:xfrm>
            <a:custGeom>
              <a:avLst/>
              <a:gdLst>
                <a:gd name="T0" fmla="*/ 268 w 377"/>
                <a:gd name="T1" fmla="*/ 29 h 692"/>
                <a:gd name="T2" fmla="*/ 243 w 377"/>
                <a:gd name="T3" fmla="*/ 4 h 692"/>
                <a:gd name="T4" fmla="*/ 221 w 377"/>
                <a:gd name="T5" fmla="*/ 1 h 692"/>
                <a:gd name="T6" fmla="*/ 200 w 377"/>
                <a:gd name="T7" fmla="*/ 18 h 692"/>
                <a:gd name="T8" fmla="*/ 182 w 377"/>
                <a:gd name="T9" fmla="*/ 55 h 692"/>
                <a:gd name="T10" fmla="*/ 175 w 377"/>
                <a:gd name="T11" fmla="*/ 120 h 692"/>
                <a:gd name="T12" fmla="*/ 179 w 377"/>
                <a:gd name="T13" fmla="*/ 203 h 692"/>
                <a:gd name="T14" fmla="*/ 167 w 377"/>
                <a:gd name="T15" fmla="*/ 288 h 692"/>
                <a:gd name="T16" fmla="*/ 129 w 377"/>
                <a:gd name="T17" fmla="*/ 339 h 692"/>
                <a:gd name="T18" fmla="*/ 92 w 377"/>
                <a:gd name="T19" fmla="*/ 399 h 692"/>
                <a:gd name="T20" fmla="*/ 64 w 377"/>
                <a:gd name="T21" fmla="*/ 492 h 692"/>
                <a:gd name="T22" fmla="*/ 71 w 377"/>
                <a:gd name="T23" fmla="*/ 524 h 692"/>
                <a:gd name="T24" fmla="*/ 112 w 377"/>
                <a:gd name="T25" fmla="*/ 580 h 692"/>
                <a:gd name="T26" fmla="*/ 133 w 377"/>
                <a:gd name="T27" fmla="*/ 648 h 692"/>
                <a:gd name="T28" fmla="*/ 35 w 377"/>
                <a:gd name="T29" fmla="*/ 654 h 692"/>
                <a:gd name="T30" fmla="*/ 1 w 377"/>
                <a:gd name="T31" fmla="*/ 678 h 692"/>
                <a:gd name="T32" fmla="*/ 14 w 377"/>
                <a:gd name="T33" fmla="*/ 689 h 692"/>
                <a:gd name="T34" fmla="*/ 47 w 377"/>
                <a:gd name="T35" fmla="*/ 692 h 692"/>
                <a:gd name="T36" fmla="*/ 117 w 377"/>
                <a:gd name="T37" fmla="*/ 671 h 692"/>
                <a:gd name="T38" fmla="*/ 142 w 377"/>
                <a:gd name="T39" fmla="*/ 671 h 692"/>
                <a:gd name="T40" fmla="*/ 152 w 377"/>
                <a:gd name="T41" fmla="*/ 669 h 692"/>
                <a:gd name="T42" fmla="*/ 160 w 377"/>
                <a:gd name="T43" fmla="*/ 662 h 692"/>
                <a:gd name="T44" fmla="*/ 144 w 377"/>
                <a:gd name="T45" fmla="*/ 592 h 692"/>
                <a:gd name="T46" fmla="*/ 110 w 377"/>
                <a:gd name="T47" fmla="*/ 535 h 692"/>
                <a:gd name="T48" fmla="*/ 107 w 377"/>
                <a:gd name="T49" fmla="*/ 463 h 692"/>
                <a:gd name="T50" fmla="*/ 141 w 377"/>
                <a:gd name="T51" fmla="*/ 409 h 692"/>
                <a:gd name="T52" fmla="*/ 184 w 377"/>
                <a:gd name="T53" fmla="*/ 379 h 692"/>
                <a:gd name="T54" fmla="*/ 207 w 377"/>
                <a:gd name="T55" fmla="*/ 374 h 692"/>
                <a:gd name="T56" fmla="*/ 287 w 377"/>
                <a:gd name="T57" fmla="*/ 436 h 692"/>
                <a:gd name="T58" fmla="*/ 348 w 377"/>
                <a:gd name="T59" fmla="*/ 514 h 692"/>
                <a:gd name="T60" fmla="*/ 245 w 377"/>
                <a:gd name="T61" fmla="*/ 650 h 692"/>
                <a:gd name="T62" fmla="*/ 252 w 377"/>
                <a:gd name="T63" fmla="*/ 660 h 692"/>
                <a:gd name="T64" fmla="*/ 271 w 377"/>
                <a:gd name="T65" fmla="*/ 665 h 692"/>
                <a:gd name="T66" fmla="*/ 312 w 377"/>
                <a:gd name="T67" fmla="*/ 673 h 692"/>
                <a:gd name="T68" fmla="*/ 345 w 377"/>
                <a:gd name="T69" fmla="*/ 691 h 692"/>
                <a:gd name="T70" fmla="*/ 352 w 377"/>
                <a:gd name="T71" fmla="*/ 691 h 692"/>
                <a:gd name="T72" fmla="*/ 355 w 377"/>
                <a:gd name="T73" fmla="*/ 690 h 692"/>
                <a:gd name="T74" fmla="*/ 361 w 377"/>
                <a:gd name="T75" fmla="*/ 687 h 692"/>
                <a:gd name="T76" fmla="*/ 365 w 377"/>
                <a:gd name="T77" fmla="*/ 685 h 692"/>
                <a:gd name="T78" fmla="*/ 368 w 377"/>
                <a:gd name="T79" fmla="*/ 678 h 692"/>
                <a:gd name="T80" fmla="*/ 362 w 377"/>
                <a:gd name="T81" fmla="*/ 660 h 692"/>
                <a:gd name="T82" fmla="*/ 296 w 377"/>
                <a:gd name="T83" fmla="*/ 643 h 692"/>
                <a:gd name="T84" fmla="*/ 295 w 377"/>
                <a:gd name="T85" fmla="*/ 601 h 692"/>
                <a:gd name="T86" fmla="*/ 369 w 377"/>
                <a:gd name="T87" fmla="*/ 538 h 692"/>
                <a:gd name="T88" fmla="*/ 375 w 377"/>
                <a:gd name="T89" fmla="*/ 491 h 692"/>
                <a:gd name="T90" fmla="*/ 323 w 377"/>
                <a:gd name="T91" fmla="*/ 403 h 692"/>
                <a:gd name="T92" fmla="*/ 278 w 377"/>
                <a:gd name="T93" fmla="*/ 298 h 692"/>
                <a:gd name="T94" fmla="*/ 302 w 377"/>
                <a:gd name="T95" fmla="*/ 193 h 692"/>
                <a:gd name="T96" fmla="*/ 295 w 377"/>
                <a:gd name="T97" fmla="*/ 9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692"/>
                <a:gd name="T149" fmla="*/ 377 w 377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692">
                  <a:moveTo>
                    <a:pt x="286" y="59"/>
                  </a:moveTo>
                  <a:lnTo>
                    <a:pt x="276" y="42"/>
                  </a:lnTo>
                  <a:lnTo>
                    <a:pt x="268" y="29"/>
                  </a:lnTo>
                  <a:lnTo>
                    <a:pt x="259" y="19"/>
                  </a:lnTo>
                  <a:lnTo>
                    <a:pt x="251" y="11"/>
                  </a:lnTo>
                  <a:lnTo>
                    <a:pt x="243" y="4"/>
                  </a:lnTo>
                  <a:lnTo>
                    <a:pt x="235" y="1"/>
                  </a:lnTo>
                  <a:lnTo>
                    <a:pt x="227" y="0"/>
                  </a:lnTo>
                  <a:lnTo>
                    <a:pt x="221" y="1"/>
                  </a:lnTo>
                  <a:lnTo>
                    <a:pt x="213" y="4"/>
                  </a:lnTo>
                  <a:lnTo>
                    <a:pt x="207" y="10"/>
                  </a:lnTo>
                  <a:lnTo>
                    <a:pt x="200" y="18"/>
                  </a:lnTo>
                  <a:lnTo>
                    <a:pt x="194" y="28"/>
                  </a:lnTo>
                  <a:lnTo>
                    <a:pt x="188" y="41"/>
                  </a:lnTo>
                  <a:lnTo>
                    <a:pt x="182" y="55"/>
                  </a:lnTo>
                  <a:lnTo>
                    <a:pt x="176" y="72"/>
                  </a:lnTo>
                  <a:lnTo>
                    <a:pt x="171" y="92"/>
                  </a:lnTo>
                  <a:lnTo>
                    <a:pt x="175" y="120"/>
                  </a:lnTo>
                  <a:lnTo>
                    <a:pt x="178" y="147"/>
                  </a:lnTo>
                  <a:lnTo>
                    <a:pt x="179" y="174"/>
                  </a:lnTo>
                  <a:lnTo>
                    <a:pt x="179" y="203"/>
                  </a:lnTo>
                  <a:lnTo>
                    <a:pt x="176" y="230"/>
                  </a:lnTo>
                  <a:lnTo>
                    <a:pt x="173" y="259"/>
                  </a:lnTo>
                  <a:lnTo>
                    <a:pt x="167" y="288"/>
                  </a:lnTo>
                  <a:lnTo>
                    <a:pt x="160" y="317"/>
                  </a:lnTo>
                  <a:lnTo>
                    <a:pt x="143" y="326"/>
                  </a:lnTo>
                  <a:lnTo>
                    <a:pt x="129" y="339"/>
                  </a:lnTo>
                  <a:lnTo>
                    <a:pt x="116" y="356"/>
                  </a:lnTo>
                  <a:lnTo>
                    <a:pt x="104" y="377"/>
                  </a:lnTo>
                  <a:lnTo>
                    <a:pt x="92" y="399"/>
                  </a:lnTo>
                  <a:lnTo>
                    <a:pt x="82" y="426"/>
                  </a:lnTo>
                  <a:lnTo>
                    <a:pt x="72" y="457"/>
                  </a:lnTo>
                  <a:lnTo>
                    <a:pt x="64" y="492"/>
                  </a:lnTo>
                  <a:lnTo>
                    <a:pt x="63" y="504"/>
                  </a:lnTo>
                  <a:lnTo>
                    <a:pt x="66" y="517"/>
                  </a:lnTo>
                  <a:lnTo>
                    <a:pt x="71" y="524"/>
                  </a:lnTo>
                  <a:lnTo>
                    <a:pt x="80" y="532"/>
                  </a:lnTo>
                  <a:lnTo>
                    <a:pt x="97" y="554"/>
                  </a:lnTo>
                  <a:lnTo>
                    <a:pt x="112" y="580"/>
                  </a:lnTo>
                  <a:lnTo>
                    <a:pt x="126" y="607"/>
                  </a:lnTo>
                  <a:lnTo>
                    <a:pt x="139" y="637"/>
                  </a:lnTo>
                  <a:lnTo>
                    <a:pt x="133" y="648"/>
                  </a:lnTo>
                  <a:lnTo>
                    <a:pt x="99" y="645"/>
                  </a:lnTo>
                  <a:lnTo>
                    <a:pt x="67" y="647"/>
                  </a:lnTo>
                  <a:lnTo>
                    <a:pt x="35" y="654"/>
                  </a:lnTo>
                  <a:lnTo>
                    <a:pt x="3" y="665"/>
                  </a:lnTo>
                  <a:lnTo>
                    <a:pt x="0" y="671"/>
                  </a:lnTo>
                  <a:lnTo>
                    <a:pt x="1" y="678"/>
                  </a:lnTo>
                  <a:lnTo>
                    <a:pt x="2" y="682"/>
                  </a:lnTo>
                  <a:lnTo>
                    <a:pt x="8" y="687"/>
                  </a:lnTo>
                  <a:lnTo>
                    <a:pt x="14" y="689"/>
                  </a:lnTo>
                  <a:lnTo>
                    <a:pt x="23" y="691"/>
                  </a:lnTo>
                  <a:lnTo>
                    <a:pt x="34" y="691"/>
                  </a:lnTo>
                  <a:lnTo>
                    <a:pt x="47" y="692"/>
                  </a:lnTo>
                  <a:lnTo>
                    <a:pt x="69" y="681"/>
                  </a:lnTo>
                  <a:lnTo>
                    <a:pt x="93" y="674"/>
                  </a:lnTo>
                  <a:lnTo>
                    <a:pt x="117" y="671"/>
                  </a:lnTo>
                  <a:lnTo>
                    <a:pt x="141" y="672"/>
                  </a:lnTo>
                  <a:lnTo>
                    <a:pt x="141" y="671"/>
                  </a:lnTo>
                  <a:lnTo>
                    <a:pt x="142" y="671"/>
                  </a:lnTo>
                  <a:lnTo>
                    <a:pt x="144" y="671"/>
                  </a:lnTo>
                  <a:lnTo>
                    <a:pt x="148" y="671"/>
                  </a:lnTo>
                  <a:lnTo>
                    <a:pt x="152" y="669"/>
                  </a:lnTo>
                  <a:lnTo>
                    <a:pt x="156" y="668"/>
                  </a:lnTo>
                  <a:lnTo>
                    <a:pt x="158" y="664"/>
                  </a:lnTo>
                  <a:lnTo>
                    <a:pt x="160" y="662"/>
                  </a:lnTo>
                  <a:lnTo>
                    <a:pt x="163" y="655"/>
                  </a:lnTo>
                  <a:lnTo>
                    <a:pt x="158" y="627"/>
                  </a:lnTo>
                  <a:lnTo>
                    <a:pt x="144" y="592"/>
                  </a:lnTo>
                  <a:lnTo>
                    <a:pt x="129" y="562"/>
                  </a:lnTo>
                  <a:lnTo>
                    <a:pt x="119" y="547"/>
                  </a:lnTo>
                  <a:lnTo>
                    <a:pt x="110" y="535"/>
                  </a:lnTo>
                  <a:lnTo>
                    <a:pt x="89" y="511"/>
                  </a:lnTo>
                  <a:lnTo>
                    <a:pt x="97" y="485"/>
                  </a:lnTo>
                  <a:lnTo>
                    <a:pt x="107" y="463"/>
                  </a:lnTo>
                  <a:lnTo>
                    <a:pt x="117" y="443"/>
                  </a:lnTo>
                  <a:lnTo>
                    <a:pt x="129" y="426"/>
                  </a:lnTo>
                  <a:lnTo>
                    <a:pt x="141" y="409"/>
                  </a:lnTo>
                  <a:lnTo>
                    <a:pt x="155" y="397"/>
                  </a:lnTo>
                  <a:lnTo>
                    <a:pt x="169" y="387"/>
                  </a:lnTo>
                  <a:lnTo>
                    <a:pt x="184" y="379"/>
                  </a:lnTo>
                  <a:lnTo>
                    <a:pt x="191" y="379"/>
                  </a:lnTo>
                  <a:lnTo>
                    <a:pt x="199" y="378"/>
                  </a:lnTo>
                  <a:lnTo>
                    <a:pt x="207" y="374"/>
                  </a:lnTo>
                  <a:lnTo>
                    <a:pt x="217" y="371"/>
                  </a:lnTo>
                  <a:lnTo>
                    <a:pt x="253" y="401"/>
                  </a:lnTo>
                  <a:lnTo>
                    <a:pt x="287" y="436"/>
                  </a:lnTo>
                  <a:lnTo>
                    <a:pt x="319" y="474"/>
                  </a:lnTo>
                  <a:lnTo>
                    <a:pt x="333" y="493"/>
                  </a:lnTo>
                  <a:lnTo>
                    <a:pt x="348" y="514"/>
                  </a:lnTo>
                  <a:lnTo>
                    <a:pt x="258" y="607"/>
                  </a:lnTo>
                  <a:lnTo>
                    <a:pt x="245" y="628"/>
                  </a:lnTo>
                  <a:lnTo>
                    <a:pt x="245" y="650"/>
                  </a:lnTo>
                  <a:lnTo>
                    <a:pt x="245" y="652"/>
                  </a:lnTo>
                  <a:lnTo>
                    <a:pt x="247" y="655"/>
                  </a:lnTo>
                  <a:lnTo>
                    <a:pt x="252" y="660"/>
                  </a:lnTo>
                  <a:lnTo>
                    <a:pt x="255" y="661"/>
                  </a:lnTo>
                  <a:lnTo>
                    <a:pt x="260" y="663"/>
                  </a:lnTo>
                  <a:lnTo>
                    <a:pt x="271" y="665"/>
                  </a:lnTo>
                  <a:lnTo>
                    <a:pt x="281" y="665"/>
                  </a:lnTo>
                  <a:lnTo>
                    <a:pt x="293" y="668"/>
                  </a:lnTo>
                  <a:lnTo>
                    <a:pt x="312" y="673"/>
                  </a:lnTo>
                  <a:lnTo>
                    <a:pt x="329" y="681"/>
                  </a:lnTo>
                  <a:lnTo>
                    <a:pt x="345" y="692"/>
                  </a:lnTo>
                  <a:lnTo>
                    <a:pt x="345" y="691"/>
                  </a:lnTo>
                  <a:lnTo>
                    <a:pt x="346" y="691"/>
                  </a:lnTo>
                  <a:lnTo>
                    <a:pt x="348" y="691"/>
                  </a:lnTo>
                  <a:lnTo>
                    <a:pt x="352" y="691"/>
                  </a:lnTo>
                  <a:lnTo>
                    <a:pt x="352" y="690"/>
                  </a:lnTo>
                  <a:lnTo>
                    <a:pt x="353" y="690"/>
                  </a:lnTo>
                  <a:lnTo>
                    <a:pt x="355" y="690"/>
                  </a:lnTo>
                  <a:lnTo>
                    <a:pt x="359" y="690"/>
                  </a:lnTo>
                  <a:lnTo>
                    <a:pt x="361" y="688"/>
                  </a:lnTo>
                  <a:lnTo>
                    <a:pt x="361" y="687"/>
                  </a:lnTo>
                  <a:lnTo>
                    <a:pt x="362" y="687"/>
                  </a:lnTo>
                  <a:lnTo>
                    <a:pt x="364" y="687"/>
                  </a:lnTo>
                  <a:lnTo>
                    <a:pt x="365" y="685"/>
                  </a:lnTo>
                  <a:lnTo>
                    <a:pt x="367" y="683"/>
                  </a:lnTo>
                  <a:lnTo>
                    <a:pt x="367" y="680"/>
                  </a:lnTo>
                  <a:lnTo>
                    <a:pt x="368" y="678"/>
                  </a:lnTo>
                  <a:lnTo>
                    <a:pt x="368" y="673"/>
                  </a:lnTo>
                  <a:lnTo>
                    <a:pt x="365" y="667"/>
                  </a:lnTo>
                  <a:lnTo>
                    <a:pt x="362" y="660"/>
                  </a:lnTo>
                  <a:lnTo>
                    <a:pt x="341" y="652"/>
                  </a:lnTo>
                  <a:lnTo>
                    <a:pt x="320" y="647"/>
                  </a:lnTo>
                  <a:lnTo>
                    <a:pt x="296" y="643"/>
                  </a:lnTo>
                  <a:lnTo>
                    <a:pt x="270" y="641"/>
                  </a:lnTo>
                  <a:lnTo>
                    <a:pt x="270" y="628"/>
                  </a:lnTo>
                  <a:lnTo>
                    <a:pt x="295" y="601"/>
                  </a:lnTo>
                  <a:lnTo>
                    <a:pt x="319" y="577"/>
                  </a:lnTo>
                  <a:lnTo>
                    <a:pt x="343" y="556"/>
                  </a:lnTo>
                  <a:lnTo>
                    <a:pt x="369" y="538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75" y="491"/>
                  </a:lnTo>
                  <a:lnTo>
                    <a:pt x="369" y="478"/>
                  </a:lnTo>
                  <a:lnTo>
                    <a:pt x="347" y="439"/>
                  </a:lnTo>
                  <a:lnTo>
                    <a:pt x="323" y="403"/>
                  </a:lnTo>
                  <a:lnTo>
                    <a:pt x="295" y="368"/>
                  </a:lnTo>
                  <a:lnTo>
                    <a:pt x="264" y="335"/>
                  </a:lnTo>
                  <a:lnTo>
                    <a:pt x="278" y="298"/>
                  </a:lnTo>
                  <a:lnTo>
                    <a:pt x="289" y="262"/>
                  </a:lnTo>
                  <a:lnTo>
                    <a:pt x="297" y="227"/>
                  </a:lnTo>
                  <a:lnTo>
                    <a:pt x="302" y="193"/>
                  </a:lnTo>
                  <a:lnTo>
                    <a:pt x="303" y="158"/>
                  </a:lnTo>
                  <a:lnTo>
                    <a:pt x="301" y="124"/>
                  </a:lnTo>
                  <a:lnTo>
                    <a:pt x="295" y="90"/>
                  </a:lnTo>
                  <a:lnTo>
                    <a:pt x="286" y="59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Freeform 10"/>
            <p:cNvSpPr>
              <a:spLocks noChangeAspect="1"/>
            </p:cNvSpPr>
            <p:nvPr/>
          </p:nvSpPr>
          <p:spPr bwMode="auto">
            <a:xfrm>
              <a:off x="3675" y="1635"/>
              <a:ext cx="21" cy="25"/>
            </a:xfrm>
            <a:custGeom>
              <a:avLst/>
              <a:gdLst>
                <a:gd name="T0" fmla="*/ 108 w 149"/>
                <a:gd name="T1" fmla="*/ 17 h 201"/>
                <a:gd name="T2" fmla="*/ 94 w 149"/>
                <a:gd name="T3" fmla="*/ 7 h 201"/>
                <a:gd name="T4" fmla="*/ 80 w 149"/>
                <a:gd name="T5" fmla="*/ 3 h 201"/>
                <a:gd name="T6" fmla="*/ 66 w 149"/>
                <a:gd name="T7" fmla="*/ 0 h 201"/>
                <a:gd name="T8" fmla="*/ 52 w 149"/>
                <a:gd name="T9" fmla="*/ 4 h 201"/>
                <a:gd name="T10" fmla="*/ 36 w 149"/>
                <a:gd name="T11" fmla="*/ 9 h 201"/>
                <a:gd name="T12" fmla="*/ 25 w 149"/>
                <a:gd name="T13" fmla="*/ 18 h 201"/>
                <a:gd name="T14" fmla="*/ 15 w 149"/>
                <a:gd name="T15" fmla="*/ 31 h 201"/>
                <a:gd name="T16" fmla="*/ 8 w 149"/>
                <a:gd name="T17" fmla="*/ 48 h 201"/>
                <a:gd name="T18" fmla="*/ 2 w 149"/>
                <a:gd name="T19" fmla="*/ 65 h 201"/>
                <a:gd name="T20" fmla="*/ 0 w 149"/>
                <a:gd name="T21" fmla="*/ 83 h 201"/>
                <a:gd name="T22" fmla="*/ 0 w 149"/>
                <a:gd name="T23" fmla="*/ 102 h 201"/>
                <a:gd name="T24" fmla="*/ 4 w 149"/>
                <a:gd name="T25" fmla="*/ 122 h 201"/>
                <a:gd name="T26" fmla="*/ 9 w 149"/>
                <a:gd name="T27" fmla="*/ 141 h 201"/>
                <a:gd name="T28" fmla="*/ 12 w 149"/>
                <a:gd name="T29" fmla="*/ 149 h 201"/>
                <a:gd name="T30" fmla="*/ 17 w 149"/>
                <a:gd name="T31" fmla="*/ 158 h 201"/>
                <a:gd name="T32" fmla="*/ 28 w 149"/>
                <a:gd name="T33" fmla="*/ 173 h 201"/>
                <a:gd name="T34" fmla="*/ 41 w 149"/>
                <a:gd name="T35" fmla="*/ 185 h 201"/>
                <a:gd name="T36" fmla="*/ 55 w 149"/>
                <a:gd name="T37" fmla="*/ 194 h 201"/>
                <a:gd name="T38" fmla="*/ 69 w 149"/>
                <a:gd name="T39" fmla="*/ 200 h 201"/>
                <a:gd name="T40" fmla="*/ 83 w 149"/>
                <a:gd name="T41" fmla="*/ 201 h 201"/>
                <a:gd name="T42" fmla="*/ 98 w 149"/>
                <a:gd name="T43" fmla="*/ 199 h 201"/>
                <a:gd name="T44" fmla="*/ 104 w 149"/>
                <a:gd name="T45" fmla="*/ 196 h 201"/>
                <a:gd name="T46" fmla="*/ 107 w 149"/>
                <a:gd name="T47" fmla="*/ 193 h 201"/>
                <a:gd name="T48" fmla="*/ 111 w 149"/>
                <a:gd name="T49" fmla="*/ 192 h 201"/>
                <a:gd name="T50" fmla="*/ 123 w 149"/>
                <a:gd name="T51" fmla="*/ 183 h 201"/>
                <a:gd name="T52" fmla="*/ 127 w 149"/>
                <a:gd name="T53" fmla="*/ 176 h 201"/>
                <a:gd name="T54" fmla="*/ 132 w 149"/>
                <a:gd name="T55" fmla="*/ 170 h 201"/>
                <a:gd name="T56" fmla="*/ 136 w 149"/>
                <a:gd name="T57" fmla="*/ 162 h 201"/>
                <a:gd name="T58" fmla="*/ 141 w 149"/>
                <a:gd name="T59" fmla="*/ 155 h 201"/>
                <a:gd name="T60" fmla="*/ 143 w 149"/>
                <a:gd name="T61" fmla="*/ 145 h 201"/>
                <a:gd name="T62" fmla="*/ 146 w 149"/>
                <a:gd name="T63" fmla="*/ 136 h 201"/>
                <a:gd name="T64" fmla="*/ 149 w 149"/>
                <a:gd name="T65" fmla="*/ 118 h 201"/>
                <a:gd name="T66" fmla="*/ 148 w 149"/>
                <a:gd name="T67" fmla="*/ 115 h 201"/>
                <a:gd name="T68" fmla="*/ 148 w 149"/>
                <a:gd name="T69" fmla="*/ 114 h 201"/>
                <a:gd name="T70" fmla="*/ 148 w 149"/>
                <a:gd name="T71" fmla="*/ 112 h 201"/>
                <a:gd name="T72" fmla="*/ 148 w 149"/>
                <a:gd name="T73" fmla="*/ 108 h 201"/>
                <a:gd name="T74" fmla="*/ 148 w 149"/>
                <a:gd name="T75" fmla="*/ 99 h 201"/>
                <a:gd name="T76" fmla="*/ 145 w 149"/>
                <a:gd name="T77" fmla="*/ 81 h 201"/>
                <a:gd name="T78" fmla="*/ 138 w 149"/>
                <a:gd name="T79" fmla="*/ 61 h 201"/>
                <a:gd name="T80" fmla="*/ 130 w 149"/>
                <a:gd name="T81" fmla="*/ 44 h 201"/>
                <a:gd name="T82" fmla="*/ 119 w 149"/>
                <a:gd name="T83" fmla="*/ 30 h 201"/>
                <a:gd name="T84" fmla="*/ 108 w 149"/>
                <a:gd name="T85" fmla="*/ 17 h 2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01"/>
                <a:gd name="T131" fmla="*/ 149 w 149"/>
                <a:gd name="T132" fmla="*/ 201 h 2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01">
                  <a:moveTo>
                    <a:pt x="108" y="17"/>
                  </a:moveTo>
                  <a:lnTo>
                    <a:pt x="94" y="7"/>
                  </a:lnTo>
                  <a:lnTo>
                    <a:pt x="80" y="3"/>
                  </a:lnTo>
                  <a:lnTo>
                    <a:pt x="66" y="0"/>
                  </a:lnTo>
                  <a:lnTo>
                    <a:pt x="52" y="4"/>
                  </a:lnTo>
                  <a:lnTo>
                    <a:pt x="36" y="9"/>
                  </a:lnTo>
                  <a:lnTo>
                    <a:pt x="25" y="18"/>
                  </a:lnTo>
                  <a:lnTo>
                    <a:pt x="15" y="31"/>
                  </a:lnTo>
                  <a:lnTo>
                    <a:pt x="8" y="48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0" y="102"/>
                  </a:lnTo>
                  <a:lnTo>
                    <a:pt x="4" y="122"/>
                  </a:lnTo>
                  <a:lnTo>
                    <a:pt x="9" y="141"/>
                  </a:lnTo>
                  <a:lnTo>
                    <a:pt x="12" y="149"/>
                  </a:lnTo>
                  <a:lnTo>
                    <a:pt x="17" y="158"/>
                  </a:lnTo>
                  <a:lnTo>
                    <a:pt x="28" y="173"/>
                  </a:lnTo>
                  <a:lnTo>
                    <a:pt x="41" y="185"/>
                  </a:lnTo>
                  <a:lnTo>
                    <a:pt x="55" y="194"/>
                  </a:lnTo>
                  <a:lnTo>
                    <a:pt x="69" y="200"/>
                  </a:lnTo>
                  <a:lnTo>
                    <a:pt x="83" y="201"/>
                  </a:lnTo>
                  <a:lnTo>
                    <a:pt x="98" y="199"/>
                  </a:lnTo>
                  <a:lnTo>
                    <a:pt x="104" y="196"/>
                  </a:lnTo>
                  <a:lnTo>
                    <a:pt x="107" y="193"/>
                  </a:lnTo>
                  <a:lnTo>
                    <a:pt x="111" y="192"/>
                  </a:lnTo>
                  <a:lnTo>
                    <a:pt x="123" y="183"/>
                  </a:lnTo>
                  <a:lnTo>
                    <a:pt x="127" y="176"/>
                  </a:lnTo>
                  <a:lnTo>
                    <a:pt x="132" y="170"/>
                  </a:lnTo>
                  <a:lnTo>
                    <a:pt x="136" y="162"/>
                  </a:lnTo>
                  <a:lnTo>
                    <a:pt x="141" y="155"/>
                  </a:lnTo>
                  <a:lnTo>
                    <a:pt x="143" y="145"/>
                  </a:lnTo>
                  <a:lnTo>
                    <a:pt x="146" y="136"/>
                  </a:lnTo>
                  <a:lnTo>
                    <a:pt x="149" y="118"/>
                  </a:lnTo>
                  <a:lnTo>
                    <a:pt x="148" y="115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8" y="108"/>
                  </a:lnTo>
                  <a:lnTo>
                    <a:pt x="148" y="99"/>
                  </a:lnTo>
                  <a:lnTo>
                    <a:pt x="145" y="81"/>
                  </a:lnTo>
                  <a:lnTo>
                    <a:pt x="138" y="61"/>
                  </a:lnTo>
                  <a:lnTo>
                    <a:pt x="130" y="44"/>
                  </a:lnTo>
                  <a:lnTo>
                    <a:pt x="119" y="30"/>
                  </a:lnTo>
                  <a:lnTo>
                    <a:pt x="108" y="1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Freeform 11"/>
            <p:cNvSpPr>
              <a:spLocks noChangeAspect="1"/>
            </p:cNvSpPr>
            <p:nvPr/>
          </p:nvSpPr>
          <p:spPr bwMode="auto">
            <a:xfrm>
              <a:off x="3652" y="1663"/>
              <a:ext cx="32" cy="28"/>
            </a:xfrm>
            <a:custGeom>
              <a:avLst/>
              <a:gdLst>
                <a:gd name="T0" fmla="*/ 220 w 223"/>
                <a:gd name="T1" fmla="*/ 50 h 222"/>
                <a:gd name="T2" fmla="*/ 223 w 223"/>
                <a:gd name="T3" fmla="*/ 34 h 222"/>
                <a:gd name="T4" fmla="*/ 221 w 223"/>
                <a:gd name="T5" fmla="*/ 23 h 222"/>
                <a:gd name="T6" fmla="*/ 214 w 223"/>
                <a:gd name="T7" fmla="*/ 15 h 222"/>
                <a:gd name="T8" fmla="*/ 202 w 223"/>
                <a:gd name="T9" fmla="*/ 12 h 222"/>
                <a:gd name="T10" fmla="*/ 181 w 223"/>
                <a:gd name="T11" fmla="*/ 23 h 222"/>
                <a:gd name="T12" fmla="*/ 156 w 223"/>
                <a:gd name="T13" fmla="*/ 54 h 222"/>
                <a:gd name="T14" fmla="*/ 136 w 223"/>
                <a:gd name="T15" fmla="*/ 95 h 222"/>
                <a:gd name="T16" fmla="*/ 120 w 223"/>
                <a:gd name="T17" fmla="*/ 148 h 222"/>
                <a:gd name="T18" fmla="*/ 104 w 223"/>
                <a:gd name="T19" fmla="*/ 168 h 222"/>
                <a:gd name="T20" fmla="*/ 90 w 223"/>
                <a:gd name="T21" fmla="*/ 145 h 222"/>
                <a:gd name="T22" fmla="*/ 84 w 223"/>
                <a:gd name="T23" fmla="*/ 111 h 222"/>
                <a:gd name="T24" fmla="*/ 84 w 223"/>
                <a:gd name="T25" fmla="*/ 67 h 222"/>
                <a:gd name="T26" fmla="*/ 89 w 223"/>
                <a:gd name="T27" fmla="*/ 33 h 222"/>
                <a:gd name="T28" fmla="*/ 87 w 223"/>
                <a:gd name="T29" fmla="*/ 21 h 222"/>
                <a:gd name="T30" fmla="*/ 66 w 223"/>
                <a:gd name="T31" fmla="*/ 18 h 222"/>
                <a:gd name="T32" fmla="*/ 35 w 223"/>
                <a:gd name="T33" fmla="*/ 15 h 222"/>
                <a:gd name="T34" fmla="*/ 15 w 223"/>
                <a:gd name="T35" fmla="*/ 6 h 222"/>
                <a:gd name="T36" fmla="*/ 5 w 223"/>
                <a:gd name="T37" fmla="*/ 0 h 222"/>
                <a:gd name="T38" fmla="*/ 0 w 223"/>
                <a:gd name="T39" fmla="*/ 3 h 222"/>
                <a:gd name="T40" fmla="*/ 0 w 223"/>
                <a:gd name="T41" fmla="*/ 14 h 222"/>
                <a:gd name="T42" fmla="*/ 11 w 223"/>
                <a:gd name="T43" fmla="*/ 31 h 222"/>
                <a:gd name="T44" fmla="*/ 36 w 223"/>
                <a:gd name="T45" fmla="*/ 42 h 222"/>
                <a:gd name="T46" fmla="*/ 56 w 223"/>
                <a:gd name="T47" fmla="*/ 46 h 222"/>
                <a:gd name="T48" fmla="*/ 60 w 223"/>
                <a:gd name="T49" fmla="*/ 56 h 222"/>
                <a:gd name="T50" fmla="*/ 61 w 223"/>
                <a:gd name="T51" fmla="*/ 65 h 222"/>
                <a:gd name="T52" fmla="*/ 61 w 223"/>
                <a:gd name="T53" fmla="*/ 115 h 222"/>
                <a:gd name="T54" fmla="*/ 67 w 223"/>
                <a:gd name="T55" fmla="*/ 148 h 222"/>
                <a:gd name="T56" fmla="*/ 78 w 223"/>
                <a:gd name="T57" fmla="*/ 177 h 222"/>
                <a:gd name="T58" fmla="*/ 100 w 223"/>
                <a:gd name="T59" fmla="*/ 209 h 222"/>
                <a:gd name="T60" fmla="*/ 121 w 223"/>
                <a:gd name="T61" fmla="*/ 219 h 222"/>
                <a:gd name="T62" fmla="*/ 131 w 223"/>
                <a:gd name="T63" fmla="*/ 206 h 222"/>
                <a:gd name="T64" fmla="*/ 141 w 223"/>
                <a:gd name="T65" fmla="*/ 172 h 222"/>
                <a:gd name="T66" fmla="*/ 166 w 223"/>
                <a:gd name="T67" fmla="*/ 116 h 222"/>
                <a:gd name="T68" fmla="*/ 186 w 223"/>
                <a:gd name="T69" fmla="*/ 87 h 222"/>
                <a:gd name="T70" fmla="*/ 217 w 223"/>
                <a:gd name="T71" fmla="*/ 60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3"/>
                <a:gd name="T109" fmla="*/ 0 h 222"/>
                <a:gd name="T110" fmla="*/ 223 w 223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3" h="222">
                  <a:moveTo>
                    <a:pt x="217" y="60"/>
                  </a:moveTo>
                  <a:lnTo>
                    <a:pt x="220" y="50"/>
                  </a:lnTo>
                  <a:lnTo>
                    <a:pt x="222" y="42"/>
                  </a:lnTo>
                  <a:lnTo>
                    <a:pt x="223" y="34"/>
                  </a:lnTo>
                  <a:lnTo>
                    <a:pt x="223" y="28"/>
                  </a:lnTo>
                  <a:lnTo>
                    <a:pt x="221" y="23"/>
                  </a:lnTo>
                  <a:lnTo>
                    <a:pt x="218" y="18"/>
                  </a:lnTo>
                  <a:lnTo>
                    <a:pt x="214" y="15"/>
                  </a:lnTo>
                  <a:lnTo>
                    <a:pt x="210" y="14"/>
                  </a:lnTo>
                  <a:lnTo>
                    <a:pt x="202" y="12"/>
                  </a:lnTo>
                  <a:lnTo>
                    <a:pt x="196" y="13"/>
                  </a:lnTo>
                  <a:lnTo>
                    <a:pt x="181" y="23"/>
                  </a:lnTo>
                  <a:lnTo>
                    <a:pt x="168" y="37"/>
                  </a:lnTo>
                  <a:lnTo>
                    <a:pt x="156" y="54"/>
                  </a:lnTo>
                  <a:lnTo>
                    <a:pt x="146" y="74"/>
                  </a:lnTo>
                  <a:lnTo>
                    <a:pt x="136" y="95"/>
                  </a:lnTo>
                  <a:lnTo>
                    <a:pt x="128" y="120"/>
                  </a:lnTo>
                  <a:lnTo>
                    <a:pt x="120" y="148"/>
                  </a:lnTo>
                  <a:lnTo>
                    <a:pt x="115" y="178"/>
                  </a:lnTo>
                  <a:lnTo>
                    <a:pt x="104" y="168"/>
                  </a:lnTo>
                  <a:lnTo>
                    <a:pt x="97" y="158"/>
                  </a:lnTo>
                  <a:lnTo>
                    <a:pt x="90" y="145"/>
                  </a:lnTo>
                  <a:lnTo>
                    <a:pt x="87" y="130"/>
                  </a:lnTo>
                  <a:lnTo>
                    <a:pt x="84" y="111"/>
                  </a:lnTo>
                  <a:lnTo>
                    <a:pt x="83" y="90"/>
                  </a:lnTo>
                  <a:lnTo>
                    <a:pt x="84" y="67"/>
                  </a:lnTo>
                  <a:lnTo>
                    <a:pt x="88" y="43"/>
                  </a:lnTo>
                  <a:lnTo>
                    <a:pt x="89" y="33"/>
                  </a:lnTo>
                  <a:lnTo>
                    <a:pt x="89" y="26"/>
                  </a:lnTo>
                  <a:lnTo>
                    <a:pt x="87" y="21"/>
                  </a:lnTo>
                  <a:lnTo>
                    <a:pt x="84" y="17"/>
                  </a:lnTo>
                  <a:lnTo>
                    <a:pt x="66" y="18"/>
                  </a:lnTo>
                  <a:lnTo>
                    <a:pt x="50" y="18"/>
                  </a:lnTo>
                  <a:lnTo>
                    <a:pt x="35" y="15"/>
                  </a:lnTo>
                  <a:lnTo>
                    <a:pt x="22" y="12"/>
                  </a:lnTo>
                  <a:lnTo>
                    <a:pt x="15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11" y="31"/>
                  </a:lnTo>
                  <a:lnTo>
                    <a:pt x="23" y="37"/>
                  </a:lnTo>
                  <a:lnTo>
                    <a:pt x="36" y="42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9" y="50"/>
                  </a:lnTo>
                  <a:lnTo>
                    <a:pt x="60" y="56"/>
                  </a:lnTo>
                  <a:lnTo>
                    <a:pt x="60" y="59"/>
                  </a:lnTo>
                  <a:lnTo>
                    <a:pt x="61" y="65"/>
                  </a:lnTo>
                  <a:lnTo>
                    <a:pt x="60" y="90"/>
                  </a:lnTo>
                  <a:lnTo>
                    <a:pt x="61" y="115"/>
                  </a:lnTo>
                  <a:lnTo>
                    <a:pt x="65" y="138"/>
                  </a:lnTo>
                  <a:lnTo>
                    <a:pt x="67" y="148"/>
                  </a:lnTo>
                  <a:lnTo>
                    <a:pt x="71" y="159"/>
                  </a:lnTo>
                  <a:lnTo>
                    <a:pt x="78" y="177"/>
                  </a:lnTo>
                  <a:lnTo>
                    <a:pt x="89" y="194"/>
                  </a:lnTo>
                  <a:lnTo>
                    <a:pt x="100" y="209"/>
                  </a:lnTo>
                  <a:lnTo>
                    <a:pt x="115" y="222"/>
                  </a:lnTo>
                  <a:lnTo>
                    <a:pt x="121" y="219"/>
                  </a:lnTo>
                  <a:lnTo>
                    <a:pt x="127" y="215"/>
                  </a:lnTo>
                  <a:lnTo>
                    <a:pt x="131" y="206"/>
                  </a:lnTo>
                  <a:lnTo>
                    <a:pt x="135" y="195"/>
                  </a:lnTo>
                  <a:lnTo>
                    <a:pt x="141" y="172"/>
                  </a:lnTo>
                  <a:lnTo>
                    <a:pt x="149" y="151"/>
                  </a:lnTo>
                  <a:lnTo>
                    <a:pt x="166" y="116"/>
                  </a:lnTo>
                  <a:lnTo>
                    <a:pt x="175" y="100"/>
                  </a:lnTo>
                  <a:lnTo>
                    <a:pt x="186" y="87"/>
                  </a:lnTo>
                  <a:lnTo>
                    <a:pt x="210" y="66"/>
                  </a:lnTo>
                  <a:lnTo>
                    <a:pt x="217" y="6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Freeform 12"/>
            <p:cNvSpPr>
              <a:spLocks noChangeAspect="1"/>
            </p:cNvSpPr>
            <p:nvPr/>
          </p:nvSpPr>
          <p:spPr bwMode="auto">
            <a:xfrm>
              <a:off x="3660" y="1661"/>
              <a:ext cx="54" cy="86"/>
            </a:xfrm>
            <a:custGeom>
              <a:avLst/>
              <a:gdLst>
                <a:gd name="T0" fmla="*/ 178 w 377"/>
                <a:gd name="T1" fmla="*/ 147 h 692"/>
                <a:gd name="T2" fmla="*/ 176 w 377"/>
                <a:gd name="T3" fmla="*/ 230 h 692"/>
                <a:gd name="T4" fmla="*/ 160 w 377"/>
                <a:gd name="T5" fmla="*/ 317 h 692"/>
                <a:gd name="T6" fmla="*/ 116 w 377"/>
                <a:gd name="T7" fmla="*/ 356 h 692"/>
                <a:gd name="T8" fmla="*/ 82 w 377"/>
                <a:gd name="T9" fmla="*/ 426 h 692"/>
                <a:gd name="T10" fmla="*/ 63 w 377"/>
                <a:gd name="T11" fmla="*/ 504 h 692"/>
                <a:gd name="T12" fmla="*/ 80 w 377"/>
                <a:gd name="T13" fmla="*/ 532 h 692"/>
                <a:gd name="T14" fmla="*/ 126 w 377"/>
                <a:gd name="T15" fmla="*/ 607 h 692"/>
                <a:gd name="T16" fmla="*/ 99 w 377"/>
                <a:gd name="T17" fmla="*/ 645 h 692"/>
                <a:gd name="T18" fmla="*/ 3 w 377"/>
                <a:gd name="T19" fmla="*/ 665 h 692"/>
                <a:gd name="T20" fmla="*/ 2 w 377"/>
                <a:gd name="T21" fmla="*/ 682 h 692"/>
                <a:gd name="T22" fmla="*/ 23 w 377"/>
                <a:gd name="T23" fmla="*/ 691 h 692"/>
                <a:gd name="T24" fmla="*/ 69 w 377"/>
                <a:gd name="T25" fmla="*/ 681 h 692"/>
                <a:gd name="T26" fmla="*/ 141 w 377"/>
                <a:gd name="T27" fmla="*/ 672 h 692"/>
                <a:gd name="T28" fmla="*/ 144 w 377"/>
                <a:gd name="T29" fmla="*/ 671 h 692"/>
                <a:gd name="T30" fmla="*/ 156 w 377"/>
                <a:gd name="T31" fmla="*/ 668 h 692"/>
                <a:gd name="T32" fmla="*/ 163 w 377"/>
                <a:gd name="T33" fmla="*/ 655 h 692"/>
                <a:gd name="T34" fmla="*/ 129 w 377"/>
                <a:gd name="T35" fmla="*/ 562 h 692"/>
                <a:gd name="T36" fmla="*/ 89 w 377"/>
                <a:gd name="T37" fmla="*/ 511 h 692"/>
                <a:gd name="T38" fmla="*/ 117 w 377"/>
                <a:gd name="T39" fmla="*/ 443 h 692"/>
                <a:gd name="T40" fmla="*/ 155 w 377"/>
                <a:gd name="T41" fmla="*/ 397 h 692"/>
                <a:gd name="T42" fmla="*/ 191 w 377"/>
                <a:gd name="T43" fmla="*/ 379 h 692"/>
                <a:gd name="T44" fmla="*/ 217 w 377"/>
                <a:gd name="T45" fmla="*/ 371 h 692"/>
                <a:gd name="T46" fmla="*/ 319 w 377"/>
                <a:gd name="T47" fmla="*/ 474 h 692"/>
                <a:gd name="T48" fmla="*/ 258 w 377"/>
                <a:gd name="T49" fmla="*/ 607 h 692"/>
                <a:gd name="T50" fmla="*/ 245 w 377"/>
                <a:gd name="T51" fmla="*/ 652 h 692"/>
                <a:gd name="T52" fmla="*/ 255 w 377"/>
                <a:gd name="T53" fmla="*/ 661 h 692"/>
                <a:gd name="T54" fmla="*/ 281 w 377"/>
                <a:gd name="T55" fmla="*/ 665 h 692"/>
                <a:gd name="T56" fmla="*/ 329 w 377"/>
                <a:gd name="T57" fmla="*/ 681 h 692"/>
                <a:gd name="T58" fmla="*/ 346 w 377"/>
                <a:gd name="T59" fmla="*/ 691 h 692"/>
                <a:gd name="T60" fmla="*/ 352 w 377"/>
                <a:gd name="T61" fmla="*/ 690 h 692"/>
                <a:gd name="T62" fmla="*/ 359 w 377"/>
                <a:gd name="T63" fmla="*/ 690 h 692"/>
                <a:gd name="T64" fmla="*/ 362 w 377"/>
                <a:gd name="T65" fmla="*/ 687 h 692"/>
                <a:gd name="T66" fmla="*/ 367 w 377"/>
                <a:gd name="T67" fmla="*/ 683 h 692"/>
                <a:gd name="T68" fmla="*/ 368 w 377"/>
                <a:gd name="T69" fmla="*/ 673 h 692"/>
                <a:gd name="T70" fmla="*/ 341 w 377"/>
                <a:gd name="T71" fmla="*/ 652 h 692"/>
                <a:gd name="T72" fmla="*/ 270 w 377"/>
                <a:gd name="T73" fmla="*/ 641 h 692"/>
                <a:gd name="T74" fmla="*/ 319 w 377"/>
                <a:gd name="T75" fmla="*/ 577 h 692"/>
                <a:gd name="T76" fmla="*/ 375 w 377"/>
                <a:gd name="T77" fmla="*/ 520 h 692"/>
                <a:gd name="T78" fmla="*/ 369 w 377"/>
                <a:gd name="T79" fmla="*/ 478 h 692"/>
                <a:gd name="T80" fmla="*/ 295 w 377"/>
                <a:gd name="T81" fmla="*/ 368 h 692"/>
                <a:gd name="T82" fmla="*/ 289 w 377"/>
                <a:gd name="T83" fmla="*/ 262 h 692"/>
                <a:gd name="T84" fmla="*/ 303 w 377"/>
                <a:gd name="T85" fmla="*/ 158 h 692"/>
                <a:gd name="T86" fmla="*/ 286 w 377"/>
                <a:gd name="T87" fmla="*/ 59 h 692"/>
                <a:gd name="T88" fmla="*/ 259 w 377"/>
                <a:gd name="T89" fmla="*/ 19 h 692"/>
                <a:gd name="T90" fmla="*/ 235 w 377"/>
                <a:gd name="T91" fmla="*/ 1 h 692"/>
                <a:gd name="T92" fmla="*/ 213 w 377"/>
                <a:gd name="T93" fmla="*/ 4 h 692"/>
                <a:gd name="T94" fmla="*/ 194 w 377"/>
                <a:gd name="T95" fmla="*/ 28 h 692"/>
                <a:gd name="T96" fmla="*/ 176 w 377"/>
                <a:gd name="T97" fmla="*/ 72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692"/>
                <a:gd name="T149" fmla="*/ 377 w 377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692">
                  <a:moveTo>
                    <a:pt x="171" y="92"/>
                  </a:moveTo>
                  <a:lnTo>
                    <a:pt x="175" y="120"/>
                  </a:lnTo>
                  <a:lnTo>
                    <a:pt x="178" y="147"/>
                  </a:lnTo>
                  <a:lnTo>
                    <a:pt x="179" y="174"/>
                  </a:lnTo>
                  <a:lnTo>
                    <a:pt x="179" y="203"/>
                  </a:lnTo>
                  <a:lnTo>
                    <a:pt x="176" y="230"/>
                  </a:lnTo>
                  <a:lnTo>
                    <a:pt x="173" y="259"/>
                  </a:lnTo>
                  <a:lnTo>
                    <a:pt x="167" y="288"/>
                  </a:lnTo>
                  <a:lnTo>
                    <a:pt x="160" y="317"/>
                  </a:lnTo>
                  <a:lnTo>
                    <a:pt x="143" y="326"/>
                  </a:lnTo>
                  <a:lnTo>
                    <a:pt x="129" y="339"/>
                  </a:lnTo>
                  <a:lnTo>
                    <a:pt x="116" y="356"/>
                  </a:lnTo>
                  <a:lnTo>
                    <a:pt x="104" y="377"/>
                  </a:lnTo>
                  <a:lnTo>
                    <a:pt x="92" y="399"/>
                  </a:lnTo>
                  <a:lnTo>
                    <a:pt x="82" y="426"/>
                  </a:lnTo>
                  <a:lnTo>
                    <a:pt x="72" y="457"/>
                  </a:lnTo>
                  <a:lnTo>
                    <a:pt x="64" y="492"/>
                  </a:lnTo>
                  <a:lnTo>
                    <a:pt x="63" y="504"/>
                  </a:lnTo>
                  <a:lnTo>
                    <a:pt x="66" y="517"/>
                  </a:lnTo>
                  <a:lnTo>
                    <a:pt x="71" y="524"/>
                  </a:lnTo>
                  <a:lnTo>
                    <a:pt x="80" y="532"/>
                  </a:lnTo>
                  <a:lnTo>
                    <a:pt x="97" y="554"/>
                  </a:lnTo>
                  <a:lnTo>
                    <a:pt x="112" y="580"/>
                  </a:lnTo>
                  <a:lnTo>
                    <a:pt x="126" y="607"/>
                  </a:lnTo>
                  <a:lnTo>
                    <a:pt x="139" y="637"/>
                  </a:lnTo>
                  <a:lnTo>
                    <a:pt x="133" y="648"/>
                  </a:lnTo>
                  <a:lnTo>
                    <a:pt x="99" y="645"/>
                  </a:lnTo>
                  <a:lnTo>
                    <a:pt x="67" y="647"/>
                  </a:lnTo>
                  <a:lnTo>
                    <a:pt x="35" y="654"/>
                  </a:lnTo>
                  <a:lnTo>
                    <a:pt x="3" y="665"/>
                  </a:lnTo>
                  <a:lnTo>
                    <a:pt x="0" y="671"/>
                  </a:lnTo>
                  <a:lnTo>
                    <a:pt x="1" y="678"/>
                  </a:lnTo>
                  <a:lnTo>
                    <a:pt x="2" y="682"/>
                  </a:lnTo>
                  <a:lnTo>
                    <a:pt x="8" y="687"/>
                  </a:lnTo>
                  <a:lnTo>
                    <a:pt x="14" y="689"/>
                  </a:lnTo>
                  <a:lnTo>
                    <a:pt x="23" y="691"/>
                  </a:lnTo>
                  <a:lnTo>
                    <a:pt x="34" y="691"/>
                  </a:lnTo>
                  <a:lnTo>
                    <a:pt x="47" y="692"/>
                  </a:lnTo>
                  <a:lnTo>
                    <a:pt x="69" y="681"/>
                  </a:lnTo>
                  <a:lnTo>
                    <a:pt x="93" y="674"/>
                  </a:lnTo>
                  <a:lnTo>
                    <a:pt x="117" y="671"/>
                  </a:lnTo>
                  <a:lnTo>
                    <a:pt x="141" y="672"/>
                  </a:lnTo>
                  <a:lnTo>
                    <a:pt x="141" y="671"/>
                  </a:lnTo>
                  <a:lnTo>
                    <a:pt x="142" y="671"/>
                  </a:lnTo>
                  <a:lnTo>
                    <a:pt x="144" y="671"/>
                  </a:lnTo>
                  <a:lnTo>
                    <a:pt x="148" y="671"/>
                  </a:lnTo>
                  <a:lnTo>
                    <a:pt x="152" y="669"/>
                  </a:lnTo>
                  <a:lnTo>
                    <a:pt x="156" y="668"/>
                  </a:lnTo>
                  <a:lnTo>
                    <a:pt x="158" y="664"/>
                  </a:lnTo>
                  <a:lnTo>
                    <a:pt x="160" y="662"/>
                  </a:lnTo>
                  <a:lnTo>
                    <a:pt x="163" y="655"/>
                  </a:lnTo>
                  <a:lnTo>
                    <a:pt x="158" y="627"/>
                  </a:lnTo>
                  <a:lnTo>
                    <a:pt x="144" y="592"/>
                  </a:lnTo>
                  <a:lnTo>
                    <a:pt x="129" y="562"/>
                  </a:lnTo>
                  <a:lnTo>
                    <a:pt x="119" y="547"/>
                  </a:lnTo>
                  <a:lnTo>
                    <a:pt x="110" y="535"/>
                  </a:lnTo>
                  <a:lnTo>
                    <a:pt x="89" y="511"/>
                  </a:lnTo>
                  <a:lnTo>
                    <a:pt x="97" y="485"/>
                  </a:lnTo>
                  <a:lnTo>
                    <a:pt x="107" y="463"/>
                  </a:lnTo>
                  <a:lnTo>
                    <a:pt x="117" y="443"/>
                  </a:lnTo>
                  <a:lnTo>
                    <a:pt x="129" y="426"/>
                  </a:lnTo>
                  <a:lnTo>
                    <a:pt x="141" y="409"/>
                  </a:lnTo>
                  <a:lnTo>
                    <a:pt x="155" y="397"/>
                  </a:lnTo>
                  <a:lnTo>
                    <a:pt x="169" y="387"/>
                  </a:lnTo>
                  <a:lnTo>
                    <a:pt x="184" y="379"/>
                  </a:lnTo>
                  <a:lnTo>
                    <a:pt x="191" y="379"/>
                  </a:lnTo>
                  <a:lnTo>
                    <a:pt x="199" y="378"/>
                  </a:lnTo>
                  <a:lnTo>
                    <a:pt x="207" y="374"/>
                  </a:lnTo>
                  <a:lnTo>
                    <a:pt x="217" y="371"/>
                  </a:lnTo>
                  <a:lnTo>
                    <a:pt x="253" y="401"/>
                  </a:lnTo>
                  <a:lnTo>
                    <a:pt x="287" y="436"/>
                  </a:lnTo>
                  <a:lnTo>
                    <a:pt x="319" y="474"/>
                  </a:lnTo>
                  <a:lnTo>
                    <a:pt x="333" y="493"/>
                  </a:lnTo>
                  <a:lnTo>
                    <a:pt x="348" y="514"/>
                  </a:lnTo>
                  <a:lnTo>
                    <a:pt x="258" y="607"/>
                  </a:lnTo>
                  <a:lnTo>
                    <a:pt x="245" y="628"/>
                  </a:lnTo>
                  <a:lnTo>
                    <a:pt x="245" y="650"/>
                  </a:lnTo>
                  <a:lnTo>
                    <a:pt x="245" y="652"/>
                  </a:lnTo>
                  <a:lnTo>
                    <a:pt x="247" y="655"/>
                  </a:lnTo>
                  <a:lnTo>
                    <a:pt x="252" y="660"/>
                  </a:lnTo>
                  <a:lnTo>
                    <a:pt x="255" y="661"/>
                  </a:lnTo>
                  <a:lnTo>
                    <a:pt x="260" y="663"/>
                  </a:lnTo>
                  <a:lnTo>
                    <a:pt x="271" y="665"/>
                  </a:lnTo>
                  <a:lnTo>
                    <a:pt x="281" y="665"/>
                  </a:lnTo>
                  <a:lnTo>
                    <a:pt x="293" y="668"/>
                  </a:lnTo>
                  <a:lnTo>
                    <a:pt x="312" y="673"/>
                  </a:lnTo>
                  <a:lnTo>
                    <a:pt x="329" y="681"/>
                  </a:lnTo>
                  <a:lnTo>
                    <a:pt x="345" y="692"/>
                  </a:lnTo>
                  <a:lnTo>
                    <a:pt x="345" y="691"/>
                  </a:lnTo>
                  <a:lnTo>
                    <a:pt x="346" y="691"/>
                  </a:lnTo>
                  <a:lnTo>
                    <a:pt x="348" y="691"/>
                  </a:lnTo>
                  <a:lnTo>
                    <a:pt x="352" y="691"/>
                  </a:lnTo>
                  <a:lnTo>
                    <a:pt x="352" y="690"/>
                  </a:lnTo>
                  <a:lnTo>
                    <a:pt x="353" y="690"/>
                  </a:lnTo>
                  <a:lnTo>
                    <a:pt x="355" y="690"/>
                  </a:lnTo>
                  <a:lnTo>
                    <a:pt x="359" y="690"/>
                  </a:lnTo>
                  <a:lnTo>
                    <a:pt x="361" y="688"/>
                  </a:lnTo>
                  <a:lnTo>
                    <a:pt x="361" y="687"/>
                  </a:lnTo>
                  <a:lnTo>
                    <a:pt x="362" y="687"/>
                  </a:lnTo>
                  <a:lnTo>
                    <a:pt x="364" y="687"/>
                  </a:lnTo>
                  <a:lnTo>
                    <a:pt x="365" y="685"/>
                  </a:lnTo>
                  <a:lnTo>
                    <a:pt x="367" y="683"/>
                  </a:lnTo>
                  <a:lnTo>
                    <a:pt x="367" y="680"/>
                  </a:lnTo>
                  <a:lnTo>
                    <a:pt x="368" y="678"/>
                  </a:lnTo>
                  <a:lnTo>
                    <a:pt x="368" y="673"/>
                  </a:lnTo>
                  <a:lnTo>
                    <a:pt x="365" y="667"/>
                  </a:lnTo>
                  <a:lnTo>
                    <a:pt x="362" y="660"/>
                  </a:lnTo>
                  <a:lnTo>
                    <a:pt x="341" y="652"/>
                  </a:lnTo>
                  <a:lnTo>
                    <a:pt x="320" y="647"/>
                  </a:lnTo>
                  <a:lnTo>
                    <a:pt x="296" y="643"/>
                  </a:lnTo>
                  <a:lnTo>
                    <a:pt x="270" y="641"/>
                  </a:lnTo>
                  <a:lnTo>
                    <a:pt x="270" y="628"/>
                  </a:lnTo>
                  <a:lnTo>
                    <a:pt x="295" y="601"/>
                  </a:lnTo>
                  <a:lnTo>
                    <a:pt x="319" y="577"/>
                  </a:lnTo>
                  <a:lnTo>
                    <a:pt x="343" y="556"/>
                  </a:lnTo>
                  <a:lnTo>
                    <a:pt x="369" y="538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75" y="491"/>
                  </a:lnTo>
                  <a:lnTo>
                    <a:pt x="369" y="478"/>
                  </a:lnTo>
                  <a:lnTo>
                    <a:pt x="347" y="439"/>
                  </a:lnTo>
                  <a:lnTo>
                    <a:pt x="323" y="403"/>
                  </a:lnTo>
                  <a:lnTo>
                    <a:pt x="295" y="368"/>
                  </a:lnTo>
                  <a:lnTo>
                    <a:pt x="264" y="335"/>
                  </a:lnTo>
                  <a:lnTo>
                    <a:pt x="278" y="298"/>
                  </a:lnTo>
                  <a:lnTo>
                    <a:pt x="289" y="262"/>
                  </a:lnTo>
                  <a:lnTo>
                    <a:pt x="297" y="227"/>
                  </a:lnTo>
                  <a:lnTo>
                    <a:pt x="302" y="193"/>
                  </a:lnTo>
                  <a:lnTo>
                    <a:pt x="303" y="158"/>
                  </a:lnTo>
                  <a:lnTo>
                    <a:pt x="301" y="124"/>
                  </a:lnTo>
                  <a:lnTo>
                    <a:pt x="295" y="90"/>
                  </a:lnTo>
                  <a:lnTo>
                    <a:pt x="286" y="59"/>
                  </a:lnTo>
                  <a:lnTo>
                    <a:pt x="276" y="42"/>
                  </a:lnTo>
                  <a:lnTo>
                    <a:pt x="268" y="29"/>
                  </a:lnTo>
                  <a:lnTo>
                    <a:pt x="259" y="19"/>
                  </a:lnTo>
                  <a:lnTo>
                    <a:pt x="251" y="11"/>
                  </a:lnTo>
                  <a:lnTo>
                    <a:pt x="243" y="4"/>
                  </a:lnTo>
                  <a:lnTo>
                    <a:pt x="235" y="1"/>
                  </a:lnTo>
                  <a:lnTo>
                    <a:pt x="227" y="0"/>
                  </a:lnTo>
                  <a:lnTo>
                    <a:pt x="221" y="1"/>
                  </a:lnTo>
                  <a:lnTo>
                    <a:pt x="213" y="4"/>
                  </a:lnTo>
                  <a:lnTo>
                    <a:pt x="207" y="10"/>
                  </a:lnTo>
                  <a:lnTo>
                    <a:pt x="200" y="18"/>
                  </a:lnTo>
                  <a:lnTo>
                    <a:pt x="194" y="28"/>
                  </a:lnTo>
                  <a:lnTo>
                    <a:pt x="188" y="41"/>
                  </a:lnTo>
                  <a:lnTo>
                    <a:pt x="182" y="55"/>
                  </a:lnTo>
                  <a:lnTo>
                    <a:pt x="176" y="72"/>
                  </a:lnTo>
                  <a:lnTo>
                    <a:pt x="171" y="9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Freeform 13"/>
            <p:cNvSpPr>
              <a:spLocks noChangeAspect="1"/>
            </p:cNvSpPr>
            <p:nvPr/>
          </p:nvSpPr>
          <p:spPr bwMode="auto">
            <a:xfrm>
              <a:off x="3699" y="1642"/>
              <a:ext cx="28" cy="32"/>
            </a:xfrm>
            <a:custGeom>
              <a:avLst/>
              <a:gdLst>
                <a:gd name="T0" fmla="*/ 176 w 196"/>
                <a:gd name="T1" fmla="*/ 28 h 254"/>
                <a:gd name="T2" fmla="*/ 160 w 196"/>
                <a:gd name="T3" fmla="*/ 55 h 254"/>
                <a:gd name="T4" fmla="*/ 147 w 196"/>
                <a:gd name="T5" fmla="*/ 71 h 254"/>
                <a:gd name="T6" fmla="*/ 148 w 196"/>
                <a:gd name="T7" fmla="*/ 81 h 254"/>
                <a:gd name="T8" fmla="*/ 167 w 196"/>
                <a:gd name="T9" fmla="*/ 109 h 254"/>
                <a:gd name="T10" fmla="*/ 186 w 196"/>
                <a:gd name="T11" fmla="*/ 152 h 254"/>
                <a:gd name="T12" fmla="*/ 189 w 196"/>
                <a:gd name="T13" fmla="*/ 162 h 254"/>
                <a:gd name="T14" fmla="*/ 194 w 196"/>
                <a:gd name="T15" fmla="*/ 183 h 254"/>
                <a:gd name="T16" fmla="*/ 194 w 196"/>
                <a:gd name="T17" fmla="*/ 189 h 254"/>
                <a:gd name="T18" fmla="*/ 195 w 196"/>
                <a:gd name="T19" fmla="*/ 193 h 254"/>
                <a:gd name="T20" fmla="*/ 194 w 196"/>
                <a:gd name="T21" fmla="*/ 222 h 254"/>
                <a:gd name="T22" fmla="*/ 193 w 196"/>
                <a:gd name="T23" fmla="*/ 232 h 254"/>
                <a:gd name="T24" fmla="*/ 181 w 196"/>
                <a:gd name="T25" fmla="*/ 254 h 254"/>
                <a:gd name="T26" fmla="*/ 174 w 196"/>
                <a:gd name="T27" fmla="*/ 254 h 254"/>
                <a:gd name="T28" fmla="*/ 162 w 196"/>
                <a:gd name="T29" fmla="*/ 246 h 254"/>
                <a:gd name="T30" fmla="*/ 140 w 196"/>
                <a:gd name="T31" fmla="*/ 229 h 254"/>
                <a:gd name="T32" fmla="*/ 107 w 196"/>
                <a:gd name="T33" fmla="*/ 206 h 254"/>
                <a:gd name="T34" fmla="*/ 75 w 196"/>
                <a:gd name="T35" fmla="*/ 191 h 254"/>
                <a:gd name="T36" fmla="*/ 32 w 196"/>
                <a:gd name="T37" fmla="*/ 184 h 254"/>
                <a:gd name="T38" fmla="*/ 8 w 196"/>
                <a:gd name="T39" fmla="*/ 173 h 254"/>
                <a:gd name="T40" fmla="*/ 0 w 196"/>
                <a:gd name="T41" fmla="*/ 150 h 254"/>
                <a:gd name="T42" fmla="*/ 15 w 196"/>
                <a:gd name="T43" fmla="*/ 132 h 254"/>
                <a:gd name="T44" fmla="*/ 49 w 196"/>
                <a:gd name="T45" fmla="*/ 135 h 254"/>
                <a:gd name="T46" fmla="*/ 86 w 196"/>
                <a:gd name="T47" fmla="*/ 151 h 254"/>
                <a:gd name="T48" fmla="*/ 125 w 196"/>
                <a:gd name="T49" fmla="*/ 178 h 254"/>
                <a:gd name="T50" fmla="*/ 167 w 196"/>
                <a:gd name="T51" fmla="*/ 218 h 254"/>
                <a:gd name="T52" fmla="*/ 167 w 196"/>
                <a:gd name="T53" fmla="*/ 211 h 254"/>
                <a:gd name="T54" fmla="*/ 168 w 196"/>
                <a:gd name="T55" fmla="*/ 210 h 254"/>
                <a:gd name="T56" fmla="*/ 170 w 196"/>
                <a:gd name="T57" fmla="*/ 189 h 254"/>
                <a:gd name="T58" fmla="*/ 166 w 196"/>
                <a:gd name="T59" fmla="*/ 166 h 254"/>
                <a:gd name="T60" fmla="*/ 160 w 196"/>
                <a:gd name="T61" fmla="*/ 150 h 254"/>
                <a:gd name="T62" fmla="*/ 150 w 196"/>
                <a:gd name="T63" fmla="*/ 133 h 254"/>
                <a:gd name="T64" fmla="*/ 140 w 196"/>
                <a:gd name="T65" fmla="*/ 115 h 254"/>
                <a:gd name="T66" fmla="*/ 120 w 196"/>
                <a:gd name="T67" fmla="*/ 88 h 254"/>
                <a:gd name="T68" fmla="*/ 110 w 196"/>
                <a:gd name="T69" fmla="*/ 76 h 254"/>
                <a:gd name="T70" fmla="*/ 110 w 196"/>
                <a:gd name="T71" fmla="*/ 64 h 254"/>
                <a:gd name="T72" fmla="*/ 130 w 196"/>
                <a:gd name="T73" fmla="*/ 50 h 254"/>
                <a:gd name="T74" fmla="*/ 148 w 196"/>
                <a:gd name="T75" fmla="*/ 34 h 254"/>
                <a:gd name="T76" fmla="*/ 154 w 196"/>
                <a:gd name="T77" fmla="*/ 24 h 254"/>
                <a:gd name="T78" fmla="*/ 160 w 196"/>
                <a:gd name="T79" fmla="*/ 11 h 254"/>
                <a:gd name="T80" fmla="*/ 164 w 196"/>
                <a:gd name="T81" fmla="*/ 2 h 254"/>
                <a:gd name="T82" fmla="*/ 170 w 196"/>
                <a:gd name="T83" fmla="*/ 0 h 254"/>
                <a:gd name="T84" fmla="*/ 177 w 196"/>
                <a:gd name="T85" fmla="*/ 9 h 2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6"/>
                <a:gd name="T130" fmla="*/ 0 h 254"/>
                <a:gd name="T131" fmla="*/ 196 w 196"/>
                <a:gd name="T132" fmla="*/ 254 h 2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6" h="254">
                  <a:moveTo>
                    <a:pt x="181" y="17"/>
                  </a:moveTo>
                  <a:lnTo>
                    <a:pt x="176" y="28"/>
                  </a:lnTo>
                  <a:lnTo>
                    <a:pt x="169" y="42"/>
                  </a:lnTo>
                  <a:lnTo>
                    <a:pt x="160" y="55"/>
                  </a:lnTo>
                  <a:lnTo>
                    <a:pt x="150" y="69"/>
                  </a:lnTo>
                  <a:lnTo>
                    <a:pt x="147" y="71"/>
                  </a:lnTo>
                  <a:lnTo>
                    <a:pt x="146" y="76"/>
                  </a:lnTo>
                  <a:lnTo>
                    <a:pt x="148" y="81"/>
                  </a:lnTo>
                  <a:lnTo>
                    <a:pt x="153" y="89"/>
                  </a:lnTo>
                  <a:lnTo>
                    <a:pt x="167" y="109"/>
                  </a:lnTo>
                  <a:lnTo>
                    <a:pt x="178" y="132"/>
                  </a:lnTo>
                  <a:lnTo>
                    <a:pt x="186" y="152"/>
                  </a:lnTo>
                  <a:lnTo>
                    <a:pt x="187" y="157"/>
                  </a:lnTo>
                  <a:lnTo>
                    <a:pt x="189" y="162"/>
                  </a:lnTo>
                  <a:lnTo>
                    <a:pt x="193" y="174"/>
                  </a:lnTo>
                  <a:lnTo>
                    <a:pt x="194" y="183"/>
                  </a:lnTo>
                  <a:lnTo>
                    <a:pt x="194" y="187"/>
                  </a:lnTo>
                  <a:lnTo>
                    <a:pt x="194" y="189"/>
                  </a:lnTo>
                  <a:lnTo>
                    <a:pt x="194" y="191"/>
                  </a:lnTo>
                  <a:lnTo>
                    <a:pt x="195" y="193"/>
                  </a:lnTo>
                  <a:lnTo>
                    <a:pt x="196" y="213"/>
                  </a:lnTo>
                  <a:lnTo>
                    <a:pt x="194" y="222"/>
                  </a:lnTo>
                  <a:lnTo>
                    <a:pt x="193" y="227"/>
                  </a:lnTo>
                  <a:lnTo>
                    <a:pt x="193" y="232"/>
                  </a:lnTo>
                  <a:lnTo>
                    <a:pt x="189" y="253"/>
                  </a:lnTo>
                  <a:lnTo>
                    <a:pt x="181" y="254"/>
                  </a:lnTo>
                  <a:lnTo>
                    <a:pt x="177" y="254"/>
                  </a:lnTo>
                  <a:lnTo>
                    <a:pt x="174" y="254"/>
                  </a:lnTo>
                  <a:lnTo>
                    <a:pt x="166" y="249"/>
                  </a:lnTo>
                  <a:lnTo>
                    <a:pt x="162" y="246"/>
                  </a:lnTo>
                  <a:lnTo>
                    <a:pt x="159" y="244"/>
                  </a:lnTo>
                  <a:lnTo>
                    <a:pt x="140" y="229"/>
                  </a:lnTo>
                  <a:lnTo>
                    <a:pt x="123" y="216"/>
                  </a:lnTo>
                  <a:lnTo>
                    <a:pt x="107" y="206"/>
                  </a:lnTo>
                  <a:lnTo>
                    <a:pt x="91" y="198"/>
                  </a:lnTo>
                  <a:lnTo>
                    <a:pt x="75" y="191"/>
                  </a:lnTo>
                  <a:lnTo>
                    <a:pt x="60" y="187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8" y="173"/>
                  </a:lnTo>
                  <a:lnTo>
                    <a:pt x="1" y="161"/>
                  </a:lnTo>
                  <a:lnTo>
                    <a:pt x="0" y="150"/>
                  </a:lnTo>
                  <a:lnTo>
                    <a:pt x="5" y="141"/>
                  </a:lnTo>
                  <a:lnTo>
                    <a:pt x="15" y="132"/>
                  </a:lnTo>
                  <a:lnTo>
                    <a:pt x="32" y="132"/>
                  </a:lnTo>
                  <a:lnTo>
                    <a:pt x="49" y="135"/>
                  </a:lnTo>
                  <a:lnTo>
                    <a:pt x="67" y="141"/>
                  </a:lnTo>
                  <a:lnTo>
                    <a:pt x="86" y="151"/>
                  </a:lnTo>
                  <a:lnTo>
                    <a:pt x="105" y="162"/>
                  </a:lnTo>
                  <a:lnTo>
                    <a:pt x="125" y="178"/>
                  </a:lnTo>
                  <a:lnTo>
                    <a:pt x="145" y="196"/>
                  </a:lnTo>
                  <a:lnTo>
                    <a:pt x="167" y="218"/>
                  </a:lnTo>
                  <a:lnTo>
                    <a:pt x="167" y="213"/>
                  </a:lnTo>
                  <a:lnTo>
                    <a:pt x="167" y="211"/>
                  </a:lnTo>
                  <a:lnTo>
                    <a:pt x="167" y="210"/>
                  </a:lnTo>
                  <a:lnTo>
                    <a:pt x="168" y="210"/>
                  </a:lnTo>
                  <a:lnTo>
                    <a:pt x="169" y="203"/>
                  </a:lnTo>
                  <a:lnTo>
                    <a:pt x="170" y="189"/>
                  </a:lnTo>
                  <a:lnTo>
                    <a:pt x="168" y="174"/>
                  </a:lnTo>
                  <a:lnTo>
                    <a:pt x="166" y="166"/>
                  </a:lnTo>
                  <a:lnTo>
                    <a:pt x="164" y="159"/>
                  </a:lnTo>
                  <a:lnTo>
                    <a:pt x="160" y="150"/>
                  </a:lnTo>
                  <a:lnTo>
                    <a:pt x="155" y="142"/>
                  </a:lnTo>
                  <a:lnTo>
                    <a:pt x="150" y="133"/>
                  </a:lnTo>
                  <a:lnTo>
                    <a:pt x="146" y="125"/>
                  </a:lnTo>
                  <a:lnTo>
                    <a:pt x="140" y="115"/>
                  </a:lnTo>
                  <a:lnTo>
                    <a:pt x="134" y="106"/>
                  </a:lnTo>
                  <a:lnTo>
                    <a:pt x="120" y="88"/>
                  </a:lnTo>
                  <a:lnTo>
                    <a:pt x="113" y="81"/>
                  </a:lnTo>
                  <a:lnTo>
                    <a:pt x="110" y="76"/>
                  </a:lnTo>
                  <a:lnTo>
                    <a:pt x="109" y="69"/>
                  </a:lnTo>
                  <a:lnTo>
                    <a:pt x="110" y="64"/>
                  </a:lnTo>
                  <a:lnTo>
                    <a:pt x="124" y="55"/>
                  </a:lnTo>
                  <a:lnTo>
                    <a:pt x="130" y="50"/>
                  </a:lnTo>
                  <a:lnTo>
                    <a:pt x="137" y="45"/>
                  </a:lnTo>
                  <a:lnTo>
                    <a:pt x="148" y="34"/>
                  </a:lnTo>
                  <a:lnTo>
                    <a:pt x="152" y="27"/>
                  </a:lnTo>
                  <a:lnTo>
                    <a:pt x="154" y="24"/>
                  </a:lnTo>
                  <a:lnTo>
                    <a:pt x="158" y="21"/>
                  </a:lnTo>
                  <a:lnTo>
                    <a:pt x="160" y="11"/>
                  </a:lnTo>
                  <a:lnTo>
                    <a:pt x="162" y="6"/>
                  </a:lnTo>
                  <a:lnTo>
                    <a:pt x="164" y="2"/>
                  </a:lnTo>
                  <a:lnTo>
                    <a:pt x="168" y="1"/>
                  </a:lnTo>
                  <a:lnTo>
                    <a:pt x="170" y="0"/>
                  </a:lnTo>
                  <a:lnTo>
                    <a:pt x="174" y="3"/>
                  </a:lnTo>
                  <a:lnTo>
                    <a:pt x="177" y="9"/>
                  </a:lnTo>
                  <a:lnTo>
                    <a:pt x="181" y="1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 noChangeAspect="1"/>
          </p:cNvGrpSpPr>
          <p:nvPr/>
        </p:nvGrpSpPr>
        <p:grpSpPr bwMode="auto">
          <a:xfrm>
            <a:off x="1193800" y="879475"/>
            <a:ext cx="301625" cy="511175"/>
            <a:chOff x="3976" y="1778"/>
            <a:chExt cx="68" cy="116"/>
          </a:xfrm>
        </p:grpSpPr>
        <p:sp>
          <p:nvSpPr>
            <p:cNvPr id="3156" name="Freeform 15"/>
            <p:cNvSpPr>
              <a:spLocks noChangeAspect="1"/>
            </p:cNvSpPr>
            <p:nvPr/>
          </p:nvSpPr>
          <p:spPr bwMode="auto">
            <a:xfrm>
              <a:off x="4023" y="1793"/>
              <a:ext cx="21" cy="22"/>
            </a:xfrm>
            <a:custGeom>
              <a:avLst/>
              <a:gdLst>
                <a:gd name="T0" fmla="*/ 226 w 281"/>
                <a:gd name="T1" fmla="*/ 59 h 295"/>
                <a:gd name="T2" fmla="*/ 213 w 281"/>
                <a:gd name="T3" fmla="*/ 46 h 295"/>
                <a:gd name="T4" fmla="*/ 201 w 281"/>
                <a:gd name="T5" fmla="*/ 37 h 295"/>
                <a:gd name="T6" fmla="*/ 189 w 281"/>
                <a:gd name="T7" fmla="*/ 27 h 295"/>
                <a:gd name="T8" fmla="*/ 177 w 281"/>
                <a:gd name="T9" fmla="*/ 20 h 295"/>
                <a:gd name="T10" fmla="*/ 163 w 281"/>
                <a:gd name="T11" fmla="*/ 13 h 295"/>
                <a:gd name="T12" fmla="*/ 150 w 281"/>
                <a:gd name="T13" fmla="*/ 9 h 295"/>
                <a:gd name="T14" fmla="*/ 122 w 281"/>
                <a:gd name="T15" fmla="*/ 2 h 295"/>
                <a:gd name="T16" fmla="*/ 107 w 281"/>
                <a:gd name="T17" fmla="*/ 0 h 295"/>
                <a:gd name="T18" fmla="*/ 94 w 281"/>
                <a:gd name="T19" fmla="*/ 0 h 295"/>
                <a:gd name="T20" fmla="*/ 70 w 281"/>
                <a:gd name="T21" fmla="*/ 5 h 295"/>
                <a:gd name="T22" fmla="*/ 47 w 281"/>
                <a:gd name="T23" fmla="*/ 15 h 295"/>
                <a:gd name="T24" fmla="*/ 29 w 281"/>
                <a:gd name="T25" fmla="*/ 31 h 295"/>
                <a:gd name="T26" fmla="*/ 19 w 281"/>
                <a:gd name="T27" fmla="*/ 40 h 295"/>
                <a:gd name="T28" fmla="*/ 13 w 281"/>
                <a:gd name="T29" fmla="*/ 51 h 295"/>
                <a:gd name="T30" fmla="*/ 4 w 281"/>
                <a:gd name="T31" fmla="*/ 73 h 295"/>
                <a:gd name="T32" fmla="*/ 1 w 281"/>
                <a:gd name="T33" fmla="*/ 85 h 295"/>
                <a:gd name="T34" fmla="*/ 0 w 281"/>
                <a:gd name="T35" fmla="*/ 99 h 295"/>
                <a:gd name="T36" fmla="*/ 2 w 281"/>
                <a:gd name="T37" fmla="*/ 128 h 295"/>
                <a:gd name="T38" fmla="*/ 3 w 281"/>
                <a:gd name="T39" fmla="*/ 140 h 295"/>
                <a:gd name="T40" fmla="*/ 6 w 281"/>
                <a:gd name="T41" fmla="*/ 153 h 295"/>
                <a:gd name="T42" fmla="*/ 16 w 281"/>
                <a:gd name="T43" fmla="*/ 178 h 295"/>
                <a:gd name="T44" fmla="*/ 28 w 281"/>
                <a:gd name="T45" fmla="*/ 202 h 295"/>
                <a:gd name="T46" fmla="*/ 45 w 281"/>
                <a:gd name="T47" fmla="*/ 225 h 295"/>
                <a:gd name="T48" fmla="*/ 4 w 281"/>
                <a:gd name="T49" fmla="*/ 277 h 295"/>
                <a:gd name="T50" fmla="*/ 102 w 281"/>
                <a:gd name="T51" fmla="*/ 268 h 295"/>
                <a:gd name="T52" fmla="*/ 115 w 281"/>
                <a:gd name="T53" fmla="*/ 275 h 295"/>
                <a:gd name="T54" fmla="*/ 128 w 281"/>
                <a:gd name="T55" fmla="*/ 283 h 295"/>
                <a:gd name="T56" fmla="*/ 133 w 281"/>
                <a:gd name="T57" fmla="*/ 285 h 295"/>
                <a:gd name="T58" fmla="*/ 139 w 281"/>
                <a:gd name="T59" fmla="*/ 288 h 295"/>
                <a:gd name="T60" fmla="*/ 151 w 281"/>
                <a:gd name="T61" fmla="*/ 292 h 295"/>
                <a:gd name="T62" fmla="*/ 160 w 281"/>
                <a:gd name="T63" fmla="*/ 294 h 295"/>
                <a:gd name="T64" fmla="*/ 173 w 281"/>
                <a:gd name="T65" fmla="*/ 295 h 295"/>
                <a:gd name="T66" fmla="*/ 186 w 281"/>
                <a:gd name="T67" fmla="*/ 295 h 295"/>
                <a:gd name="T68" fmla="*/ 198 w 281"/>
                <a:gd name="T69" fmla="*/ 292 h 295"/>
                <a:gd name="T70" fmla="*/ 211 w 281"/>
                <a:gd name="T71" fmla="*/ 290 h 295"/>
                <a:gd name="T72" fmla="*/ 222 w 281"/>
                <a:gd name="T73" fmla="*/ 286 h 295"/>
                <a:gd name="T74" fmla="*/ 233 w 281"/>
                <a:gd name="T75" fmla="*/ 281 h 295"/>
                <a:gd name="T76" fmla="*/ 237 w 281"/>
                <a:gd name="T77" fmla="*/ 276 h 295"/>
                <a:gd name="T78" fmla="*/ 239 w 281"/>
                <a:gd name="T79" fmla="*/ 274 h 295"/>
                <a:gd name="T80" fmla="*/ 239 w 281"/>
                <a:gd name="T81" fmla="*/ 273 h 295"/>
                <a:gd name="T82" fmla="*/ 240 w 281"/>
                <a:gd name="T83" fmla="*/ 273 h 295"/>
                <a:gd name="T84" fmla="*/ 242 w 281"/>
                <a:gd name="T85" fmla="*/ 273 h 295"/>
                <a:gd name="T86" fmla="*/ 253 w 281"/>
                <a:gd name="T87" fmla="*/ 265 h 295"/>
                <a:gd name="T88" fmla="*/ 260 w 281"/>
                <a:gd name="T89" fmla="*/ 255 h 295"/>
                <a:gd name="T90" fmla="*/ 267 w 281"/>
                <a:gd name="T91" fmla="*/ 244 h 295"/>
                <a:gd name="T92" fmla="*/ 269 w 281"/>
                <a:gd name="T93" fmla="*/ 237 h 295"/>
                <a:gd name="T94" fmla="*/ 269 w 281"/>
                <a:gd name="T95" fmla="*/ 235 h 295"/>
                <a:gd name="T96" fmla="*/ 269 w 281"/>
                <a:gd name="T97" fmla="*/ 234 h 295"/>
                <a:gd name="T98" fmla="*/ 270 w 281"/>
                <a:gd name="T99" fmla="*/ 234 h 295"/>
                <a:gd name="T100" fmla="*/ 272 w 281"/>
                <a:gd name="T101" fmla="*/ 232 h 295"/>
                <a:gd name="T102" fmla="*/ 277 w 281"/>
                <a:gd name="T103" fmla="*/ 221 h 295"/>
                <a:gd name="T104" fmla="*/ 279 w 281"/>
                <a:gd name="T105" fmla="*/ 208 h 295"/>
                <a:gd name="T106" fmla="*/ 281 w 281"/>
                <a:gd name="T107" fmla="*/ 195 h 295"/>
                <a:gd name="T108" fmla="*/ 281 w 281"/>
                <a:gd name="T109" fmla="*/ 181 h 295"/>
                <a:gd name="T110" fmla="*/ 281 w 281"/>
                <a:gd name="T111" fmla="*/ 167 h 295"/>
                <a:gd name="T112" fmla="*/ 272 w 281"/>
                <a:gd name="T113" fmla="*/ 134 h 295"/>
                <a:gd name="T114" fmla="*/ 259 w 281"/>
                <a:gd name="T115" fmla="*/ 102 h 295"/>
                <a:gd name="T116" fmla="*/ 244 w 281"/>
                <a:gd name="T117" fmla="*/ 80 h 295"/>
                <a:gd name="T118" fmla="*/ 226 w 281"/>
                <a:gd name="T119" fmla="*/ 59 h 2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1"/>
                <a:gd name="T181" fmla="*/ 0 h 295"/>
                <a:gd name="T182" fmla="*/ 281 w 281"/>
                <a:gd name="T183" fmla="*/ 295 h 2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1" h="295">
                  <a:moveTo>
                    <a:pt x="226" y="59"/>
                  </a:moveTo>
                  <a:lnTo>
                    <a:pt x="213" y="46"/>
                  </a:lnTo>
                  <a:lnTo>
                    <a:pt x="201" y="37"/>
                  </a:lnTo>
                  <a:lnTo>
                    <a:pt x="189" y="27"/>
                  </a:lnTo>
                  <a:lnTo>
                    <a:pt x="177" y="20"/>
                  </a:lnTo>
                  <a:lnTo>
                    <a:pt x="163" y="13"/>
                  </a:lnTo>
                  <a:lnTo>
                    <a:pt x="150" y="9"/>
                  </a:lnTo>
                  <a:lnTo>
                    <a:pt x="122" y="2"/>
                  </a:lnTo>
                  <a:lnTo>
                    <a:pt x="107" y="0"/>
                  </a:lnTo>
                  <a:lnTo>
                    <a:pt x="94" y="0"/>
                  </a:lnTo>
                  <a:lnTo>
                    <a:pt x="70" y="5"/>
                  </a:lnTo>
                  <a:lnTo>
                    <a:pt x="47" y="15"/>
                  </a:lnTo>
                  <a:lnTo>
                    <a:pt x="29" y="31"/>
                  </a:lnTo>
                  <a:lnTo>
                    <a:pt x="19" y="40"/>
                  </a:lnTo>
                  <a:lnTo>
                    <a:pt x="13" y="51"/>
                  </a:lnTo>
                  <a:lnTo>
                    <a:pt x="4" y="73"/>
                  </a:lnTo>
                  <a:lnTo>
                    <a:pt x="1" y="85"/>
                  </a:lnTo>
                  <a:lnTo>
                    <a:pt x="0" y="99"/>
                  </a:lnTo>
                  <a:lnTo>
                    <a:pt x="2" y="128"/>
                  </a:lnTo>
                  <a:lnTo>
                    <a:pt x="3" y="140"/>
                  </a:lnTo>
                  <a:lnTo>
                    <a:pt x="6" y="153"/>
                  </a:lnTo>
                  <a:lnTo>
                    <a:pt x="16" y="178"/>
                  </a:lnTo>
                  <a:lnTo>
                    <a:pt x="28" y="202"/>
                  </a:lnTo>
                  <a:lnTo>
                    <a:pt x="45" y="225"/>
                  </a:lnTo>
                  <a:lnTo>
                    <a:pt x="4" y="277"/>
                  </a:lnTo>
                  <a:lnTo>
                    <a:pt x="102" y="268"/>
                  </a:lnTo>
                  <a:lnTo>
                    <a:pt x="115" y="275"/>
                  </a:lnTo>
                  <a:lnTo>
                    <a:pt x="128" y="283"/>
                  </a:lnTo>
                  <a:lnTo>
                    <a:pt x="133" y="285"/>
                  </a:lnTo>
                  <a:lnTo>
                    <a:pt x="139" y="288"/>
                  </a:lnTo>
                  <a:lnTo>
                    <a:pt x="151" y="292"/>
                  </a:lnTo>
                  <a:lnTo>
                    <a:pt x="160" y="294"/>
                  </a:lnTo>
                  <a:lnTo>
                    <a:pt x="173" y="295"/>
                  </a:lnTo>
                  <a:lnTo>
                    <a:pt x="186" y="295"/>
                  </a:lnTo>
                  <a:lnTo>
                    <a:pt x="198" y="292"/>
                  </a:lnTo>
                  <a:lnTo>
                    <a:pt x="211" y="290"/>
                  </a:lnTo>
                  <a:lnTo>
                    <a:pt x="222" y="286"/>
                  </a:lnTo>
                  <a:lnTo>
                    <a:pt x="233" y="281"/>
                  </a:lnTo>
                  <a:lnTo>
                    <a:pt x="237" y="276"/>
                  </a:lnTo>
                  <a:lnTo>
                    <a:pt x="239" y="274"/>
                  </a:lnTo>
                  <a:lnTo>
                    <a:pt x="239" y="273"/>
                  </a:lnTo>
                  <a:lnTo>
                    <a:pt x="240" y="273"/>
                  </a:lnTo>
                  <a:lnTo>
                    <a:pt x="242" y="273"/>
                  </a:lnTo>
                  <a:lnTo>
                    <a:pt x="253" y="265"/>
                  </a:lnTo>
                  <a:lnTo>
                    <a:pt x="260" y="255"/>
                  </a:lnTo>
                  <a:lnTo>
                    <a:pt x="267" y="244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4"/>
                  </a:lnTo>
                  <a:lnTo>
                    <a:pt x="270" y="234"/>
                  </a:lnTo>
                  <a:lnTo>
                    <a:pt x="272" y="232"/>
                  </a:lnTo>
                  <a:lnTo>
                    <a:pt x="277" y="221"/>
                  </a:lnTo>
                  <a:lnTo>
                    <a:pt x="279" y="208"/>
                  </a:lnTo>
                  <a:lnTo>
                    <a:pt x="281" y="195"/>
                  </a:lnTo>
                  <a:lnTo>
                    <a:pt x="281" y="181"/>
                  </a:lnTo>
                  <a:lnTo>
                    <a:pt x="281" y="167"/>
                  </a:lnTo>
                  <a:lnTo>
                    <a:pt x="272" y="134"/>
                  </a:lnTo>
                  <a:lnTo>
                    <a:pt x="259" y="102"/>
                  </a:lnTo>
                  <a:lnTo>
                    <a:pt x="244" y="80"/>
                  </a:lnTo>
                  <a:lnTo>
                    <a:pt x="226" y="5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Freeform 16"/>
            <p:cNvSpPr>
              <a:spLocks noChangeAspect="1" noEditPoints="1"/>
            </p:cNvSpPr>
            <p:nvPr/>
          </p:nvSpPr>
          <p:spPr bwMode="auto">
            <a:xfrm>
              <a:off x="3976" y="1778"/>
              <a:ext cx="49" cy="116"/>
            </a:xfrm>
            <a:custGeom>
              <a:avLst/>
              <a:gdLst>
                <a:gd name="T0" fmla="*/ 465 w 641"/>
                <a:gd name="T1" fmla="*/ 415 h 1504"/>
                <a:gd name="T2" fmla="*/ 466 w 641"/>
                <a:gd name="T3" fmla="*/ 566 h 1504"/>
                <a:gd name="T4" fmla="*/ 470 w 641"/>
                <a:gd name="T5" fmla="*/ 734 h 1504"/>
                <a:gd name="T6" fmla="*/ 500 w 641"/>
                <a:gd name="T7" fmla="*/ 853 h 1504"/>
                <a:gd name="T8" fmla="*/ 470 w 641"/>
                <a:gd name="T9" fmla="*/ 935 h 1504"/>
                <a:gd name="T10" fmla="*/ 520 w 641"/>
                <a:gd name="T11" fmla="*/ 907 h 1504"/>
                <a:gd name="T12" fmla="*/ 552 w 641"/>
                <a:gd name="T13" fmla="*/ 865 h 1504"/>
                <a:gd name="T14" fmla="*/ 501 w 641"/>
                <a:gd name="T15" fmla="*/ 989 h 1504"/>
                <a:gd name="T16" fmla="*/ 543 w 641"/>
                <a:gd name="T17" fmla="*/ 1009 h 1504"/>
                <a:gd name="T18" fmla="*/ 593 w 641"/>
                <a:gd name="T19" fmla="*/ 898 h 1504"/>
                <a:gd name="T20" fmla="*/ 570 w 641"/>
                <a:gd name="T21" fmla="*/ 683 h 1504"/>
                <a:gd name="T22" fmla="*/ 563 w 641"/>
                <a:gd name="T23" fmla="*/ 521 h 1504"/>
                <a:gd name="T24" fmla="*/ 569 w 641"/>
                <a:gd name="T25" fmla="*/ 412 h 1504"/>
                <a:gd name="T26" fmla="*/ 600 w 641"/>
                <a:gd name="T27" fmla="*/ 248 h 1504"/>
                <a:gd name="T28" fmla="*/ 633 w 641"/>
                <a:gd name="T29" fmla="*/ 207 h 1504"/>
                <a:gd name="T30" fmla="*/ 588 w 641"/>
                <a:gd name="T31" fmla="*/ 58 h 1504"/>
                <a:gd name="T32" fmla="*/ 398 w 641"/>
                <a:gd name="T33" fmla="*/ 10 h 1504"/>
                <a:gd name="T34" fmla="*/ 82 w 641"/>
                <a:gd name="T35" fmla="*/ 213 h 1504"/>
                <a:gd name="T36" fmla="*/ 18 w 641"/>
                <a:gd name="T37" fmla="*/ 429 h 1504"/>
                <a:gd name="T38" fmla="*/ 63 w 641"/>
                <a:gd name="T39" fmla="*/ 634 h 1504"/>
                <a:gd name="T40" fmla="*/ 107 w 641"/>
                <a:gd name="T41" fmla="*/ 827 h 1504"/>
                <a:gd name="T42" fmla="*/ 60 w 641"/>
                <a:gd name="T43" fmla="*/ 1007 h 1504"/>
                <a:gd name="T44" fmla="*/ 31 w 641"/>
                <a:gd name="T45" fmla="*/ 1086 h 1504"/>
                <a:gd name="T46" fmla="*/ 20 w 641"/>
                <a:gd name="T47" fmla="*/ 1192 h 1504"/>
                <a:gd name="T48" fmla="*/ 33 w 641"/>
                <a:gd name="T49" fmla="*/ 1279 h 1504"/>
                <a:gd name="T50" fmla="*/ 1 w 641"/>
                <a:gd name="T51" fmla="*/ 1394 h 1504"/>
                <a:gd name="T52" fmla="*/ 75 w 641"/>
                <a:gd name="T53" fmla="*/ 1470 h 1504"/>
                <a:gd name="T54" fmla="*/ 93 w 641"/>
                <a:gd name="T55" fmla="*/ 1502 h 1504"/>
                <a:gd name="T56" fmla="*/ 323 w 641"/>
                <a:gd name="T57" fmla="*/ 1500 h 1504"/>
                <a:gd name="T58" fmla="*/ 362 w 641"/>
                <a:gd name="T59" fmla="*/ 1462 h 1504"/>
                <a:gd name="T60" fmla="*/ 232 w 641"/>
                <a:gd name="T61" fmla="*/ 1460 h 1504"/>
                <a:gd name="T62" fmla="*/ 228 w 641"/>
                <a:gd name="T63" fmla="*/ 1417 h 1504"/>
                <a:gd name="T64" fmla="*/ 275 w 641"/>
                <a:gd name="T65" fmla="*/ 1413 h 1504"/>
                <a:gd name="T66" fmla="*/ 288 w 641"/>
                <a:gd name="T67" fmla="*/ 1400 h 1504"/>
                <a:gd name="T68" fmla="*/ 249 w 641"/>
                <a:gd name="T69" fmla="*/ 1367 h 1504"/>
                <a:gd name="T70" fmla="*/ 156 w 641"/>
                <a:gd name="T71" fmla="*/ 1186 h 1504"/>
                <a:gd name="T72" fmla="*/ 171 w 641"/>
                <a:gd name="T73" fmla="*/ 1100 h 1504"/>
                <a:gd name="T74" fmla="*/ 213 w 641"/>
                <a:gd name="T75" fmla="*/ 981 h 1504"/>
                <a:gd name="T76" fmla="*/ 249 w 641"/>
                <a:gd name="T77" fmla="*/ 703 h 1504"/>
                <a:gd name="T78" fmla="*/ 305 w 641"/>
                <a:gd name="T79" fmla="*/ 566 h 1504"/>
                <a:gd name="T80" fmla="*/ 306 w 641"/>
                <a:gd name="T81" fmla="*/ 463 h 1504"/>
                <a:gd name="T82" fmla="*/ 450 w 641"/>
                <a:gd name="T83" fmla="*/ 229 h 1504"/>
                <a:gd name="T84" fmla="*/ 531 w 641"/>
                <a:gd name="T85" fmla="*/ 336 h 1504"/>
                <a:gd name="T86" fmla="*/ 531 w 641"/>
                <a:gd name="T87" fmla="*/ 508 h 1504"/>
                <a:gd name="T88" fmla="*/ 541 w 641"/>
                <a:gd name="T89" fmla="*/ 664 h 1504"/>
                <a:gd name="T90" fmla="*/ 508 w 641"/>
                <a:gd name="T91" fmla="*/ 679 h 1504"/>
                <a:gd name="T92" fmla="*/ 505 w 641"/>
                <a:gd name="T93" fmla="*/ 417 h 1504"/>
                <a:gd name="T94" fmla="*/ 177 w 641"/>
                <a:gd name="T95" fmla="*/ 765 h 1504"/>
                <a:gd name="T96" fmla="*/ 180 w 641"/>
                <a:gd name="T97" fmla="*/ 925 h 1504"/>
                <a:gd name="T98" fmla="*/ 154 w 641"/>
                <a:gd name="T99" fmla="*/ 1025 h 1504"/>
                <a:gd name="T100" fmla="*/ 150 w 641"/>
                <a:gd name="T101" fmla="*/ 1048 h 1504"/>
                <a:gd name="T102" fmla="*/ 118 w 641"/>
                <a:gd name="T103" fmla="*/ 1113 h 1504"/>
                <a:gd name="T104" fmla="*/ 113 w 641"/>
                <a:gd name="T105" fmla="*/ 1178 h 1504"/>
                <a:gd name="T106" fmla="*/ 90 w 641"/>
                <a:gd name="T107" fmla="*/ 1306 h 1504"/>
                <a:gd name="T108" fmla="*/ 70 w 641"/>
                <a:gd name="T109" fmla="*/ 1235 h 1504"/>
                <a:gd name="T110" fmla="*/ 85 w 641"/>
                <a:gd name="T111" fmla="*/ 1126 h 1504"/>
                <a:gd name="T112" fmla="*/ 99 w 641"/>
                <a:gd name="T113" fmla="*/ 1047 h 1504"/>
                <a:gd name="T114" fmla="*/ 101 w 641"/>
                <a:gd name="T115" fmla="*/ 980 h 1504"/>
                <a:gd name="T116" fmla="*/ 155 w 641"/>
                <a:gd name="T117" fmla="*/ 879 h 15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1"/>
                <a:gd name="T178" fmla="*/ 0 h 1504"/>
                <a:gd name="T179" fmla="*/ 641 w 641"/>
                <a:gd name="T180" fmla="*/ 1504 h 15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1" h="1504">
                  <a:moveTo>
                    <a:pt x="450" y="229"/>
                  </a:moveTo>
                  <a:lnTo>
                    <a:pt x="459" y="238"/>
                  </a:lnTo>
                  <a:lnTo>
                    <a:pt x="459" y="299"/>
                  </a:lnTo>
                  <a:lnTo>
                    <a:pt x="454" y="314"/>
                  </a:lnTo>
                  <a:lnTo>
                    <a:pt x="452" y="330"/>
                  </a:lnTo>
                  <a:lnTo>
                    <a:pt x="452" y="361"/>
                  </a:lnTo>
                  <a:lnTo>
                    <a:pt x="454" y="380"/>
                  </a:lnTo>
                  <a:lnTo>
                    <a:pt x="460" y="401"/>
                  </a:lnTo>
                  <a:lnTo>
                    <a:pt x="465" y="415"/>
                  </a:lnTo>
                  <a:lnTo>
                    <a:pt x="472" y="430"/>
                  </a:lnTo>
                  <a:lnTo>
                    <a:pt x="478" y="450"/>
                  </a:lnTo>
                  <a:lnTo>
                    <a:pt x="480" y="473"/>
                  </a:lnTo>
                  <a:lnTo>
                    <a:pt x="478" y="498"/>
                  </a:lnTo>
                  <a:lnTo>
                    <a:pt x="474" y="525"/>
                  </a:lnTo>
                  <a:lnTo>
                    <a:pt x="472" y="530"/>
                  </a:lnTo>
                  <a:lnTo>
                    <a:pt x="469" y="540"/>
                  </a:lnTo>
                  <a:lnTo>
                    <a:pt x="467" y="552"/>
                  </a:lnTo>
                  <a:lnTo>
                    <a:pt x="466" y="566"/>
                  </a:lnTo>
                  <a:lnTo>
                    <a:pt x="466" y="582"/>
                  </a:lnTo>
                  <a:lnTo>
                    <a:pt x="466" y="588"/>
                  </a:lnTo>
                  <a:lnTo>
                    <a:pt x="467" y="596"/>
                  </a:lnTo>
                  <a:lnTo>
                    <a:pt x="468" y="624"/>
                  </a:lnTo>
                  <a:lnTo>
                    <a:pt x="472" y="657"/>
                  </a:lnTo>
                  <a:lnTo>
                    <a:pt x="469" y="678"/>
                  </a:lnTo>
                  <a:lnTo>
                    <a:pt x="468" y="698"/>
                  </a:lnTo>
                  <a:lnTo>
                    <a:pt x="468" y="717"/>
                  </a:lnTo>
                  <a:lnTo>
                    <a:pt x="470" y="734"/>
                  </a:lnTo>
                  <a:lnTo>
                    <a:pt x="471" y="748"/>
                  </a:lnTo>
                  <a:lnTo>
                    <a:pt x="476" y="761"/>
                  </a:lnTo>
                  <a:lnTo>
                    <a:pt x="480" y="773"/>
                  </a:lnTo>
                  <a:lnTo>
                    <a:pt x="486" y="783"/>
                  </a:lnTo>
                  <a:lnTo>
                    <a:pt x="493" y="795"/>
                  </a:lnTo>
                  <a:lnTo>
                    <a:pt x="498" y="809"/>
                  </a:lnTo>
                  <a:lnTo>
                    <a:pt x="500" y="822"/>
                  </a:lnTo>
                  <a:lnTo>
                    <a:pt x="501" y="837"/>
                  </a:lnTo>
                  <a:lnTo>
                    <a:pt x="500" y="853"/>
                  </a:lnTo>
                  <a:lnTo>
                    <a:pt x="499" y="872"/>
                  </a:lnTo>
                  <a:lnTo>
                    <a:pt x="491" y="884"/>
                  </a:lnTo>
                  <a:lnTo>
                    <a:pt x="484" y="895"/>
                  </a:lnTo>
                  <a:lnTo>
                    <a:pt x="478" y="905"/>
                  </a:lnTo>
                  <a:lnTo>
                    <a:pt x="475" y="913"/>
                  </a:lnTo>
                  <a:lnTo>
                    <a:pt x="471" y="920"/>
                  </a:lnTo>
                  <a:lnTo>
                    <a:pt x="470" y="926"/>
                  </a:lnTo>
                  <a:lnTo>
                    <a:pt x="469" y="931"/>
                  </a:lnTo>
                  <a:lnTo>
                    <a:pt x="470" y="935"/>
                  </a:lnTo>
                  <a:lnTo>
                    <a:pt x="471" y="936"/>
                  </a:lnTo>
                  <a:lnTo>
                    <a:pt x="475" y="936"/>
                  </a:lnTo>
                  <a:lnTo>
                    <a:pt x="478" y="935"/>
                  </a:lnTo>
                  <a:lnTo>
                    <a:pt x="484" y="933"/>
                  </a:lnTo>
                  <a:lnTo>
                    <a:pt x="491" y="928"/>
                  </a:lnTo>
                  <a:lnTo>
                    <a:pt x="499" y="924"/>
                  </a:lnTo>
                  <a:lnTo>
                    <a:pt x="508" y="918"/>
                  </a:lnTo>
                  <a:lnTo>
                    <a:pt x="519" y="911"/>
                  </a:lnTo>
                  <a:lnTo>
                    <a:pt x="520" y="907"/>
                  </a:lnTo>
                  <a:lnTo>
                    <a:pt x="522" y="904"/>
                  </a:lnTo>
                  <a:lnTo>
                    <a:pt x="526" y="897"/>
                  </a:lnTo>
                  <a:lnTo>
                    <a:pt x="527" y="893"/>
                  </a:lnTo>
                  <a:lnTo>
                    <a:pt x="529" y="890"/>
                  </a:lnTo>
                  <a:lnTo>
                    <a:pt x="534" y="883"/>
                  </a:lnTo>
                  <a:lnTo>
                    <a:pt x="540" y="867"/>
                  </a:lnTo>
                  <a:lnTo>
                    <a:pt x="545" y="852"/>
                  </a:lnTo>
                  <a:lnTo>
                    <a:pt x="549" y="857"/>
                  </a:lnTo>
                  <a:lnTo>
                    <a:pt x="552" y="865"/>
                  </a:lnTo>
                  <a:lnTo>
                    <a:pt x="553" y="873"/>
                  </a:lnTo>
                  <a:lnTo>
                    <a:pt x="554" y="884"/>
                  </a:lnTo>
                  <a:lnTo>
                    <a:pt x="553" y="895"/>
                  </a:lnTo>
                  <a:lnTo>
                    <a:pt x="552" y="908"/>
                  </a:lnTo>
                  <a:lnTo>
                    <a:pt x="549" y="922"/>
                  </a:lnTo>
                  <a:lnTo>
                    <a:pt x="545" y="938"/>
                  </a:lnTo>
                  <a:lnTo>
                    <a:pt x="516" y="977"/>
                  </a:lnTo>
                  <a:lnTo>
                    <a:pt x="505" y="986"/>
                  </a:lnTo>
                  <a:lnTo>
                    <a:pt x="501" y="989"/>
                  </a:lnTo>
                  <a:lnTo>
                    <a:pt x="500" y="993"/>
                  </a:lnTo>
                  <a:lnTo>
                    <a:pt x="499" y="995"/>
                  </a:lnTo>
                  <a:lnTo>
                    <a:pt x="501" y="999"/>
                  </a:lnTo>
                  <a:lnTo>
                    <a:pt x="505" y="1001"/>
                  </a:lnTo>
                  <a:lnTo>
                    <a:pt x="510" y="1004"/>
                  </a:lnTo>
                  <a:lnTo>
                    <a:pt x="513" y="1005"/>
                  </a:lnTo>
                  <a:lnTo>
                    <a:pt x="521" y="1007"/>
                  </a:lnTo>
                  <a:lnTo>
                    <a:pt x="530" y="1007"/>
                  </a:lnTo>
                  <a:lnTo>
                    <a:pt x="543" y="1009"/>
                  </a:lnTo>
                  <a:lnTo>
                    <a:pt x="555" y="996"/>
                  </a:lnTo>
                  <a:lnTo>
                    <a:pt x="567" y="983"/>
                  </a:lnTo>
                  <a:lnTo>
                    <a:pt x="576" y="968"/>
                  </a:lnTo>
                  <a:lnTo>
                    <a:pt x="584" y="953"/>
                  </a:lnTo>
                  <a:lnTo>
                    <a:pt x="588" y="936"/>
                  </a:lnTo>
                  <a:lnTo>
                    <a:pt x="588" y="931"/>
                  </a:lnTo>
                  <a:lnTo>
                    <a:pt x="589" y="926"/>
                  </a:lnTo>
                  <a:lnTo>
                    <a:pt x="591" y="918"/>
                  </a:lnTo>
                  <a:lnTo>
                    <a:pt x="593" y="898"/>
                  </a:lnTo>
                  <a:lnTo>
                    <a:pt x="591" y="879"/>
                  </a:lnTo>
                  <a:lnTo>
                    <a:pt x="580" y="844"/>
                  </a:lnTo>
                  <a:lnTo>
                    <a:pt x="571" y="805"/>
                  </a:lnTo>
                  <a:lnTo>
                    <a:pt x="568" y="787"/>
                  </a:lnTo>
                  <a:lnTo>
                    <a:pt x="563" y="759"/>
                  </a:lnTo>
                  <a:lnTo>
                    <a:pt x="559" y="730"/>
                  </a:lnTo>
                  <a:lnTo>
                    <a:pt x="565" y="706"/>
                  </a:lnTo>
                  <a:lnTo>
                    <a:pt x="570" y="686"/>
                  </a:lnTo>
                  <a:lnTo>
                    <a:pt x="570" y="683"/>
                  </a:lnTo>
                  <a:lnTo>
                    <a:pt x="573" y="660"/>
                  </a:lnTo>
                  <a:lnTo>
                    <a:pt x="574" y="639"/>
                  </a:lnTo>
                  <a:lnTo>
                    <a:pt x="573" y="624"/>
                  </a:lnTo>
                  <a:lnTo>
                    <a:pt x="571" y="606"/>
                  </a:lnTo>
                  <a:lnTo>
                    <a:pt x="566" y="586"/>
                  </a:lnTo>
                  <a:lnTo>
                    <a:pt x="559" y="570"/>
                  </a:lnTo>
                  <a:lnTo>
                    <a:pt x="559" y="564"/>
                  </a:lnTo>
                  <a:lnTo>
                    <a:pt x="559" y="541"/>
                  </a:lnTo>
                  <a:lnTo>
                    <a:pt x="563" y="521"/>
                  </a:lnTo>
                  <a:lnTo>
                    <a:pt x="567" y="505"/>
                  </a:lnTo>
                  <a:lnTo>
                    <a:pt x="574" y="493"/>
                  </a:lnTo>
                  <a:lnTo>
                    <a:pt x="575" y="483"/>
                  </a:lnTo>
                  <a:lnTo>
                    <a:pt x="578" y="473"/>
                  </a:lnTo>
                  <a:lnTo>
                    <a:pt x="578" y="462"/>
                  </a:lnTo>
                  <a:lnTo>
                    <a:pt x="578" y="451"/>
                  </a:lnTo>
                  <a:lnTo>
                    <a:pt x="575" y="438"/>
                  </a:lnTo>
                  <a:lnTo>
                    <a:pt x="573" y="426"/>
                  </a:lnTo>
                  <a:lnTo>
                    <a:pt x="569" y="412"/>
                  </a:lnTo>
                  <a:lnTo>
                    <a:pt x="565" y="399"/>
                  </a:lnTo>
                  <a:lnTo>
                    <a:pt x="579" y="318"/>
                  </a:lnTo>
                  <a:lnTo>
                    <a:pt x="578" y="303"/>
                  </a:lnTo>
                  <a:lnTo>
                    <a:pt x="578" y="290"/>
                  </a:lnTo>
                  <a:lnTo>
                    <a:pt x="578" y="266"/>
                  </a:lnTo>
                  <a:lnTo>
                    <a:pt x="581" y="265"/>
                  </a:lnTo>
                  <a:lnTo>
                    <a:pt x="588" y="258"/>
                  </a:lnTo>
                  <a:lnTo>
                    <a:pt x="597" y="253"/>
                  </a:lnTo>
                  <a:lnTo>
                    <a:pt x="600" y="248"/>
                  </a:lnTo>
                  <a:lnTo>
                    <a:pt x="604" y="245"/>
                  </a:lnTo>
                  <a:lnTo>
                    <a:pt x="613" y="238"/>
                  </a:lnTo>
                  <a:lnTo>
                    <a:pt x="619" y="228"/>
                  </a:lnTo>
                  <a:lnTo>
                    <a:pt x="619" y="226"/>
                  </a:lnTo>
                  <a:lnTo>
                    <a:pt x="619" y="225"/>
                  </a:lnTo>
                  <a:lnTo>
                    <a:pt x="620" y="225"/>
                  </a:lnTo>
                  <a:lnTo>
                    <a:pt x="623" y="222"/>
                  </a:lnTo>
                  <a:lnTo>
                    <a:pt x="627" y="218"/>
                  </a:lnTo>
                  <a:lnTo>
                    <a:pt x="633" y="207"/>
                  </a:lnTo>
                  <a:lnTo>
                    <a:pt x="641" y="197"/>
                  </a:lnTo>
                  <a:lnTo>
                    <a:pt x="639" y="174"/>
                  </a:lnTo>
                  <a:lnTo>
                    <a:pt x="635" y="154"/>
                  </a:lnTo>
                  <a:lnTo>
                    <a:pt x="631" y="135"/>
                  </a:lnTo>
                  <a:lnTo>
                    <a:pt x="626" y="118"/>
                  </a:lnTo>
                  <a:lnTo>
                    <a:pt x="618" y="100"/>
                  </a:lnTo>
                  <a:lnTo>
                    <a:pt x="610" y="85"/>
                  </a:lnTo>
                  <a:lnTo>
                    <a:pt x="599" y="70"/>
                  </a:lnTo>
                  <a:lnTo>
                    <a:pt x="588" y="58"/>
                  </a:lnTo>
                  <a:lnTo>
                    <a:pt x="574" y="45"/>
                  </a:lnTo>
                  <a:lnTo>
                    <a:pt x="560" y="36"/>
                  </a:lnTo>
                  <a:lnTo>
                    <a:pt x="544" y="26"/>
                  </a:lnTo>
                  <a:lnTo>
                    <a:pt x="528" y="18"/>
                  </a:lnTo>
                  <a:lnTo>
                    <a:pt x="509" y="11"/>
                  </a:lnTo>
                  <a:lnTo>
                    <a:pt x="490" y="7"/>
                  </a:lnTo>
                  <a:lnTo>
                    <a:pt x="468" y="2"/>
                  </a:lnTo>
                  <a:lnTo>
                    <a:pt x="446" y="0"/>
                  </a:lnTo>
                  <a:lnTo>
                    <a:pt x="398" y="10"/>
                  </a:lnTo>
                  <a:lnTo>
                    <a:pt x="353" y="27"/>
                  </a:lnTo>
                  <a:lnTo>
                    <a:pt x="308" y="46"/>
                  </a:lnTo>
                  <a:lnTo>
                    <a:pt x="283" y="58"/>
                  </a:lnTo>
                  <a:lnTo>
                    <a:pt x="258" y="73"/>
                  </a:lnTo>
                  <a:lnTo>
                    <a:pt x="209" y="107"/>
                  </a:lnTo>
                  <a:lnTo>
                    <a:pt x="157" y="146"/>
                  </a:lnTo>
                  <a:lnTo>
                    <a:pt x="132" y="167"/>
                  </a:lnTo>
                  <a:lnTo>
                    <a:pt x="107" y="192"/>
                  </a:lnTo>
                  <a:lnTo>
                    <a:pt x="82" y="213"/>
                  </a:lnTo>
                  <a:lnTo>
                    <a:pt x="70" y="227"/>
                  </a:lnTo>
                  <a:lnTo>
                    <a:pt x="61" y="243"/>
                  </a:lnTo>
                  <a:lnTo>
                    <a:pt x="50" y="260"/>
                  </a:lnTo>
                  <a:lnTo>
                    <a:pt x="41" y="281"/>
                  </a:lnTo>
                  <a:lnTo>
                    <a:pt x="33" y="303"/>
                  </a:lnTo>
                  <a:lnTo>
                    <a:pt x="25" y="328"/>
                  </a:lnTo>
                  <a:lnTo>
                    <a:pt x="21" y="364"/>
                  </a:lnTo>
                  <a:lnTo>
                    <a:pt x="19" y="397"/>
                  </a:lnTo>
                  <a:lnTo>
                    <a:pt x="18" y="429"/>
                  </a:lnTo>
                  <a:lnTo>
                    <a:pt x="19" y="460"/>
                  </a:lnTo>
                  <a:lnTo>
                    <a:pt x="20" y="488"/>
                  </a:lnTo>
                  <a:lnTo>
                    <a:pt x="23" y="515"/>
                  </a:lnTo>
                  <a:lnTo>
                    <a:pt x="26" y="540"/>
                  </a:lnTo>
                  <a:lnTo>
                    <a:pt x="32" y="562"/>
                  </a:lnTo>
                  <a:lnTo>
                    <a:pt x="37" y="583"/>
                  </a:lnTo>
                  <a:lnTo>
                    <a:pt x="45" y="601"/>
                  </a:lnTo>
                  <a:lnTo>
                    <a:pt x="52" y="618"/>
                  </a:lnTo>
                  <a:lnTo>
                    <a:pt x="63" y="634"/>
                  </a:lnTo>
                  <a:lnTo>
                    <a:pt x="73" y="646"/>
                  </a:lnTo>
                  <a:lnTo>
                    <a:pt x="85" y="657"/>
                  </a:lnTo>
                  <a:lnTo>
                    <a:pt x="98" y="667"/>
                  </a:lnTo>
                  <a:lnTo>
                    <a:pt x="113" y="675"/>
                  </a:lnTo>
                  <a:lnTo>
                    <a:pt x="115" y="704"/>
                  </a:lnTo>
                  <a:lnTo>
                    <a:pt x="117" y="734"/>
                  </a:lnTo>
                  <a:lnTo>
                    <a:pt x="115" y="764"/>
                  </a:lnTo>
                  <a:lnTo>
                    <a:pt x="112" y="796"/>
                  </a:lnTo>
                  <a:lnTo>
                    <a:pt x="107" y="827"/>
                  </a:lnTo>
                  <a:lnTo>
                    <a:pt x="99" y="859"/>
                  </a:lnTo>
                  <a:lnTo>
                    <a:pt x="90" y="892"/>
                  </a:lnTo>
                  <a:lnTo>
                    <a:pt x="80" y="925"/>
                  </a:lnTo>
                  <a:lnTo>
                    <a:pt x="71" y="931"/>
                  </a:lnTo>
                  <a:lnTo>
                    <a:pt x="66" y="938"/>
                  </a:lnTo>
                  <a:lnTo>
                    <a:pt x="58" y="954"/>
                  </a:lnTo>
                  <a:lnTo>
                    <a:pt x="53" y="973"/>
                  </a:lnTo>
                  <a:lnTo>
                    <a:pt x="55" y="995"/>
                  </a:lnTo>
                  <a:lnTo>
                    <a:pt x="60" y="1007"/>
                  </a:lnTo>
                  <a:lnTo>
                    <a:pt x="62" y="1021"/>
                  </a:lnTo>
                  <a:lnTo>
                    <a:pt x="58" y="1035"/>
                  </a:lnTo>
                  <a:lnTo>
                    <a:pt x="54" y="1044"/>
                  </a:lnTo>
                  <a:lnTo>
                    <a:pt x="50" y="1053"/>
                  </a:lnTo>
                  <a:lnTo>
                    <a:pt x="44" y="1057"/>
                  </a:lnTo>
                  <a:lnTo>
                    <a:pt x="39" y="1063"/>
                  </a:lnTo>
                  <a:lnTo>
                    <a:pt x="35" y="1070"/>
                  </a:lnTo>
                  <a:lnTo>
                    <a:pt x="33" y="1078"/>
                  </a:lnTo>
                  <a:lnTo>
                    <a:pt x="31" y="1086"/>
                  </a:lnTo>
                  <a:lnTo>
                    <a:pt x="31" y="1096"/>
                  </a:lnTo>
                  <a:lnTo>
                    <a:pt x="34" y="1117"/>
                  </a:lnTo>
                  <a:lnTo>
                    <a:pt x="39" y="1129"/>
                  </a:lnTo>
                  <a:lnTo>
                    <a:pt x="41" y="1142"/>
                  </a:lnTo>
                  <a:lnTo>
                    <a:pt x="39" y="1155"/>
                  </a:lnTo>
                  <a:lnTo>
                    <a:pt x="34" y="1170"/>
                  </a:lnTo>
                  <a:lnTo>
                    <a:pt x="26" y="1177"/>
                  </a:lnTo>
                  <a:lnTo>
                    <a:pt x="23" y="1184"/>
                  </a:lnTo>
                  <a:lnTo>
                    <a:pt x="20" y="1192"/>
                  </a:lnTo>
                  <a:lnTo>
                    <a:pt x="20" y="1202"/>
                  </a:lnTo>
                  <a:lnTo>
                    <a:pt x="20" y="1210"/>
                  </a:lnTo>
                  <a:lnTo>
                    <a:pt x="23" y="1221"/>
                  </a:lnTo>
                  <a:lnTo>
                    <a:pt x="26" y="1232"/>
                  </a:lnTo>
                  <a:lnTo>
                    <a:pt x="34" y="1244"/>
                  </a:lnTo>
                  <a:lnTo>
                    <a:pt x="34" y="1276"/>
                  </a:lnTo>
                  <a:lnTo>
                    <a:pt x="33" y="1276"/>
                  </a:lnTo>
                  <a:lnTo>
                    <a:pt x="33" y="1277"/>
                  </a:lnTo>
                  <a:lnTo>
                    <a:pt x="33" y="1279"/>
                  </a:lnTo>
                  <a:lnTo>
                    <a:pt x="33" y="1284"/>
                  </a:lnTo>
                  <a:lnTo>
                    <a:pt x="33" y="1292"/>
                  </a:lnTo>
                  <a:lnTo>
                    <a:pt x="31" y="1310"/>
                  </a:lnTo>
                  <a:lnTo>
                    <a:pt x="22" y="1342"/>
                  </a:lnTo>
                  <a:lnTo>
                    <a:pt x="17" y="1357"/>
                  </a:lnTo>
                  <a:lnTo>
                    <a:pt x="10" y="1374"/>
                  </a:lnTo>
                  <a:lnTo>
                    <a:pt x="6" y="1379"/>
                  </a:lnTo>
                  <a:lnTo>
                    <a:pt x="4" y="1384"/>
                  </a:lnTo>
                  <a:lnTo>
                    <a:pt x="1" y="1394"/>
                  </a:lnTo>
                  <a:lnTo>
                    <a:pt x="0" y="1397"/>
                  </a:lnTo>
                  <a:lnTo>
                    <a:pt x="1" y="1401"/>
                  </a:lnTo>
                  <a:lnTo>
                    <a:pt x="5" y="1408"/>
                  </a:lnTo>
                  <a:lnTo>
                    <a:pt x="10" y="1412"/>
                  </a:lnTo>
                  <a:lnTo>
                    <a:pt x="20" y="1415"/>
                  </a:lnTo>
                  <a:lnTo>
                    <a:pt x="33" y="1417"/>
                  </a:lnTo>
                  <a:lnTo>
                    <a:pt x="49" y="1419"/>
                  </a:lnTo>
                  <a:lnTo>
                    <a:pt x="91" y="1409"/>
                  </a:lnTo>
                  <a:lnTo>
                    <a:pt x="75" y="1470"/>
                  </a:lnTo>
                  <a:lnTo>
                    <a:pt x="71" y="1474"/>
                  </a:lnTo>
                  <a:lnTo>
                    <a:pt x="70" y="1478"/>
                  </a:lnTo>
                  <a:lnTo>
                    <a:pt x="69" y="1484"/>
                  </a:lnTo>
                  <a:lnTo>
                    <a:pt x="70" y="1490"/>
                  </a:lnTo>
                  <a:lnTo>
                    <a:pt x="76" y="1495"/>
                  </a:lnTo>
                  <a:lnTo>
                    <a:pt x="78" y="1496"/>
                  </a:lnTo>
                  <a:lnTo>
                    <a:pt x="82" y="1498"/>
                  </a:lnTo>
                  <a:lnTo>
                    <a:pt x="86" y="1500"/>
                  </a:lnTo>
                  <a:lnTo>
                    <a:pt x="93" y="1502"/>
                  </a:lnTo>
                  <a:lnTo>
                    <a:pt x="98" y="1502"/>
                  </a:lnTo>
                  <a:lnTo>
                    <a:pt x="106" y="1503"/>
                  </a:lnTo>
                  <a:lnTo>
                    <a:pt x="113" y="1503"/>
                  </a:lnTo>
                  <a:lnTo>
                    <a:pt x="123" y="1504"/>
                  </a:lnTo>
                  <a:lnTo>
                    <a:pt x="170" y="1495"/>
                  </a:lnTo>
                  <a:lnTo>
                    <a:pt x="217" y="1493"/>
                  </a:lnTo>
                  <a:lnTo>
                    <a:pt x="264" y="1495"/>
                  </a:lnTo>
                  <a:lnTo>
                    <a:pt x="313" y="1504"/>
                  </a:lnTo>
                  <a:lnTo>
                    <a:pt x="323" y="1500"/>
                  </a:lnTo>
                  <a:lnTo>
                    <a:pt x="333" y="1495"/>
                  </a:lnTo>
                  <a:lnTo>
                    <a:pt x="342" y="1491"/>
                  </a:lnTo>
                  <a:lnTo>
                    <a:pt x="349" y="1489"/>
                  </a:lnTo>
                  <a:lnTo>
                    <a:pt x="355" y="1484"/>
                  </a:lnTo>
                  <a:lnTo>
                    <a:pt x="359" y="1481"/>
                  </a:lnTo>
                  <a:lnTo>
                    <a:pt x="365" y="1475"/>
                  </a:lnTo>
                  <a:lnTo>
                    <a:pt x="365" y="1470"/>
                  </a:lnTo>
                  <a:lnTo>
                    <a:pt x="364" y="1466"/>
                  </a:lnTo>
                  <a:lnTo>
                    <a:pt x="362" y="1462"/>
                  </a:lnTo>
                  <a:lnTo>
                    <a:pt x="360" y="1460"/>
                  </a:lnTo>
                  <a:lnTo>
                    <a:pt x="359" y="1459"/>
                  </a:lnTo>
                  <a:lnTo>
                    <a:pt x="348" y="1450"/>
                  </a:lnTo>
                  <a:lnTo>
                    <a:pt x="341" y="1446"/>
                  </a:lnTo>
                  <a:lnTo>
                    <a:pt x="336" y="1443"/>
                  </a:lnTo>
                  <a:lnTo>
                    <a:pt x="334" y="1442"/>
                  </a:lnTo>
                  <a:lnTo>
                    <a:pt x="333" y="1442"/>
                  </a:lnTo>
                  <a:lnTo>
                    <a:pt x="282" y="1453"/>
                  </a:lnTo>
                  <a:lnTo>
                    <a:pt x="232" y="1460"/>
                  </a:lnTo>
                  <a:lnTo>
                    <a:pt x="183" y="1462"/>
                  </a:lnTo>
                  <a:lnTo>
                    <a:pt x="134" y="1460"/>
                  </a:lnTo>
                  <a:lnTo>
                    <a:pt x="134" y="1406"/>
                  </a:lnTo>
                  <a:lnTo>
                    <a:pt x="153" y="1405"/>
                  </a:lnTo>
                  <a:lnTo>
                    <a:pt x="173" y="1408"/>
                  </a:lnTo>
                  <a:lnTo>
                    <a:pt x="193" y="1411"/>
                  </a:lnTo>
                  <a:lnTo>
                    <a:pt x="214" y="1419"/>
                  </a:lnTo>
                  <a:lnTo>
                    <a:pt x="221" y="1417"/>
                  </a:lnTo>
                  <a:lnTo>
                    <a:pt x="228" y="1417"/>
                  </a:lnTo>
                  <a:lnTo>
                    <a:pt x="242" y="1417"/>
                  </a:lnTo>
                  <a:lnTo>
                    <a:pt x="244" y="1416"/>
                  </a:lnTo>
                  <a:lnTo>
                    <a:pt x="247" y="1416"/>
                  </a:lnTo>
                  <a:lnTo>
                    <a:pt x="254" y="1416"/>
                  </a:lnTo>
                  <a:lnTo>
                    <a:pt x="264" y="1416"/>
                  </a:lnTo>
                  <a:lnTo>
                    <a:pt x="272" y="1414"/>
                  </a:lnTo>
                  <a:lnTo>
                    <a:pt x="272" y="1413"/>
                  </a:lnTo>
                  <a:lnTo>
                    <a:pt x="273" y="1413"/>
                  </a:lnTo>
                  <a:lnTo>
                    <a:pt x="275" y="1413"/>
                  </a:lnTo>
                  <a:lnTo>
                    <a:pt x="279" y="1413"/>
                  </a:lnTo>
                  <a:lnTo>
                    <a:pt x="282" y="1411"/>
                  </a:lnTo>
                  <a:lnTo>
                    <a:pt x="282" y="1410"/>
                  </a:lnTo>
                  <a:lnTo>
                    <a:pt x="283" y="1410"/>
                  </a:lnTo>
                  <a:lnTo>
                    <a:pt x="285" y="1410"/>
                  </a:lnTo>
                  <a:lnTo>
                    <a:pt x="288" y="1408"/>
                  </a:lnTo>
                  <a:lnTo>
                    <a:pt x="289" y="1403"/>
                  </a:lnTo>
                  <a:lnTo>
                    <a:pt x="288" y="1401"/>
                  </a:lnTo>
                  <a:lnTo>
                    <a:pt x="288" y="1400"/>
                  </a:lnTo>
                  <a:lnTo>
                    <a:pt x="286" y="1395"/>
                  </a:lnTo>
                  <a:lnTo>
                    <a:pt x="283" y="1390"/>
                  </a:lnTo>
                  <a:lnTo>
                    <a:pt x="276" y="1384"/>
                  </a:lnTo>
                  <a:lnTo>
                    <a:pt x="272" y="1381"/>
                  </a:lnTo>
                  <a:lnTo>
                    <a:pt x="269" y="1379"/>
                  </a:lnTo>
                  <a:lnTo>
                    <a:pt x="259" y="1372"/>
                  </a:lnTo>
                  <a:lnTo>
                    <a:pt x="256" y="1370"/>
                  </a:lnTo>
                  <a:lnTo>
                    <a:pt x="254" y="1369"/>
                  </a:lnTo>
                  <a:lnTo>
                    <a:pt x="249" y="1367"/>
                  </a:lnTo>
                  <a:lnTo>
                    <a:pt x="221" y="1361"/>
                  </a:lnTo>
                  <a:lnTo>
                    <a:pt x="193" y="1360"/>
                  </a:lnTo>
                  <a:lnTo>
                    <a:pt x="163" y="1361"/>
                  </a:lnTo>
                  <a:lnTo>
                    <a:pt x="134" y="1367"/>
                  </a:lnTo>
                  <a:lnTo>
                    <a:pt x="129" y="1324"/>
                  </a:lnTo>
                  <a:lnTo>
                    <a:pt x="132" y="1280"/>
                  </a:lnTo>
                  <a:lnTo>
                    <a:pt x="139" y="1237"/>
                  </a:lnTo>
                  <a:lnTo>
                    <a:pt x="152" y="1195"/>
                  </a:lnTo>
                  <a:lnTo>
                    <a:pt x="156" y="1186"/>
                  </a:lnTo>
                  <a:lnTo>
                    <a:pt x="160" y="1179"/>
                  </a:lnTo>
                  <a:lnTo>
                    <a:pt x="164" y="1170"/>
                  </a:lnTo>
                  <a:lnTo>
                    <a:pt x="167" y="1162"/>
                  </a:lnTo>
                  <a:lnTo>
                    <a:pt x="168" y="1151"/>
                  </a:lnTo>
                  <a:lnTo>
                    <a:pt x="168" y="1145"/>
                  </a:lnTo>
                  <a:lnTo>
                    <a:pt x="169" y="1141"/>
                  </a:lnTo>
                  <a:lnTo>
                    <a:pt x="169" y="1130"/>
                  </a:lnTo>
                  <a:lnTo>
                    <a:pt x="169" y="1120"/>
                  </a:lnTo>
                  <a:lnTo>
                    <a:pt x="171" y="1100"/>
                  </a:lnTo>
                  <a:lnTo>
                    <a:pt x="175" y="1087"/>
                  </a:lnTo>
                  <a:lnTo>
                    <a:pt x="181" y="1077"/>
                  </a:lnTo>
                  <a:lnTo>
                    <a:pt x="189" y="1073"/>
                  </a:lnTo>
                  <a:lnTo>
                    <a:pt x="198" y="1058"/>
                  </a:lnTo>
                  <a:lnTo>
                    <a:pt x="203" y="1045"/>
                  </a:lnTo>
                  <a:lnTo>
                    <a:pt x="204" y="1032"/>
                  </a:lnTo>
                  <a:lnTo>
                    <a:pt x="202" y="1019"/>
                  </a:lnTo>
                  <a:lnTo>
                    <a:pt x="207" y="999"/>
                  </a:lnTo>
                  <a:lnTo>
                    <a:pt x="213" y="981"/>
                  </a:lnTo>
                  <a:lnTo>
                    <a:pt x="221" y="967"/>
                  </a:lnTo>
                  <a:lnTo>
                    <a:pt x="231" y="957"/>
                  </a:lnTo>
                  <a:lnTo>
                    <a:pt x="239" y="920"/>
                  </a:lnTo>
                  <a:lnTo>
                    <a:pt x="245" y="884"/>
                  </a:lnTo>
                  <a:lnTo>
                    <a:pt x="249" y="847"/>
                  </a:lnTo>
                  <a:lnTo>
                    <a:pt x="253" y="813"/>
                  </a:lnTo>
                  <a:lnTo>
                    <a:pt x="254" y="776"/>
                  </a:lnTo>
                  <a:lnTo>
                    <a:pt x="253" y="740"/>
                  </a:lnTo>
                  <a:lnTo>
                    <a:pt x="249" y="703"/>
                  </a:lnTo>
                  <a:lnTo>
                    <a:pt x="247" y="684"/>
                  </a:lnTo>
                  <a:lnTo>
                    <a:pt x="246" y="667"/>
                  </a:lnTo>
                  <a:lnTo>
                    <a:pt x="258" y="656"/>
                  </a:lnTo>
                  <a:lnTo>
                    <a:pt x="270" y="646"/>
                  </a:lnTo>
                  <a:lnTo>
                    <a:pt x="279" y="633"/>
                  </a:lnTo>
                  <a:lnTo>
                    <a:pt x="288" y="619"/>
                  </a:lnTo>
                  <a:lnTo>
                    <a:pt x="294" y="602"/>
                  </a:lnTo>
                  <a:lnTo>
                    <a:pt x="301" y="585"/>
                  </a:lnTo>
                  <a:lnTo>
                    <a:pt x="305" y="566"/>
                  </a:lnTo>
                  <a:lnTo>
                    <a:pt x="308" y="546"/>
                  </a:lnTo>
                  <a:lnTo>
                    <a:pt x="309" y="531"/>
                  </a:lnTo>
                  <a:lnTo>
                    <a:pt x="309" y="506"/>
                  </a:lnTo>
                  <a:lnTo>
                    <a:pt x="309" y="505"/>
                  </a:lnTo>
                  <a:lnTo>
                    <a:pt x="309" y="492"/>
                  </a:lnTo>
                  <a:lnTo>
                    <a:pt x="307" y="477"/>
                  </a:lnTo>
                  <a:lnTo>
                    <a:pt x="306" y="473"/>
                  </a:lnTo>
                  <a:lnTo>
                    <a:pt x="306" y="470"/>
                  </a:lnTo>
                  <a:lnTo>
                    <a:pt x="306" y="463"/>
                  </a:lnTo>
                  <a:lnTo>
                    <a:pt x="302" y="433"/>
                  </a:lnTo>
                  <a:lnTo>
                    <a:pt x="300" y="424"/>
                  </a:lnTo>
                  <a:lnTo>
                    <a:pt x="299" y="420"/>
                  </a:lnTo>
                  <a:lnTo>
                    <a:pt x="299" y="417"/>
                  </a:lnTo>
                  <a:lnTo>
                    <a:pt x="297" y="402"/>
                  </a:lnTo>
                  <a:lnTo>
                    <a:pt x="290" y="369"/>
                  </a:lnTo>
                  <a:lnTo>
                    <a:pt x="309" y="287"/>
                  </a:lnTo>
                  <a:lnTo>
                    <a:pt x="401" y="226"/>
                  </a:lnTo>
                  <a:lnTo>
                    <a:pt x="450" y="229"/>
                  </a:lnTo>
                  <a:close/>
                  <a:moveTo>
                    <a:pt x="512" y="252"/>
                  </a:moveTo>
                  <a:lnTo>
                    <a:pt x="517" y="242"/>
                  </a:lnTo>
                  <a:lnTo>
                    <a:pt x="520" y="244"/>
                  </a:lnTo>
                  <a:lnTo>
                    <a:pt x="524" y="254"/>
                  </a:lnTo>
                  <a:lnTo>
                    <a:pt x="527" y="265"/>
                  </a:lnTo>
                  <a:lnTo>
                    <a:pt x="531" y="277"/>
                  </a:lnTo>
                  <a:lnTo>
                    <a:pt x="534" y="292"/>
                  </a:lnTo>
                  <a:lnTo>
                    <a:pt x="537" y="309"/>
                  </a:lnTo>
                  <a:lnTo>
                    <a:pt x="531" y="336"/>
                  </a:lnTo>
                  <a:lnTo>
                    <a:pt x="529" y="362"/>
                  </a:lnTo>
                  <a:lnTo>
                    <a:pt x="528" y="382"/>
                  </a:lnTo>
                  <a:lnTo>
                    <a:pt x="531" y="401"/>
                  </a:lnTo>
                  <a:lnTo>
                    <a:pt x="533" y="404"/>
                  </a:lnTo>
                  <a:lnTo>
                    <a:pt x="538" y="422"/>
                  </a:lnTo>
                  <a:lnTo>
                    <a:pt x="541" y="443"/>
                  </a:lnTo>
                  <a:lnTo>
                    <a:pt x="542" y="464"/>
                  </a:lnTo>
                  <a:lnTo>
                    <a:pt x="541" y="487"/>
                  </a:lnTo>
                  <a:lnTo>
                    <a:pt x="531" y="508"/>
                  </a:lnTo>
                  <a:lnTo>
                    <a:pt x="527" y="532"/>
                  </a:lnTo>
                  <a:lnTo>
                    <a:pt x="526" y="556"/>
                  </a:lnTo>
                  <a:lnTo>
                    <a:pt x="530" y="580"/>
                  </a:lnTo>
                  <a:lnTo>
                    <a:pt x="534" y="593"/>
                  </a:lnTo>
                  <a:lnTo>
                    <a:pt x="536" y="599"/>
                  </a:lnTo>
                  <a:lnTo>
                    <a:pt x="537" y="605"/>
                  </a:lnTo>
                  <a:lnTo>
                    <a:pt x="541" y="613"/>
                  </a:lnTo>
                  <a:lnTo>
                    <a:pt x="541" y="639"/>
                  </a:lnTo>
                  <a:lnTo>
                    <a:pt x="541" y="664"/>
                  </a:lnTo>
                  <a:lnTo>
                    <a:pt x="540" y="672"/>
                  </a:lnTo>
                  <a:lnTo>
                    <a:pt x="536" y="693"/>
                  </a:lnTo>
                  <a:lnTo>
                    <a:pt x="531" y="714"/>
                  </a:lnTo>
                  <a:lnTo>
                    <a:pt x="525" y="733"/>
                  </a:lnTo>
                  <a:lnTo>
                    <a:pt x="519" y="751"/>
                  </a:lnTo>
                  <a:lnTo>
                    <a:pt x="514" y="740"/>
                  </a:lnTo>
                  <a:lnTo>
                    <a:pt x="512" y="729"/>
                  </a:lnTo>
                  <a:lnTo>
                    <a:pt x="509" y="706"/>
                  </a:lnTo>
                  <a:lnTo>
                    <a:pt x="508" y="679"/>
                  </a:lnTo>
                  <a:lnTo>
                    <a:pt x="511" y="652"/>
                  </a:lnTo>
                  <a:lnTo>
                    <a:pt x="506" y="554"/>
                  </a:lnTo>
                  <a:lnTo>
                    <a:pt x="508" y="534"/>
                  </a:lnTo>
                  <a:lnTo>
                    <a:pt x="510" y="517"/>
                  </a:lnTo>
                  <a:lnTo>
                    <a:pt x="513" y="486"/>
                  </a:lnTo>
                  <a:lnTo>
                    <a:pt x="512" y="457"/>
                  </a:lnTo>
                  <a:lnTo>
                    <a:pt x="511" y="444"/>
                  </a:lnTo>
                  <a:lnTo>
                    <a:pt x="511" y="433"/>
                  </a:lnTo>
                  <a:lnTo>
                    <a:pt x="505" y="417"/>
                  </a:lnTo>
                  <a:lnTo>
                    <a:pt x="501" y="403"/>
                  </a:lnTo>
                  <a:lnTo>
                    <a:pt x="496" y="378"/>
                  </a:lnTo>
                  <a:lnTo>
                    <a:pt x="496" y="355"/>
                  </a:lnTo>
                  <a:lnTo>
                    <a:pt x="495" y="338"/>
                  </a:lnTo>
                  <a:lnTo>
                    <a:pt x="498" y="324"/>
                  </a:lnTo>
                  <a:lnTo>
                    <a:pt x="502" y="310"/>
                  </a:lnTo>
                  <a:lnTo>
                    <a:pt x="510" y="298"/>
                  </a:lnTo>
                  <a:lnTo>
                    <a:pt x="512" y="252"/>
                  </a:lnTo>
                  <a:close/>
                  <a:moveTo>
                    <a:pt x="177" y="765"/>
                  </a:moveTo>
                  <a:lnTo>
                    <a:pt x="177" y="751"/>
                  </a:lnTo>
                  <a:lnTo>
                    <a:pt x="177" y="765"/>
                  </a:lnTo>
                  <a:lnTo>
                    <a:pt x="180" y="784"/>
                  </a:lnTo>
                  <a:lnTo>
                    <a:pt x="183" y="804"/>
                  </a:lnTo>
                  <a:lnTo>
                    <a:pt x="185" y="826"/>
                  </a:lnTo>
                  <a:lnTo>
                    <a:pt x="186" y="850"/>
                  </a:lnTo>
                  <a:lnTo>
                    <a:pt x="185" y="873"/>
                  </a:lnTo>
                  <a:lnTo>
                    <a:pt x="183" y="899"/>
                  </a:lnTo>
                  <a:lnTo>
                    <a:pt x="180" y="925"/>
                  </a:lnTo>
                  <a:lnTo>
                    <a:pt x="177" y="954"/>
                  </a:lnTo>
                  <a:lnTo>
                    <a:pt x="170" y="958"/>
                  </a:lnTo>
                  <a:lnTo>
                    <a:pt x="166" y="963"/>
                  </a:lnTo>
                  <a:lnTo>
                    <a:pt x="162" y="969"/>
                  </a:lnTo>
                  <a:lnTo>
                    <a:pt x="159" y="978"/>
                  </a:lnTo>
                  <a:lnTo>
                    <a:pt x="156" y="986"/>
                  </a:lnTo>
                  <a:lnTo>
                    <a:pt x="155" y="995"/>
                  </a:lnTo>
                  <a:lnTo>
                    <a:pt x="154" y="1018"/>
                  </a:lnTo>
                  <a:lnTo>
                    <a:pt x="154" y="1025"/>
                  </a:lnTo>
                  <a:lnTo>
                    <a:pt x="154" y="1028"/>
                  </a:lnTo>
                  <a:lnTo>
                    <a:pt x="155" y="1032"/>
                  </a:lnTo>
                  <a:lnTo>
                    <a:pt x="154" y="1039"/>
                  </a:lnTo>
                  <a:lnTo>
                    <a:pt x="153" y="1039"/>
                  </a:lnTo>
                  <a:lnTo>
                    <a:pt x="153" y="1040"/>
                  </a:lnTo>
                  <a:lnTo>
                    <a:pt x="153" y="1042"/>
                  </a:lnTo>
                  <a:lnTo>
                    <a:pt x="153" y="1046"/>
                  </a:lnTo>
                  <a:lnTo>
                    <a:pt x="151" y="1048"/>
                  </a:lnTo>
                  <a:lnTo>
                    <a:pt x="150" y="1048"/>
                  </a:lnTo>
                  <a:lnTo>
                    <a:pt x="150" y="1049"/>
                  </a:lnTo>
                  <a:lnTo>
                    <a:pt x="150" y="1052"/>
                  </a:lnTo>
                  <a:lnTo>
                    <a:pt x="147" y="1058"/>
                  </a:lnTo>
                  <a:lnTo>
                    <a:pt x="143" y="1060"/>
                  </a:lnTo>
                  <a:lnTo>
                    <a:pt x="141" y="1063"/>
                  </a:lnTo>
                  <a:lnTo>
                    <a:pt x="137" y="1070"/>
                  </a:lnTo>
                  <a:lnTo>
                    <a:pt x="125" y="1083"/>
                  </a:lnTo>
                  <a:lnTo>
                    <a:pt x="119" y="1098"/>
                  </a:lnTo>
                  <a:lnTo>
                    <a:pt x="118" y="1113"/>
                  </a:lnTo>
                  <a:lnTo>
                    <a:pt x="122" y="1129"/>
                  </a:lnTo>
                  <a:lnTo>
                    <a:pt x="122" y="1132"/>
                  </a:lnTo>
                  <a:lnTo>
                    <a:pt x="123" y="1137"/>
                  </a:lnTo>
                  <a:lnTo>
                    <a:pt x="124" y="1145"/>
                  </a:lnTo>
                  <a:lnTo>
                    <a:pt x="124" y="1153"/>
                  </a:lnTo>
                  <a:lnTo>
                    <a:pt x="123" y="1162"/>
                  </a:lnTo>
                  <a:lnTo>
                    <a:pt x="120" y="1168"/>
                  </a:lnTo>
                  <a:lnTo>
                    <a:pt x="115" y="1177"/>
                  </a:lnTo>
                  <a:lnTo>
                    <a:pt x="113" y="1178"/>
                  </a:lnTo>
                  <a:lnTo>
                    <a:pt x="112" y="1180"/>
                  </a:lnTo>
                  <a:lnTo>
                    <a:pt x="110" y="1184"/>
                  </a:lnTo>
                  <a:lnTo>
                    <a:pt x="105" y="1193"/>
                  </a:lnTo>
                  <a:lnTo>
                    <a:pt x="99" y="1205"/>
                  </a:lnTo>
                  <a:lnTo>
                    <a:pt x="96" y="1221"/>
                  </a:lnTo>
                  <a:lnTo>
                    <a:pt x="93" y="1238"/>
                  </a:lnTo>
                  <a:lnTo>
                    <a:pt x="92" y="1259"/>
                  </a:lnTo>
                  <a:lnTo>
                    <a:pt x="90" y="1281"/>
                  </a:lnTo>
                  <a:lnTo>
                    <a:pt x="90" y="1306"/>
                  </a:lnTo>
                  <a:lnTo>
                    <a:pt x="90" y="1333"/>
                  </a:lnTo>
                  <a:lnTo>
                    <a:pt x="92" y="1365"/>
                  </a:lnTo>
                  <a:lnTo>
                    <a:pt x="64" y="1365"/>
                  </a:lnTo>
                  <a:lnTo>
                    <a:pt x="66" y="1338"/>
                  </a:lnTo>
                  <a:lnTo>
                    <a:pt x="69" y="1314"/>
                  </a:lnTo>
                  <a:lnTo>
                    <a:pt x="70" y="1291"/>
                  </a:lnTo>
                  <a:lnTo>
                    <a:pt x="71" y="1271"/>
                  </a:lnTo>
                  <a:lnTo>
                    <a:pt x="70" y="1251"/>
                  </a:lnTo>
                  <a:lnTo>
                    <a:pt x="70" y="1235"/>
                  </a:lnTo>
                  <a:lnTo>
                    <a:pt x="68" y="1219"/>
                  </a:lnTo>
                  <a:lnTo>
                    <a:pt x="67" y="1206"/>
                  </a:lnTo>
                  <a:lnTo>
                    <a:pt x="70" y="1192"/>
                  </a:lnTo>
                  <a:lnTo>
                    <a:pt x="75" y="1180"/>
                  </a:lnTo>
                  <a:lnTo>
                    <a:pt x="80" y="1159"/>
                  </a:lnTo>
                  <a:lnTo>
                    <a:pt x="83" y="1141"/>
                  </a:lnTo>
                  <a:lnTo>
                    <a:pt x="84" y="1134"/>
                  </a:lnTo>
                  <a:lnTo>
                    <a:pt x="85" y="1128"/>
                  </a:lnTo>
                  <a:lnTo>
                    <a:pt x="85" y="1126"/>
                  </a:lnTo>
                  <a:lnTo>
                    <a:pt x="80" y="1103"/>
                  </a:lnTo>
                  <a:lnTo>
                    <a:pt x="79" y="1093"/>
                  </a:lnTo>
                  <a:lnTo>
                    <a:pt x="80" y="1084"/>
                  </a:lnTo>
                  <a:lnTo>
                    <a:pt x="84" y="1068"/>
                  </a:lnTo>
                  <a:lnTo>
                    <a:pt x="93" y="1054"/>
                  </a:lnTo>
                  <a:lnTo>
                    <a:pt x="95" y="1052"/>
                  </a:lnTo>
                  <a:lnTo>
                    <a:pt x="99" y="1050"/>
                  </a:lnTo>
                  <a:lnTo>
                    <a:pt x="99" y="1048"/>
                  </a:lnTo>
                  <a:lnTo>
                    <a:pt x="99" y="1047"/>
                  </a:lnTo>
                  <a:lnTo>
                    <a:pt x="100" y="1047"/>
                  </a:lnTo>
                  <a:lnTo>
                    <a:pt x="103" y="1044"/>
                  </a:lnTo>
                  <a:lnTo>
                    <a:pt x="104" y="1040"/>
                  </a:lnTo>
                  <a:lnTo>
                    <a:pt x="106" y="1035"/>
                  </a:lnTo>
                  <a:lnTo>
                    <a:pt x="106" y="1028"/>
                  </a:lnTo>
                  <a:lnTo>
                    <a:pt x="107" y="1021"/>
                  </a:lnTo>
                  <a:lnTo>
                    <a:pt x="107" y="1004"/>
                  </a:lnTo>
                  <a:lnTo>
                    <a:pt x="103" y="991"/>
                  </a:lnTo>
                  <a:lnTo>
                    <a:pt x="101" y="980"/>
                  </a:lnTo>
                  <a:lnTo>
                    <a:pt x="105" y="962"/>
                  </a:lnTo>
                  <a:lnTo>
                    <a:pt x="107" y="953"/>
                  </a:lnTo>
                  <a:lnTo>
                    <a:pt x="112" y="947"/>
                  </a:lnTo>
                  <a:lnTo>
                    <a:pt x="119" y="941"/>
                  </a:lnTo>
                  <a:lnTo>
                    <a:pt x="128" y="938"/>
                  </a:lnTo>
                  <a:lnTo>
                    <a:pt x="138" y="919"/>
                  </a:lnTo>
                  <a:lnTo>
                    <a:pt x="148" y="899"/>
                  </a:lnTo>
                  <a:lnTo>
                    <a:pt x="151" y="888"/>
                  </a:lnTo>
                  <a:lnTo>
                    <a:pt x="155" y="879"/>
                  </a:lnTo>
                  <a:lnTo>
                    <a:pt x="158" y="868"/>
                  </a:lnTo>
                  <a:lnTo>
                    <a:pt x="163" y="858"/>
                  </a:lnTo>
                  <a:lnTo>
                    <a:pt x="167" y="836"/>
                  </a:lnTo>
                  <a:lnTo>
                    <a:pt x="171" y="813"/>
                  </a:lnTo>
                  <a:lnTo>
                    <a:pt x="174" y="789"/>
                  </a:lnTo>
                  <a:lnTo>
                    <a:pt x="177" y="76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Freeform 17"/>
            <p:cNvSpPr>
              <a:spLocks noChangeAspect="1"/>
            </p:cNvSpPr>
            <p:nvPr/>
          </p:nvSpPr>
          <p:spPr bwMode="auto">
            <a:xfrm>
              <a:off x="4015" y="1797"/>
              <a:ext cx="1" cy="1"/>
            </a:xfrm>
            <a:custGeom>
              <a:avLst/>
              <a:gdLst>
                <a:gd name="T0" fmla="*/ 0 w 12"/>
                <a:gd name="T1" fmla="*/ 10 h 12"/>
                <a:gd name="T2" fmla="*/ 12 w 12"/>
                <a:gd name="T3" fmla="*/ 12 h 12"/>
                <a:gd name="T4" fmla="*/ 8 w 12"/>
                <a:gd name="T5" fmla="*/ 2 h 12"/>
                <a:gd name="T6" fmla="*/ 5 w 12"/>
                <a:gd name="T7" fmla="*/ 0 h 12"/>
                <a:gd name="T8" fmla="*/ 0 w 12"/>
                <a:gd name="T9" fmla="*/ 1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0" y="10"/>
                  </a:moveTo>
                  <a:lnTo>
                    <a:pt x="12" y="12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Freeform 18"/>
            <p:cNvSpPr>
              <a:spLocks noChangeAspect="1"/>
            </p:cNvSpPr>
            <p:nvPr/>
          </p:nvSpPr>
          <p:spPr bwMode="auto">
            <a:xfrm>
              <a:off x="3984" y="1778"/>
              <a:ext cx="41" cy="78"/>
            </a:xfrm>
            <a:custGeom>
              <a:avLst/>
              <a:gdLst>
                <a:gd name="T0" fmla="*/ 50 w 534"/>
                <a:gd name="T1" fmla="*/ 146 h 1009"/>
                <a:gd name="T2" fmla="*/ 176 w 534"/>
                <a:gd name="T3" fmla="*/ 58 h 1009"/>
                <a:gd name="T4" fmla="*/ 291 w 534"/>
                <a:gd name="T5" fmla="*/ 10 h 1009"/>
                <a:gd name="T6" fmla="*/ 383 w 534"/>
                <a:gd name="T7" fmla="*/ 7 h 1009"/>
                <a:gd name="T8" fmla="*/ 437 w 534"/>
                <a:gd name="T9" fmla="*/ 26 h 1009"/>
                <a:gd name="T10" fmla="*/ 481 w 534"/>
                <a:gd name="T11" fmla="*/ 58 h 1009"/>
                <a:gd name="T12" fmla="*/ 511 w 534"/>
                <a:gd name="T13" fmla="*/ 100 h 1009"/>
                <a:gd name="T14" fmla="*/ 528 w 534"/>
                <a:gd name="T15" fmla="*/ 154 h 1009"/>
                <a:gd name="T16" fmla="*/ 526 w 534"/>
                <a:gd name="T17" fmla="*/ 207 h 1009"/>
                <a:gd name="T18" fmla="*/ 513 w 534"/>
                <a:gd name="T19" fmla="*/ 225 h 1009"/>
                <a:gd name="T20" fmla="*/ 512 w 534"/>
                <a:gd name="T21" fmla="*/ 228 h 1009"/>
                <a:gd name="T22" fmla="*/ 493 w 534"/>
                <a:gd name="T23" fmla="*/ 248 h 1009"/>
                <a:gd name="T24" fmla="*/ 474 w 534"/>
                <a:gd name="T25" fmla="*/ 265 h 1009"/>
                <a:gd name="T26" fmla="*/ 471 w 534"/>
                <a:gd name="T27" fmla="*/ 303 h 1009"/>
                <a:gd name="T28" fmla="*/ 462 w 534"/>
                <a:gd name="T29" fmla="*/ 412 h 1009"/>
                <a:gd name="T30" fmla="*/ 471 w 534"/>
                <a:gd name="T31" fmla="*/ 451 h 1009"/>
                <a:gd name="T32" fmla="*/ 468 w 534"/>
                <a:gd name="T33" fmla="*/ 483 h 1009"/>
                <a:gd name="T34" fmla="*/ 456 w 534"/>
                <a:gd name="T35" fmla="*/ 521 h 1009"/>
                <a:gd name="T36" fmla="*/ 452 w 534"/>
                <a:gd name="T37" fmla="*/ 570 h 1009"/>
                <a:gd name="T38" fmla="*/ 466 w 534"/>
                <a:gd name="T39" fmla="*/ 624 h 1009"/>
                <a:gd name="T40" fmla="*/ 463 w 534"/>
                <a:gd name="T41" fmla="*/ 683 h 1009"/>
                <a:gd name="T42" fmla="*/ 452 w 534"/>
                <a:gd name="T43" fmla="*/ 730 h 1009"/>
                <a:gd name="T44" fmla="*/ 464 w 534"/>
                <a:gd name="T45" fmla="*/ 805 h 1009"/>
                <a:gd name="T46" fmla="*/ 486 w 534"/>
                <a:gd name="T47" fmla="*/ 898 h 1009"/>
                <a:gd name="T48" fmla="*/ 481 w 534"/>
                <a:gd name="T49" fmla="*/ 931 h 1009"/>
                <a:gd name="T50" fmla="*/ 469 w 534"/>
                <a:gd name="T51" fmla="*/ 968 h 1009"/>
                <a:gd name="T52" fmla="*/ 436 w 534"/>
                <a:gd name="T53" fmla="*/ 1009 h 1009"/>
                <a:gd name="T54" fmla="*/ 406 w 534"/>
                <a:gd name="T55" fmla="*/ 1005 h 1009"/>
                <a:gd name="T56" fmla="*/ 394 w 534"/>
                <a:gd name="T57" fmla="*/ 999 h 1009"/>
                <a:gd name="T58" fmla="*/ 394 w 534"/>
                <a:gd name="T59" fmla="*/ 989 h 1009"/>
                <a:gd name="T60" fmla="*/ 438 w 534"/>
                <a:gd name="T61" fmla="*/ 938 h 1009"/>
                <a:gd name="T62" fmla="*/ 446 w 534"/>
                <a:gd name="T63" fmla="*/ 895 h 1009"/>
                <a:gd name="T64" fmla="*/ 445 w 534"/>
                <a:gd name="T65" fmla="*/ 865 h 1009"/>
                <a:gd name="T66" fmla="*/ 433 w 534"/>
                <a:gd name="T67" fmla="*/ 867 h 1009"/>
                <a:gd name="T68" fmla="*/ 420 w 534"/>
                <a:gd name="T69" fmla="*/ 893 h 1009"/>
                <a:gd name="T70" fmla="*/ 413 w 534"/>
                <a:gd name="T71" fmla="*/ 907 h 1009"/>
                <a:gd name="T72" fmla="*/ 392 w 534"/>
                <a:gd name="T73" fmla="*/ 924 h 1009"/>
                <a:gd name="T74" fmla="*/ 371 w 534"/>
                <a:gd name="T75" fmla="*/ 935 h 1009"/>
                <a:gd name="T76" fmla="*/ 363 w 534"/>
                <a:gd name="T77" fmla="*/ 935 h 1009"/>
                <a:gd name="T78" fmla="*/ 364 w 534"/>
                <a:gd name="T79" fmla="*/ 920 h 1009"/>
                <a:gd name="T80" fmla="*/ 377 w 534"/>
                <a:gd name="T81" fmla="*/ 895 h 1009"/>
                <a:gd name="T82" fmla="*/ 393 w 534"/>
                <a:gd name="T83" fmla="*/ 853 h 1009"/>
                <a:gd name="T84" fmla="*/ 391 w 534"/>
                <a:gd name="T85" fmla="*/ 809 h 1009"/>
                <a:gd name="T86" fmla="*/ 373 w 534"/>
                <a:gd name="T87" fmla="*/ 773 h 1009"/>
                <a:gd name="T88" fmla="*/ 363 w 534"/>
                <a:gd name="T89" fmla="*/ 734 h 1009"/>
                <a:gd name="T90" fmla="*/ 362 w 534"/>
                <a:gd name="T91" fmla="*/ 678 h 1009"/>
                <a:gd name="T92" fmla="*/ 360 w 534"/>
                <a:gd name="T93" fmla="*/ 596 h 1009"/>
                <a:gd name="T94" fmla="*/ 359 w 534"/>
                <a:gd name="T95" fmla="*/ 566 h 1009"/>
                <a:gd name="T96" fmla="*/ 365 w 534"/>
                <a:gd name="T97" fmla="*/ 530 h 1009"/>
                <a:gd name="T98" fmla="*/ 373 w 534"/>
                <a:gd name="T99" fmla="*/ 473 h 1009"/>
                <a:gd name="T100" fmla="*/ 358 w 534"/>
                <a:gd name="T101" fmla="*/ 415 h 1009"/>
                <a:gd name="T102" fmla="*/ 345 w 534"/>
                <a:gd name="T103" fmla="*/ 361 h 1009"/>
                <a:gd name="T104" fmla="*/ 352 w 534"/>
                <a:gd name="T105" fmla="*/ 299 h 1009"/>
                <a:gd name="T106" fmla="*/ 294 w 534"/>
                <a:gd name="T107" fmla="*/ 226 h 10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1009"/>
                <a:gd name="T164" fmla="*/ 534 w 534"/>
                <a:gd name="T165" fmla="*/ 1009 h 10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1009">
                  <a:moveTo>
                    <a:pt x="0" y="192"/>
                  </a:moveTo>
                  <a:lnTo>
                    <a:pt x="25" y="167"/>
                  </a:lnTo>
                  <a:lnTo>
                    <a:pt x="50" y="146"/>
                  </a:lnTo>
                  <a:lnTo>
                    <a:pt x="102" y="107"/>
                  </a:lnTo>
                  <a:lnTo>
                    <a:pt x="151" y="73"/>
                  </a:lnTo>
                  <a:lnTo>
                    <a:pt x="176" y="58"/>
                  </a:lnTo>
                  <a:lnTo>
                    <a:pt x="201" y="46"/>
                  </a:lnTo>
                  <a:lnTo>
                    <a:pt x="246" y="27"/>
                  </a:lnTo>
                  <a:lnTo>
                    <a:pt x="291" y="10"/>
                  </a:lnTo>
                  <a:lnTo>
                    <a:pt x="339" y="0"/>
                  </a:lnTo>
                  <a:lnTo>
                    <a:pt x="361" y="2"/>
                  </a:lnTo>
                  <a:lnTo>
                    <a:pt x="383" y="7"/>
                  </a:lnTo>
                  <a:lnTo>
                    <a:pt x="402" y="11"/>
                  </a:lnTo>
                  <a:lnTo>
                    <a:pt x="421" y="18"/>
                  </a:lnTo>
                  <a:lnTo>
                    <a:pt x="437" y="26"/>
                  </a:lnTo>
                  <a:lnTo>
                    <a:pt x="453" y="36"/>
                  </a:lnTo>
                  <a:lnTo>
                    <a:pt x="467" y="45"/>
                  </a:lnTo>
                  <a:lnTo>
                    <a:pt x="481" y="58"/>
                  </a:lnTo>
                  <a:lnTo>
                    <a:pt x="492" y="70"/>
                  </a:lnTo>
                  <a:lnTo>
                    <a:pt x="503" y="85"/>
                  </a:lnTo>
                  <a:lnTo>
                    <a:pt x="511" y="100"/>
                  </a:lnTo>
                  <a:lnTo>
                    <a:pt x="519" y="118"/>
                  </a:lnTo>
                  <a:lnTo>
                    <a:pt x="524" y="135"/>
                  </a:lnTo>
                  <a:lnTo>
                    <a:pt x="528" y="154"/>
                  </a:lnTo>
                  <a:lnTo>
                    <a:pt x="532" y="174"/>
                  </a:lnTo>
                  <a:lnTo>
                    <a:pt x="534" y="197"/>
                  </a:lnTo>
                  <a:lnTo>
                    <a:pt x="526" y="207"/>
                  </a:lnTo>
                  <a:lnTo>
                    <a:pt x="520" y="218"/>
                  </a:lnTo>
                  <a:lnTo>
                    <a:pt x="516" y="222"/>
                  </a:lnTo>
                  <a:lnTo>
                    <a:pt x="513" y="225"/>
                  </a:lnTo>
                  <a:lnTo>
                    <a:pt x="512" y="225"/>
                  </a:lnTo>
                  <a:lnTo>
                    <a:pt x="512" y="226"/>
                  </a:lnTo>
                  <a:lnTo>
                    <a:pt x="512" y="228"/>
                  </a:lnTo>
                  <a:lnTo>
                    <a:pt x="506" y="238"/>
                  </a:lnTo>
                  <a:lnTo>
                    <a:pt x="497" y="245"/>
                  </a:lnTo>
                  <a:lnTo>
                    <a:pt x="493" y="248"/>
                  </a:lnTo>
                  <a:lnTo>
                    <a:pt x="490" y="253"/>
                  </a:lnTo>
                  <a:lnTo>
                    <a:pt x="481" y="258"/>
                  </a:lnTo>
                  <a:lnTo>
                    <a:pt x="474" y="265"/>
                  </a:lnTo>
                  <a:lnTo>
                    <a:pt x="471" y="266"/>
                  </a:lnTo>
                  <a:lnTo>
                    <a:pt x="471" y="290"/>
                  </a:lnTo>
                  <a:lnTo>
                    <a:pt x="471" y="303"/>
                  </a:lnTo>
                  <a:lnTo>
                    <a:pt x="472" y="318"/>
                  </a:lnTo>
                  <a:lnTo>
                    <a:pt x="458" y="399"/>
                  </a:lnTo>
                  <a:lnTo>
                    <a:pt x="462" y="412"/>
                  </a:lnTo>
                  <a:lnTo>
                    <a:pt x="466" y="426"/>
                  </a:lnTo>
                  <a:lnTo>
                    <a:pt x="468" y="438"/>
                  </a:lnTo>
                  <a:lnTo>
                    <a:pt x="471" y="451"/>
                  </a:lnTo>
                  <a:lnTo>
                    <a:pt x="471" y="462"/>
                  </a:lnTo>
                  <a:lnTo>
                    <a:pt x="471" y="473"/>
                  </a:lnTo>
                  <a:lnTo>
                    <a:pt x="468" y="483"/>
                  </a:lnTo>
                  <a:lnTo>
                    <a:pt x="467" y="493"/>
                  </a:lnTo>
                  <a:lnTo>
                    <a:pt x="460" y="505"/>
                  </a:lnTo>
                  <a:lnTo>
                    <a:pt x="456" y="521"/>
                  </a:lnTo>
                  <a:lnTo>
                    <a:pt x="452" y="541"/>
                  </a:lnTo>
                  <a:lnTo>
                    <a:pt x="452" y="564"/>
                  </a:lnTo>
                  <a:lnTo>
                    <a:pt x="452" y="570"/>
                  </a:lnTo>
                  <a:lnTo>
                    <a:pt x="459" y="586"/>
                  </a:lnTo>
                  <a:lnTo>
                    <a:pt x="464" y="606"/>
                  </a:lnTo>
                  <a:lnTo>
                    <a:pt x="466" y="624"/>
                  </a:lnTo>
                  <a:lnTo>
                    <a:pt x="467" y="639"/>
                  </a:lnTo>
                  <a:lnTo>
                    <a:pt x="466" y="660"/>
                  </a:lnTo>
                  <a:lnTo>
                    <a:pt x="463" y="683"/>
                  </a:lnTo>
                  <a:lnTo>
                    <a:pt x="463" y="686"/>
                  </a:lnTo>
                  <a:lnTo>
                    <a:pt x="458" y="706"/>
                  </a:lnTo>
                  <a:lnTo>
                    <a:pt x="452" y="730"/>
                  </a:lnTo>
                  <a:lnTo>
                    <a:pt x="456" y="759"/>
                  </a:lnTo>
                  <a:lnTo>
                    <a:pt x="461" y="787"/>
                  </a:lnTo>
                  <a:lnTo>
                    <a:pt x="464" y="805"/>
                  </a:lnTo>
                  <a:lnTo>
                    <a:pt x="473" y="844"/>
                  </a:lnTo>
                  <a:lnTo>
                    <a:pt x="484" y="879"/>
                  </a:lnTo>
                  <a:lnTo>
                    <a:pt x="486" y="898"/>
                  </a:lnTo>
                  <a:lnTo>
                    <a:pt x="484" y="918"/>
                  </a:lnTo>
                  <a:lnTo>
                    <a:pt x="482" y="926"/>
                  </a:lnTo>
                  <a:lnTo>
                    <a:pt x="481" y="931"/>
                  </a:lnTo>
                  <a:lnTo>
                    <a:pt x="481" y="936"/>
                  </a:lnTo>
                  <a:lnTo>
                    <a:pt x="477" y="953"/>
                  </a:lnTo>
                  <a:lnTo>
                    <a:pt x="469" y="968"/>
                  </a:lnTo>
                  <a:lnTo>
                    <a:pt x="460" y="983"/>
                  </a:lnTo>
                  <a:lnTo>
                    <a:pt x="448" y="996"/>
                  </a:lnTo>
                  <a:lnTo>
                    <a:pt x="436" y="1009"/>
                  </a:lnTo>
                  <a:lnTo>
                    <a:pt x="423" y="1007"/>
                  </a:lnTo>
                  <a:lnTo>
                    <a:pt x="414" y="1007"/>
                  </a:lnTo>
                  <a:lnTo>
                    <a:pt x="406" y="1005"/>
                  </a:lnTo>
                  <a:lnTo>
                    <a:pt x="403" y="1004"/>
                  </a:lnTo>
                  <a:lnTo>
                    <a:pt x="398" y="1001"/>
                  </a:lnTo>
                  <a:lnTo>
                    <a:pt x="394" y="999"/>
                  </a:lnTo>
                  <a:lnTo>
                    <a:pt x="392" y="995"/>
                  </a:lnTo>
                  <a:lnTo>
                    <a:pt x="393" y="993"/>
                  </a:lnTo>
                  <a:lnTo>
                    <a:pt x="394" y="989"/>
                  </a:lnTo>
                  <a:lnTo>
                    <a:pt x="398" y="986"/>
                  </a:lnTo>
                  <a:lnTo>
                    <a:pt x="409" y="977"/>
                  </a:lnTo>
                  <a:lnTo>
                    <a:pt x="438" y="938"/>
                  </a:lnTo>
                  <a:lnTo>
                    <a:pt x="442" y="922"/>
                  </a:lnTo>
                  <a:lnTo>
                    <a:pt x="445" y="908"/>
                  </a:lnTo>
                  <a:lnTo>
                    <a:pt x="446" y="895"/>
                  </a:lnTo>
                  <a:lnTo>
                    <a:pt x="447" y="884"/>
                  </a:lnTo>
                  <a:lnTo>
                    <a:pt x="446" y="873"/>
                  </a:lnTo>
                  <a:lnTo>
                    <a:pt x="445" y="865"/>
                  </a:lnTo>
                  <a:lnTo>
                    <a:pt x="442" y="857"/>
                  </a:lnTo>
                  <a:lnTo>
                    <a:pt x="438" y="852"/>
                  </a:lnTo>
                  <a:lnTo>
                    <a:pt x="433" y="867"/>
                  </a:lnTo>
                  <a:lnTo>
                    <a:pt x="427" y="883"/>
                  </a:lnTo>
                  <a:lnTo>
                    <a:pt x="422" y="890"/>
                  </a:lnTo>
                  <a:lnTo>
                    <a:pt x="420" y="893"/>
                  </a:lnTo>
                  <a:lnTo>
                    <a:pt x="419" y="897"/>
                  </a:lnTo>
                  <a:lnTo>
                    <a:pt x="415" y="904"/>
                  </a:lnTo>
                  <a:lnTo>
                    <a:pt x="413" y="907"/>
                  </a:lnTo>
                  <a:lnTo>
                    <a:pt x="412" y="911"/>
                  </a:lnTo>
                  <a:lnTo>
                    <a:pt x="401" y="918"/>
                  </a:lnTo>
                  <a:lnTo>
                    <a:pt x="392" y="924"/>
                  </a:lnTo>
                  <a:lnTo>
                    <a:pt x="384" y="928"/>
                  </a:lnTo>
                  <a:lnTo>
                    <a:pt x="377" y="933"/>
                  </a:lnTo>
                  <a:lnTo>
                    <a:pt x="371" y="935"/>
                  </a:lnTo>
                  <a:lnTo>
                    <a:pt x="368" y="936"/>
                  </a:lnTo>
                  <a:lnTo>
                    <a:pt x="364" y="936"/>
                  </a:lnTo>
                  <a:lnTo>
                    <a:pt x="363" y="935"/>
                  </a:lnTo>
                  <a:lnTo>
                    <a:pt x="362" y="931"/>
                  </a:lnTo>
                  <a:lnTo>
                    <a:pt x="363" y="926"/>
                  </a:lnTo>
                  <a:lnTo>
                    <a:pt x="364" y="920"/>
                  </a:lnTo>
                  <a:lnTo>
                    <a:pt x="368" y="913"/>
                  </a:lnTo>
                  <a:lnTo>
                    <a:pt x="371" y="905"/>
                  </a:lnTo>
                  <a:lnTo>
                    <a:pt x="377" y="895"/>
                  </a:lnTo>
                  <a:lnTo>
                    <a:pt x="384" y="884"/>
                  </a:lnTo>
                  <a:lnTo>
                    <a:pt x="392" y="872"/>
                  </a:lnTo>
                  <a:lnTo>
                    <a:pt x="393" y="853"/>
                  </a:lnTo>
                  <a:lnTo>
                    <a:pt x="394" y="837"/>
                  </a:lnTo>
                  <a:lnTo>
                    <a:pt x="393" y="822"/>
                  </a:lnTo>
                  <a:lnTo>
                    <a:pt x="391" y="809"/>
                  </a:lnTo>
                  <a:lnTo>
                    <a:pt x="386" y="795"/>
                  </a:lnTo>
                  <a:lnTo>
                    <a:pt x="379" y="783"/>
                  </a:lnTo>
                  <a:lnTo>
                    <a:pt x="373" y="773"/>
                  </a:lnTo>
                  <a:lnTo>
                    <a:pt x="369" y="761"/>
                  </a:lnTo>
                  <a:lnTo>
                    <a:pt x="364" y="748"/>
                  </a:lnTo>
                  <a:lnTo>
                    <a:pt x="363" y="734"/>
                  </a:lnTo>
                  <a:lnTo>
                    <a:pt x="361" y="717"/>
                  </a:lnTo>
                  <a:lnTo>
                    <a:pt x="361" y="698"/>
                  </a:lnTo>
                  <a:lnTo>
                    <a:pt x="362" y="678"/>
                  </a:lnTo>
                  <a:lnTo>
                    <a:pt x="365" y="657"/>
                  </a:lnTo>
                  <a:lnTo>
                    <a:pt x="361" y="624"/>
                  </a:lnTo>
                  <a:lnTo>
                    <a:pt x="360" y="596"/>
                  </a:lnTo>
                  <a:lnTo>
                    <a:pt x="359" y="588"/>
                  </a:lnTo>
                  <a:lnTo>
                    <a:pt x="359" y="582"/>
                  </a:lnTo>
                  <a:lnTo>
                    <a:pt x="359" y="566"/>
                  </a:lnTo>
                  <a:lnTo>
                    <a:pt x="360" y="552"/>
                  </a:lnTo>
                  <a:lnTo>
                    <a:pt x="362" y="540"/>
                  </a:lnTo>
                  <a:lnTo>
                    <a:pt x="365" y="530"/>
                  </a:lnTo>
                  <a:lnTo>
                    <a:pt x="367" y="525"/>
                  </a:lnTo>
                  <a:lnTo>
                    <a:pt x="371" y="498"/>
                  </a:lnTo>
                  <a:lnTo>
                    <a:pt x="373" y="473"/>
                  </a:lnTo>
                  <a:lnTo>
                    <a:pt x="371" y="450"/>
                  </a:lnTo>
                  <a:lnTo>
                    <a:pt x="365" y="430"/>
                  </a:lnTo>
                  <a:lnTo>
                    <a:pt x="358" y="415"/>
                  </a:lnTo>
                  <a:lnTo>
                    <a:pt x="353" y="401"/>
                  </a:lnTo>
                  <a:lnTo>
                    <a:pt x="347" y="380"/>
                  </a:lnTo>
                  <a:lnTo>
                    <a:pt x="345" y="361"/>
                  </a:lnTo>
                  <a:lnTo>
                    <a:pt x="345" y="330"/>
                  </a:lnTo>
                  <a:lnTo>
                    <a:pt x="347" y="314"/>
                  </a:lnTo>
                  <a:lnTo>
                    <a:pt x="352" y="299"/>
                  </a:lnTo>
                  <a:lnTo>
                    <a:pt x="352" y="238"/>
                  </a:lnTo>
                  <a:lnTo>
                    <a:pt x="343" y="229"/>
                  </a:lnTo>
                  <a:lnTo>
                    <a:pt x="294" y="226"/>
                  </a:lnTo>
                  <a:lnTo>
                    <a:pt x="202" y="28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Freeform 19"/>
            <p:cNvSpPr>
              <a:spLocks noChangeAspect="1"/>
            </p:cNvSpPr>
            <p:nvPr/>
          </p:nvSpPr>
          <p:spPr bwMode="auto">
            <a:xfrm>
              <a:off x="4014" y="1797"/>
              <a:ext cx="3" cy="39"/>
            </a:xfrm>
            <a:custGeom>
              <a:avLst/>
              <a:gdLst>
                <a:gd name="T0" fmla="*/ 22 w 47"/>
                <a:gd name="T1" fmla="*/ 0 h 509"/>
                <a:gd name="T2" fmla="*/ 25 w 47"/>
                <a:gd name="T3" fmla="*/ 2 h 509"/>
                <a:gd name="T4" fmla="*/ 29 w 47"/>
                <a:gd name="T5" fmla="*/ 12 h 509"/>
                <a:gd name="T6" fmla="*/ 32 w 47"/>
                <a:gd name="T7" fmla="*/ 23 h 509"/>
                <a:gd name="T8" fmla="*/ 36 w 47"/>
                <a:gd name="T9" fmla="*/ 35 h 509"/>
                <a:gd name="T10" fmla="*/ 39 w 47"/>
                <a:gd name="T11" fmla="*/ 50 h 509"/>
                <a:gd name="T12" fmla="*/ 42 w 47"/>
                <a:gd name="T13" fmla="*/ 67 h 509"/>
                <a:gd name="T14" fmla="*/ 36 w 47"/>
                <a:gd name="T15" fmla="*/ 94 h 509"/>
                <a:gd name="T16" fmla="*/ 34 w 47"/>
                <a:gd name="T17" fmla="*/ 120 h 509"/>
                <a:gd name="T18" fmla="*/ 33 w 47"/>
                <a:gd name="T19" fmla="*/ 140 h 509"/>
                <a:gd name="T20" fmla="*/ 36 w 47"/>
                <a:gd name="T21" fmla="*/ 159 h 509"/>
                <a:gd name="T22" fmla="*/ 38 w 47"/>
                <a:gd name="T23" fmla="*/ 162 h 509"/>
                <a:gd name="T24" fmla="*/ 43 w 47"/>
                <a:gd name="T25" fmla="*/ 180 h 509"/>
                <a:gd name="T26" fmla="*/ 46 w 47"/>
                <a:gd name="T27" fmla="*/ 201 h 509"/>
                <a:gd name="T28" fmla="*/ 47 w 47"/>
                <a:gd name="T29" fmla="*/ 222 h 509"/>
                <a:gd name="T30" fmla="*/ 46 w 47"/>
                <a:gd name="T31" fmla="*/ 245 h 509"/>
                <a:gd name="T32" fmla="*/ 36 w 47"/>
                <a:gd name="T33" fmla="*/ 266 h 509"/>
                <a:gd name="T34" fmla="*/ 32 w 47"/>
                <a:gd name="T35" fmla="*/ 290 h 509"/>
                <a:gd name="T36" fmla="*/ 31 w 47"/>
                <a:gd name="T37" fmla="*/ 314 h 509"/>
                <a:gd name="T38" fmla="*/ 35 w 47"/>
                <a:gd name="T39" fmla="*/ 338 h 509"/>
                <a:gd name="T40" fmla="*/ 39 w 47"/>
                <a:gd name="T41" fmla="*/ 351 h 509"/>
                <a:gd name="T42" fmla="*/ 41 w 47"/>
                <a:gd name="T43" fmla="*/ 357 h 509"/>
                <a:gd name="T44" fmla="*/ 42 w 47"/>
                <a:gd name="T45" fmla="*/ 363 h 509"/>
                <a:gd name="T46" fmla="*/ 46 w 47"/>
                <a:gd name="T47" fmla="*/ 371 h 509"/>
                <a:gd name="T48" fmla="*/ 46 w 47"/>
                <a:gd name="T49" fmla="*/ 397 h 509"/>
                <a:gd name="T50" fmla="*/ 46 w 47"/>
                <a:gd name="T51" fmla="*/ 422 h 509"/>
                <a:gd name="T52" fmla="*/ 45 w 47"/>
                <a:gd name="T53" fmla="*/ 430 h 509"/>
                <a:gd name="T54" fmla="*/ 41 w 47"/>
                <a:gd name="T55" fmla="*/ 451 h 509"/>
                <a:gd name="T56" fmla="*/ 36 w 47"/>
                <a:gd name="T57" fmla="*/ 472 h 509"/>
                <a:gd name="T58" fmla="*/ 30 w 47"/>
                <a:gd name="T59" fmla="*/ 491 h 509"/>
                <a:gd name="T60" fmla="*/ 24 w 47"/>
                <a:gd name="T61" fmla="*/ 509 h 509"/>
                <a:gd name="T62" fmla="*/ 19 w 47"/>
                <a:gd name="T63" fmla="*/ 498 h 509"/>
                <a:gd name="T64" fmla="*/ 17 w 47"/>
                <a:gd name="T65" fmla="*/ 487 h 509"/>
                <a:gd name="T66" fmla="*/ 14 w 47"/>
                <a:gd name="T67" fmla="*/ 464 h 509"/>
                <a:gd name="T68" fmla="*/ 13 w 47"/>
                <a:gd name="T69" fmla="*/ 437 h 509"/>
                <a:gd name="T70" fmla="*/ 16 w 47"/>
                <a:gd name="T71" fmla="*/ 410 h 509"/>
                <a:gd name="T72" fmla="*/ 11 w 47"/>
                <a:gd name="T73" fmla="*/ 312 h 509"/>
                <a:gd name="T74" fmla="*/ 13 w 47"/>
                <a:gd name="T75" fmla="*/ 292 h 509"/>
                <a:gd name="T76" fmla="*/ 15 w 47"/>
                <a:gd name="T77" fmla="*/ 275 h 509"/>
                <a:gd name="T78" fmla="*/ 18 w 47"/>
                <a:gd name="T79" fmla="*/ 244 h 509"/>
                <a:gd name="T80" fmla="*/ 17 w 47"/>
                <a:gd name="T81" fmla="*/ 215 h 509"/>
                <a:gd name="T82" fmla="*/ 16 w 47"/>
                <a:gd name="T83" fmla="*/ 202 h 509"/>
                <a:gd name="T84" fmla="*/ 16 w 47"/>
                <a:gd name="T85" fmla="*/ 191 h 509"/>
                <a:gd name="T86" fmla="*/ 10 w 47"/>
                <a:gd name="T87" fmla="*/ 175 h 509"/>
                <a:gd name="T88" fmla="*/ 6 w 47"/>
                <a:gd name="T89" fmla="*/ 161 h 509"/>
                <a:gd name="T90" fmla="*/ 1 w 47"/>
                <a:gd name="T91" fmla="*/ 136 h 509"/>
                <a:gd name="T92" fmla="*/ 1 w 47"/>
                <a:gd name="T93" fmla="*/ 113 h 509"/>
                <a:gd name="T94" fmla="*/ 0 w 47"/>
                <a:gd name="T95" fmla="*/ 96 h 509"/>
                <a:gd name="T96" fmla="*/ 3 w 47"/>
                <a:gd name="T97" fmla="*/ 82 h 509"/>
                <a:gd name="T98" fmla="*/ 7 w 47"/>
                <a:gd name="T99" fmla="*/ 68 h 509"/>
                <a:gd name="T100" fmla="*/ 15 w 47"/>
                <a:gd name="T101" fmla="*/ 56 h 509"/>
                <a:gd name="T102" fmla="*/ 17 w 47"/>
                <a:gd name="T103" fmla="*/ 10 h 509"/>
                <a:gd name="T104" fmla="*/ 22 w 47"/>
                <a:gd name="T105" fmla="*/ 0 h 5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7"/>
                <a:gd name="T160" fmla="*/ 0 h 509"/>
                <a:gd name="T161" fmla="*/ 47 w 47"/>
                <a:gd name="T162" fmla="*/ 509 h 50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7" h="509">
                  <a:moveTo>
                    <a:pt x="22" y="0"/>
                  </a:moveTo>
                  <a:lnTo>
                    <a:pt x="25" y="2"/>
                  </a:lnTo>
                  <a:lnTo>
                    <a:pt x="29" y="12"/>
                  </a:lnTo>
                  <a:lnTo>
                    <a:pt x="32" y="23"/>
                  </a:lnTo>
                  <a:lnTo>
                    <a:pt x="36" y="35"/>
                  </a:lnTo>
                  <a:lnTo>
                    <a:pt x="39" y="50"/>
                  </a:lnTo>
                  <a:lnTo>
                    <a:pt x="42" y="67"/>
                  </a:lnTo>
                  <a:lnTo>
                    <a:pt x="36" y="94"/>
                  </a:lnTo>
                  <a:lnTo>
                    <a:pt x="34" y="120"/>
                  </a:lnTo>
                  <a:lnTo>
                    <a:pt x="33" y="140"/>
                  </a:lnTo>
                  <a:lnTo>
                    <a:pt x="36" y="159"/>
                  </a:lnTo>
                  <a:lnTo>
                    <a:pt x="38" y="162"/>
                  </a:lnTo>
                  <a:lnTo>
                    <a:pt x="43" y="180"/>
                  </a:lnTo>
                  <a:lnTo>
                    <a:pt x="46" y="201"/>
                  </a:lnTo>
                  <a:lnTo>
                    <a:pt x="47" y="222"/>
                  </a:lnTo>
                  <a:lnTo>
                    <a:pt x="46" y="245"/>
                  </a:lnTo>
                  <a:lnTo>
                    <a:pt x="36" y="266"/>
                  </a:lnTo>
                  <a:lnTo>
                    <a:pt x="32" y="290"/>
                  </a:lnTo>
                  <a:lnTo>
                    <a:pt x="31" y="314"/>
                  </a:lnTo>
                  <a:lnTo>
                    <a:pt x="35" y="338"/>
                  </a:lnTo>
                  <a:lnTo>
                    <a:pt x="39" y="351"/>
                  </a:lnTo>
                  <a:lnTo>
                    <a:pt x="41" y="357"/>
                  </a:lnTo>
                  <a:lnTo>
                    <a:pt x="42" y="363"/>
                  </a:lnTo>
                  <a:lnTo>
                    <a:pt x="46" y="371"/>
                  </a:lnTo>
                  <a:lnTo>
                    <a:pt x="46" y="397"/>
                  </a:lnTo>
                  <a:lnTo>
                    <a:pt x="46" y="422"/>
                  </a:lnTo>
                  <a:lnTo>
                    <a:pt x="45" y="430"/>
                  </a:lnTo>
                  <a:lnTo>
                    <a:pt x="41" y="451"/>
                  </a:lnTo>
                  <a:lnTo>
                    <a:pt x="36" y="472"/>
                  </a:lnTo>
                  <a:lnTo>
                    <a:pt x="30" y="491"/>
                  </a:lnTo>
                  <a:lnTo>
                    <a:pt x="24" y="509"/>
                  </a:lnTo>
                  <a:lnTo>
                    <a:pt x="19" y="498"/>
                  </a:lnTo>
                  <a:lnTo>
                    <a:pt x="17" y="487"/>
                  </a:lnTo>
                  <a:lnTo>
                    <a:pt x="14" y="464"/>
                  </a:lnTo>
                  <a:lnTo>
                    <a:pt x="13" y="437"/>
                  </a:lnTo>
                  <a:lnTo>
                    <a:pt x="16" y="410"/>
                  </a:lnTo>
                  <a:lnTo>
                    <a:pt x="11" y="312"/>
                  </a:lnTo>
                  <a:lnTo>
                    <a:pt x="13" y="292"/>
                  </a:lnTo>
                  <a:lnTo>
                    <a:pt x="15" y="275"/>
                  </a:lnTo>
                  <a:lnTo>
                    <a:pt x="18" y="244"/>
                  </a:lnTo>
                  <a:lnTo>
                    <a:pt x="17" y="215"/>
                  </a:lnTo>
                  <a:lnTo>
                    <a:pt x="16" y="202"/>
                  </a:lnTo>
                  <a:lnTo>
                    <a:pt x="16" y="191"/>
                  </a:lnTo>
                  <a:lnTo>
                    <a:pt x="10" y="175"/>
                  </a:lnTo>
                  <a:lnTo>
                    <a:pt x="6" y="161"/>
                  </a:lnTo>
                  <a:lnTo>
                    <a:pt x="1" y="136"/>
                  </a:lnTo>
                  <a:lnTo>
                    <a:pt x="1" y="113"/>
                  </a:lnTo>
                  <a:lnTo>
                    <a:pt x="0" y="96"/>
                  </a:lnTo>
                  <a:lnTo>
                    <a:pt x="3" y="82"/>
                  </a:lnTo>
                  <a:lnTo>
                    <a:pt x="7" y="68"/>
                  </a:lnTo>
                  <a:lnTo>
                    <a:pt x="15" y="56"/>
                  </a:lnTo>
                  <a:lnTo>
                    <a:pt x="17" y="1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20"/>
            <p:cNvSpPr>
              <a:spLocks noChangeAspect="1"/>
            </p:cNvSpPr>
            <p:nvPr/>
          </p:nvSpPr>
          <p:spPr bwMode="auto">
            <a:xfrm>
              <a:off x="3976" y="1793"/>
              <a:ext cx="28" cy="101"/>
            </a:xfrm>
            <a:custGeom>
              <a:avLst/>
              <a:gdLst>
                <a:gd name="T0" fmla="*/ 299 w 365"/>
                <a:gd name="T1" fmla="*/ 225 h 1312"/>
                <a:gd name="T2" fmla="*/ 306 w 365"/>
                <a:gd name="T3" fmla="*/ 271 h 1312"/>
                <a:gd name="T4" fmla="*/ 309 w 365"/>
                <a:gd name="T5" fmla="*/ 300 h 1312"/>
                <a:gd name="T6" fmla="*/ 308 w 365"/>
                <a:gd name="T7" fmla="*/ 354 h 1312"/>
                <a:gd name="T8" fmla="*/ 288 w 365"/>
                <a:gd name="T9" fmla="*/ 427 h 1312"/>
                <a:gd name="T10" fmla="*/ 246 w 365"/>
                <a:gd name="T11" fmla="*/ 475 h 1312"/>
                <a:gd name="T12" fmla="*/ 254 w 365"/>
                <a:gd name="T13" fmla="*/ 584 h 1312"/>
                <a:gd name="T14" fmla="*/ 239 w 365"/>
                <a:gd name="T15" fmla="*/ 728 h 1312"/>
                <a:gd name="T16" fmla="*/ 207 w 365"/>
                <a:gd name="T17" fmla="*/ 807 h 1312"/>
                <a:gd name="T18" fmla="*/ 198 w 365"/>
                <a:gd name="T19" fmla="*/ 866 h 1312"/>
                <a:gd name="T20" fmla="*/ 171 w 365"/>
                <a:gd name="T21" fmla="*/ 908 h 1312"/>
                <a:gd name="T22" fmla="*/ 168 w 365"/>
                <a:gd name="T23" fmla="*/ 953 h 1312"/>
                <a:gd name="T24" fmla="*/ 160 w 365"/>
                <a:gd name="T25" fmla="*/ 987 h 1312"/>
                <a:gd name="T26" fmla="*/ 132 w 365"/>
                <a:gd name="T27" fmla="*/ 1088 h 1312"/>
                <a:gd name="T28" fmla="*/ 193 w 365"/>
                <a:gd name="T29" fmla="*/ 1168 h 1312"/>
                <a:gd name="T30" fmla="*/ 256 w 365"/>
                <a:gd name="T31" fmla="*/ 1178 h 1312"/>
                <a:gd name="T32" fmla="*/ 276 w 365"/>
                <a:gd name="T33" fmla="*/ 1192 h 1312"/>
                <a:gd name="T34" fmla="*/ 288 w 365"/>
                <a:gd name="T35" fmla="*/ 1209 h 1312"/>
                <a:gd name="T36" fmla="*/ 283 w 365"/>
                <a:gd name="T37" fmla="*/ 1218 h 1312"/>
                <a:gd name="T38" fmla="*/ 275 w 365"/>
                <a:gd name="T39" fmla="*/ 1221 h 1312"/>
                <a:gd name="T40" fmla="*/ 264 w 365"/>
                <a:gd name="T41" fmla="*/ 1224 h 1312"/>
                <a:gd name="T42" fmla="*/ 242 w 365"/>
                <a:gd name="T43" fmla="*/ 1225 h 1312"/>
                <a:gd name="T44" fmla="*/ 193 w 365"/>
                <a:gd name="T45" fmla="*/ 1219 h 1312"/>
                <a:gd name="T46" fmla="*/ 134 w 365"/>
                <a:gd name="T47" fmla="*/ 1268 h 1312"/>
                <a:gd name="T48" fmla="*/ 333 w 365"/>
                <a:gd name="T49" fmla="*/ 1250 h 1312"/>
                <a:gd name="T50" fmla="*/ 348 w 365"/>
                <a:gd name="T51" fmla="*/ 1258 h 1312"/>
                <a:gd name="T52" fmla="*/ 364 w 365"/>
                <a:gd name="T53" fmla="*/ 1274 h 1312"/>
                <a:gd name="T54" fmla="*/ 355 w 365"/>
                <a:gd name="T55" fmla="*/ 1292 h 1312"/>
                <a:gd name="T56" fmla="*/ 323 w 365"/>
                <a:gd name="T57" fmla="*/ 1308 h 1312"/>
                <a:gd name="T58" fmla="*/ 170 w 365"/>
                <a:gd name="T59" fmla="*/ 1303 h 1312"/>
                <a:gd name="T60" fmla="*/ 98 w 365"/>
                <a:gd name="T61" fmla="*/ 1310 h 1312"/>
                <a:gd name="T62" fmla="*/ 78 w 365"/>
                <a:gd name="T63" fmla="*/ 1304 h 1312"/>
                <a:gd name="T64" fmla="*/ 70 w 365"/>
                <a:gd name="T65" fmla="*/ 1286 h 1312"/>
                <a:gd name="T66" fmla="*/ 49 w 365"/>
                <a:gd name="T67" fmla="*/ 1227 h 1312"/>
                <a:gd name="T68" fmla="*/ 5 w 365"/>
                <a:gd name="T69" fmla="*/ 1216 h 1312"/>
                <a:gd name="T70" fmla="*/ 4 w 365"/>
                <a:gd name="T71" fmla="*/ 1192 h 1312"/>
                <a:gd name="T72" fmla="*/ 22 w 365"/>
                <a:gd name="T73" fmla="*/ 1150 h 1312"/>
                <a:gd name="T74" fmla="*/ 33 w 365"/>
                <a:gd name="T75" fmla="*/ 1087 h 1312"/>
                <a:gd name="T76" fmla="*/ 34 w 365"/>
                <a:gd name="T77" fmla="*/ 1052 h 1312"/>
                <a:gd name="T78" fmla="*/ 20 w 365"/>
                <a:gd name="T79" fmla="*/ 1010 h 1312"/>
                <a:gd name="T80" fmla="*/ 34 w 365"/>
                <a:gd name="T81" fmla="*/ 978 h 1312"/>
                <a:gd name="T82" fmla="*/ 34 w 365"/>
                <a:gd name="T83" fmla="*/ 925 h 1312"/>
                <a:gd name="T84" fmla="*/ 35 w 365"/>
                <a:gd name="T85" fmla="*/ 878 h 1312"/>
                <a:gd name="T86" fmla="*/ 54 w 365"/>
                <a:gd name="T87" fmla="*/ 852 h 1312"/>
                <a:gd name="T88" fmla="*/ 55 w 365"/>
                <a:gd name="T89" fmla="*/ 803 h 1312"/>
                <a:gd name="T90" fmla="*/ 71 w 365"/>
                <a:gd name="T91" fmla="*/ 739 h 1312"/>
                <a:gd name="T92" fmla="*/ 107 w 365"/>
                <a:gd name="T93" fmla="*/ 635 h 1312"/>
                <a:gd name="T94" fmla="*/ 115 w 365"/>
                <a:gd name="T95" fmla="*/ 512 h 1312"/>
                <a:gd name="T96" fmla="*/ 73 w 365"/>
                <a:gd name="T97" fmla="*/ 454 h 1312"/>
                <a:gd name="T98" fmla="*/ 37 w 365"/>
                <a:gd name="T99" fmla="*/ 391 h 1312"/>
                <a:gd name="T100" fmla="*/ 20 w 365"/>
                <a:gd name="T101" fmla="*/ 296 h 1312"/>
                <a:gd name="T102" fmla="*/ 21 w 365"/>
                <a:gd name="T103" fmla="*/ 172 h 1312"/>
                <a:gd name="T104" fmla="*/ 50 w 365"/>
                <a:gd name="T105" fmla="*/ 68 h 1312"/>
                <a:gd name="T106" fmla="*/ 107 w 365"/>
                <a:gd name="T107" fmla="*/ 0 h 13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5"/>
                <a:gd name="T163" fmla="*/ 0 h 1312"/>
                <a:gd name="T164" fmla="*/ 365 w 365"/>
                <a:gd name="T165" fmla="*/ 1312 h 13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5" h="1312">
                  <a:moveTo>
                    <a:pt x="309" y="95"/>
                  </a:moveTo>
                  <a:lnTo>
                    <a:pt x="290" y="177"/>
                  </a:lnTo>
                  <a:lnTo>
                    <a:pt x="297" y="210"/>
                  </a:lnTo>
                  <a:lnTo>
                    <a:pt x="299" y="225"/>
                  </a:lnTo>
                  <a:lnTo>
                    <a:pt x="299" y="228"/>
                  </a:lnTo>
                  <a:lnTo>
                    <a:pt x="300" y="232"/>
                  </a:lnTo>
                  <a:lnTo>
                    <a:pt x="302" y="241"/>
                  </a:lnTo>
                  <a:lnTo>
                    <a:pt x="306" y="271"/>
                  </a:lnTo>
                  <a:lnTo>
                    <a:pt x="306" y="278"/>
                  </a:lnTo>
                  <a:lnTo>
                    <a:pt x="306" y="281"/>
                  </a:lnTo>
                  <a:lnTo>
                    <a:pt x="307" y="285"/>
                  </a:lnTo>
                  <a:lnTo>
                    <a:pt x="309" y="300"/>
                  </a:lnTo>
                  <a:lnTo>
                    <a:pt x="309" y="313"/>
                  </a:lnTo>
                  <a:lnTo>
                    <a:pt x="309" y="314"/>
                  </a:lnTo>
                  <a:lnTo>
                    <a:pt x="309" y="339"/>
                  </a:lnTo>
                  <a:lnTo>
                    <a:pt x="308" y="354"/>
                  </a:lnTo>
                  <a:lnTo>
                    <a:pt x="305" y="374"/>
                  </a:lnTo>
                  <a:lnTo>
                    <a:pt x="301" y="393"/>
                  </a:lnTo>
                  <a:lnTo>
                    <a:pt x="294" y="410"/>
                  </a:lnTo>
                  <a:lnTo>
                    <a:pt x="288" y="427"/>
                  </a:lnTo>
                  <a:lnTo>
                    <a:pt x="279" y="441"/>
                  </a:lnTo>
                  <a:lnTo>
                    <a:pt x="270" y="454"/>
                  </a:lnTo>
                  <a:lnTo>
                    <a:pt x="258" y="464"/>
                  </a:lnTo>
                  <a:lnTo>
                    <a:pt x="246" y="475"/>
                  </a:lnTo>
                  <a:lnTo>
                    <a:pt x="247" y="492"/>
                  </a:lnTo>
                  <a:lnTo>
                    <a:pt x="249" y="511"/>
                  </a:lnTo>
                  <a:lnTo>
                    <a:pt x="253" y="548"/>
                  </a:lnTo>
                  <a:lnTo>
                    <a:pt x="254" y="584"/>
                  </a:lnTo>
                  <a:lnTo>
                    <a:pt x="253" y="621"/>
                  </a:lnTo>
                  <a:lnTo>
                    <a:pt x="249" y="655"/>
                  </a:lnTo>
                  <a:lnTo>
                    <a:pt x="245" y="692"/>
                  </a:lnTo>
                  <a:lnTo>
                    <a:pt x="239" y="728"/>
                  </a:lnTo>
                  <a:lnTo>
                    <a:pt x="231" y="765"/>
                  </a:lnTo>
                  <a:lnTo>
                    <a:pt x="221" y="775"/>
                  </a:lnTo>
                  <a:lnTo>
                    <a:pt x="213" y="789"/>
                  </a:lnTo>
                  <a:lnTo>
                    <a:pt x="207" y="807"/>
                  </a:lnTo>
                  <a:lnTo>
                    <a:pt x="202" y="827"/>
                  </a:lnTo>
                  <a:lnTo>
                    <a:pt x="204" y="840"/>
                  </a:lnTo>
                  <a:lnTo>
                    <a:pt x="203" y="853"/>
                  </a:lnTo>
                  <a:lnTo>
                    <a:pt x="198" y="866"/>
                  </a:lnTo>
                  <a:lnTo>
                    <a:pt x="189" y="881"/>
                  </a:lnTo>
                  <a:lnTo>
                    <a:pt x="181" y="885"/>
                  </a:lnTo>
                  <a:lnTo>
                    <a:pt x="175" y="895"/>
                  </a:lnTo>
                  <a:lnTo>
                    <a:pt x="171" y="908"/>
                  </a:lnTo>
                  <a:lnTo>
                    <a:pt x="169" y="928"/>
                  </a:lnTo>
                  <a:lnTo>
                    <a:pt x="169" y="938"/>
                  </a:lnTo>
                  <a:lnTo>
                    <a:pt x="169" y="949"/>
                  </a:lnTo>
                  <a:lnTo>
                    <a:pt x="168" y="953"/>
                  </a:lnTo>
                  <a:lnTo>
                    <a:pt x="168" y="959"/>
                  </a:lnTo>
                  <a:lnTo>
                    <a:pt x="167" y="970"/>
                  </a:lnTo>
                  <a:lnTo>
                    <a:pt x="164" y="978"/>
                  </a:lnTo>
                  <a:lnTo>
                    <a:pt x="160" y="987"/>
                  </a:lnTo>
                  <a:lnTo>
                    <a:pt x="156" y="994"/>
                  </a:lnTo>
                  <a:lnTo>
                    <a:pt x="152" y="1003"/>
                  </a:lnTo>
                  <a:lnTo>
                    <a:pt x="139" y="1045"/>
                  </a:lnTo>
                  <a:lnTo>
                    <a:pt x="132" y="1088"/>
                  </a:lnTo>
                  <a:lnTo>
                    <a:pt x="129" y="1132"/>
                  </a:lnTo>
                  <a:lnTo>
                    <a:pt x="134" y="1175"/>
                  </a:lnTo>
                  <a:lnTo>
                    <a:pt x="163" y="1169"/>
                  </a:lnTo>
                  <a:lnTo>
                    <a:pt x="193" y="1168"/>
                  </a:lnTo>
                  <a:lnTo>
                    <a:pt x="221" y="1169"/>
                  </a:lnTo>
                  <a:lnTo>
                    <a:pt x="249" y="1175"/>
                  </a:lnTo>
                  <a:lnTo>
                    <a:pt x="254" y="1177"/>
                  </a:lnTo>
                  <a:lnTo>
                    <a:pt x="256" y="1178"/>
                  </a:lnTo>
                  <a:lnTo>
                    <a:pt x="259" y="1180"/>
                  </a:lnTo>
                  <a:lnTo>
                    <a:pt x="269" y="1187"/>
                  </a:lnTo>
                  <a:lnTo>
                    <a:pt x="272" y="1189"/>
                  </a:lnTo>
                  <a:lnTo>
                    <a:pt x="276" y="1192"/>
                  </a:lnTo>
                  <a:lnTo>
                    <a:pt x="283" y="1198"/>
                  </a:lnTo>
                  <a:lnTo>
                    <a:pt x="286" y="1203"/>
                  </a:lnTo>
                  <a:lnTo>
                    <a:pt x="288" y="1208"/>
                  </a:lnTo>
                  <a:lnTo>
                    <a:pt x="288" y="1209"/>
                  </a:lnTo>
                  <a:lnTo>
                    <a:pt x="289" y="1211"/>
                  </a:lnTo>
                  <a:lnTo>
                    <a:pt x="288" y="1216"/>
                  </a:lnTo>
                  <a:lnTo>
                    <a:pt x="285" y="1218"/>
                  </a:lnTo>
                  <a:lnTo>
                    <a:pt x="283" y="1218"/>
                  </a:lnTo>
                  <a:lnTo>
                    <a:pt x="282" y="1218"/>
                  </a:lnTo>
                  <a:lnTo>
                    <a:pt x="282" y="1219"/>
                  </a:lnTo>
                  <a:lnTo>
                    <a:pt x="279" y="1221"/>
                  </a:lnTo>
                  <a:lnTo>
                    <a:pt x="275" y="1221"/>
                  </a:lnTo>
                  <a:lnTo>
                    <a:pt x="273" y="1221"/>
                  </a:lnTo>
                  <a:lnTo>
                    <a:pt x="272" y="1221"/>
                  </a:lnTo>
                  <a:lnTo>
                    <a:pt x="272" y="1222"/>
                  </a:lnTo>
                  <a:lnTo>
                    <a:pt x="264" y="1224"/>
                  </a:lnTo>
                  <a:lnTo>
                    <a:pt x="254" y="1224"/>
                  </a:lnTo>
                  <a:lnTo>
                    <a:pt x="247" y="1224"/>
                  </a:lnTo>
                  <a:lnTo>
                    <a:pt x="244" y="1224"/>
                  </a:lnTo>
                  <a:lnTo>
                    <a:pt x="242" y="1225"/>
                  </a:lnTo>
                  <a:lnTo>
                    <a:pt x="228" y="1225"/>
                  </a:lnTo>
                  <a:lnTo>
                    <a:pt x="221" y="1225"/>
                  </a:lnTo>
                  <a:lnTo>
                    <a:pt x="214" y="1227"/>
                  </a:lnTo>
                  <a:lnTo>
                    <a:pt x="193" y="1219"/>
                  </a:lnTo>
                  <a:lnTo>
                    <a:pt x="173" y="1216"/>
                  </a:lnTo>
                  <a:lnTo>
                    <a:pt x="153" y="1213"/>
                  </a:lnTo>
                  <a:lnTo>
                    <a:pt x="134" y="1214"/>
                  </a:lnTo>
                  <a:lnTo>
                    <a:pt x="134" y="1268"/>
                  </a:lnTo>
                  <a:lnTo>
                    <a:pt x="183" y="1270"/>
                  </a:lnTo>
                  <a:lnTo>
                    <a:pt x="232" y="1268"/>
                  </a:lnTo>
                  <a:lnTo>
                    <a:pt x="282" y="1261"/>
                  </a:lnTo>
                  <a:lnTo>
                    <a:pt x="333" y="1250"/>
                  </a:lnTo>
                  <a:lnTo>
                    <a:pt x="334" y="1250"/>
                  </a:lnTo>
                  <a:lnTo>
                    <a:pt x="336" y="1251"/>
                  </a:lnTo>
                  <a:lnTo>
                    <a:pt x="341" y="1254"/>
                  </a:lnTo>
                  <a:lnTo>
                    <a:pt x="348" y="1258"/>
                  </a:lnTo>
                  <a:lnTo>
                    <a:pt x="359" y="1267"/>
                  </a:lnTo>
                  <a:lnTo>
                    <a:pt x="360" y="1268"/>
                  </a:lnTo>
                  <a:lnTo>
                    <a:pt x="362" y="1270"/>
                  </a:lnTo>
                  <a:lnTo>
                    <a:pt x="364" y="1274"/>
                  </a:lnTo>
                  <a:lnTo>
                    <a:pt x="365" y="1278"/>
                  </a:lnTo>
                  <a:lnTo>
                    <a:pt x="365" y="1283"/>
                  </a:lnTo>
                  <a:lnTo>
                    <a:pt x="359" y="1289"/>
                  </a:lnTo>
                  <a:lnTo>
                    <a:pt x="355" y="1292"/>
                  </a:lnTo>
                  <a:lnTo>
                    <a:pt x="349" y="1297"/>
                  </a:lnTo>
                  <a:lnTo>
                    <a:pt x="342" y="1299"/>
                  </a:lnTo>
                  <a:lnTo>
                    <a:pt x="333" y="1303"/>
                  </a:lnTo>
                  <a:lnTo>
                    <a:pt x="323" y="1308"/>
                  </a:lnTo>
                  <a:lnTo>
                    <a:pt x="313" y="1312"/>
                  </a:lnTo>
                  <a:lnTo>
                    <a:pt x="264" y="1303"/>
                  </a:lnTo>
                  <a:lnTo>
                    <a:pt x="217" y="1301"/>
                  </a:lnTo>
                  <a:lnTo>
                    <a:pt x="170" y="1303"/>
                  </a:lnTo>
                  <a:lnTo>
                    <a:pt x="123" y="1312"/>
                  </a:lnTo>
                  <a:lnTo>
                    <a:pt x="113" y="1311"/>
                  </a:lnTo>
                  <a:lnTo>
                    <a:pt x="106" y="1311"/>
                  </a:lnTo>
                  <a:lnTo>
                    <a:pt x="98" y="1310"/>
                  </a:lnTo>
                  <a:lnTo>
                    <a:pt x="93" y="1310"/>
                  </a:lnTo>
                  <a:lnTo>
                    <a:pt x="86" y="1308"/>
                  </a:lnTo>
                  <a:lnTo>
                    <a:pt x="82" y="1306"/>
                  </a:lnTo>
                  <a:lnTo>
                    <a:pt x="78" y="1304"/>
                  </a:lnTo>
                  <a:lnTo>
                    <a:pt x="76" y="1303"/>
                  </a:lnTo>
                  <a:lnTo>
                    <a:pt x="70" y="1298"/>
                  </a:lnTo>
                  <a:lnTo>
                    <a:pt x="69" y="1292"/>
                  </a:lnTo>
                  <a:lnTo>
                    <a:pt x="70" y="1286"/>
                  </a:lnTo>
                  <a:lnTo>
                    <a:pt x="71" y="1282"/>
                  </a:lnTo>
                  <a:lnTo>
                    <a:pt x="75" y="1278"/>
                  </a:lnTo>
                  <a:lnTo>
                    <a:pt x="91" y="1217"/>
                  </a:lnTo>
                  <a:lnTo>
                    <a:pt x="49" y="1227"/>
                  </a:lnTo>
                  <a:lnTo>
                    <a:pt x="33" y="1225"/>
                  </a:lnTo>
                  <a:lnTo>
                    <a:pt x="20" y="1223"/>
                  </a:lnTo>
                  <a:lnTo>
                    <a:pt x="10" y="1220"/>
                  </a:lnTo>
                  <a:lnTo>
                    <a:pt x="5" y="1216"/>
                  </a:lnTo>
                  <a:lnTo>
                    <a:pt x="1" y="1209"/>
                  </a:lnTo>
                  <a:lnTo>
                    <a:pt x="0" y="1205"/>
                  </a:lnTo>
                  <a:lnTo>
                    <a:pt x="1" y="1202"/>
                  </a:lnTo>
                  <a:lnTo>
                    <a:pt x="4" y="1192"/>
                  </a:lnTo>
                  <a:lnTo>
                    <a:pt x="6" y="1187"/>
                  </a:lnTo>
                  <a:lnTo>
                    <a:pt x="10" y="1182"/>
                  </a:lnTo>
                  <a:lnTo>
                    <a:pt x="17" y="1165"/>
                  </a:lnTo>
                  <a:lnTo>
                    <a:pt x="22" y="1150"/>
                  </a:lnTo>
                  <a:lnTo>
                    <a:pt x="31" y="1118"/>
                  </a:lnTo>
                  <a:lnTo>
                    <a:pt x="33" y="1100"/>
                  </a:lnTo>
                  <a:lnTo>
                    <a:pt x="33" y="1092"/>
                  </a:lnTo>
                  <a:lnTo>
                    <a:pt x="33" y="1087"/>
                  </a:lnTo>
                  <a:lnTo>
                    <a:pt x="33" y="1085"/>
                  </a:lnTo>
                  <a:lnTo>
                    <a:pt x="33" y="1084"/>
                  </a:lnTo>
                  <a:lnTo>
                    <a:pt x="34" y="1084"/>
                  </a:lnTo>
                  <a:lnTo>
                    <a:pt x="34" y="1052"/>
                  </a:lnTo>
                  <a:lnTo>
                    <a:pt x="26" y="1040"/>
                  </a:lnTo>
                  <a:lnTo>
                    <a:pt x="23" y="1029"/>
                  </a:lnTo>
                  <a:lnTo>
                    <a:pt x="20" y="1018"/>
                  </a:lnTo>
                  <a:lnTo>
                    <a:pt x="20" y="1010"/>
                  </a:lnTo>
                  <a:lnTo>
                    <a:pt x="20" y="1000"/>
                  </a:lnTo>
                  <a:lnTo>
                    <a:pt x="23" y="992"/>
                  </a:lnTo>
                  <a:lnTo>
                    <a:pt x="26" y="985"/>
                  </a:lnTo>
                  <a:lnTo>
                    <a:pt x="34" y="978"/>
                  </a:lnTo>
                  <a:lnTo>
                    <a:pt x="39" y="963"/>
                  </a:lnTo>
                  <a:lnTo>
                    <a:pt x="41" y="950"/>
                  </a:lnTo>
                  <a:lnTo>
                    <a:pt x="39" y="937"/>
                  </a:lnTo>
                  <a:lnTo>
                    <a:pt x="34" y="925"/>
                  </a:lnTo>
                  <a:lnTo>
                    <a:pt x="31" y="904"/>
                  </a:lnTo>
                  <a:lnTo>
                    <a:pt x="31" y="894"/>
                  </a:lnTo>
                  <a:lnTo>
                    <a:pt x="33" y="886"/>
                  </a:lnTo>
                  <a:lnTo>
                    <a:pt x="35" y="878"/>
                  </a:lnTo>
                  <a:lnTo>
                    <a:pt x="39" y="871"/>
                  </a:lnTo>
                  <a:lnTo>
                    <a:pt x="44" y="865"/>
                  </a:lnTo>
                  <a:lnTo>
                    <a:pt x="50" y="861"/>
                  </a:lnTo>
                  <a:lnTo>
                    <a:pt x="54" y="852"/>
                  </a:lnTo>
                  <a:lnTo>
                    <a:pt x="58" y="843"/>
                  </a:lnTo>
                  <a:lnTo>
                    <a:pt x="62" y="829"/>
                  </a:lnTo>
                  <a:lnTo>
                    <a:pt x="60" y="815"/>
                  </a:lnTo>
                  <a:lnTo>
                    <a:pt x="55" y="803"/>
                  </a:lnTo>
                  <a:lnTo>
                    <a:pt x="53" y="781"/>
                  </a:lnTo>
                  <a:lnTo>
                    <a:pt x="58" y="762"/>
                  </a:lnTo>
                  <a:lnTo>
                    <a:pt x="66" y="746"/>
                  </a:lnTo>
                  <a:lnTo>
                    <a:pt x="71" y="739"/>
                  </a:lnTo>
                  <a:lnTo>
                    <a:pt x="80" y="733"/>
                  </a:lnTo>
                  <a:lnTo>
                    <a:pt x="90" y="700"/>
                  </a:lnTo>
                  <a:lnTo>
                    <a:pt x="99" y="667"/>
                  </a:lnTo>
                  <a:lnTo>
                    <a:pt x="107" y="635"/>
                  </a:lnTo>
                  <a:lnTo>
                    <a:pt x="112" y="604"/>
                  </a:lnTo>
                  <a:lnTo>
                    <a:pt x="115" y="572"/>
                  </a:lnTo>
                  <a:lnTo>
                    <a:pt x="117" y="542"/>
                  </a:lnTo>
                  <a:lnTo>
                    <a:pt x="115" y="512"/>
                  </a:lnTo>
                  <a:lnTo>
                    <a:pt x="113" y="483"/>
                  </a:lnTo>
                  <a:lnTo>
                    <a:pt x="98" y="475"/>
                  </a:lnTo>
                  <a:lnTo>
                    <a:pt x="85" y="465"/>
                  </a:lnTo>
                  <a:lnTo>
                    <a:pt x="73" y="454"/>
                  </a:lnTo>
                  <a:lnTo>
                    <a:pt x="63" y="442"/>
                  </a:lnTo>
                  <a:lnTo>
                    <a:pt x="52" y="426"/>
                  </a:lnTo>
                  <a:lnTo>
                    <a:pt x="45" y="409"/>
                  </a:lnTo>
                  <a:lnTo>
                    <a:pt x="37" y="391"/>
                  </a:lnTo>
                  <a:lnTo>
                    <a:pt x="32" y="370"/>
                  </a:lnTo>
                  <a:lnTo>
                    <a:pt x="26" y="348"/>
                  </a:lnTo>
                  <a:lnTo>
                    <a:pt x="23" y="323"/>
                  </a:lnTo>
                  <a:lnTo>
                    <a:pt x="20" y="296"/>
                  </a:lnTo>
                  <a:lnTo>
                    <a:pt x="19" y="268"/>
                  </a:lnTo>
                  <a:lnTo>
                    <a:pt x="18" y="237"/>
                  </a:lnTo>
                  <a:lnTo>
                    <a:pt x="19" y="205"/>
                  </a:lnTo>
                  <a:lnTo>
                    <a:pt x="21" y="172"/>
                  </a:lnTo>
                  <a:lnTo>
                    <a:pt x="25" y="136"/>
                  </a:lnTo>
                  <a:lnTo>
                    <a:pt x="33" y="111"/>
                  </a:lnTo>
                  <a:lnTo>
                    <a:pt x="41" y="89"/>
                  </a:lnTo>
                  <a:lnTo>
                    <a:pt x="50" y="68"/>
                  </a:lnTo>
                  <a:lnTo>
                    <a:pt x="61" y="51"/>
                  </a:lnTo>
                  <a:lnTo>
                    <a:pt x="70" y="35"/>
                  </a:lnTo>
                  <a:lnTo>
                    <a:pt x="82" y="21"/>
                  </a:lnTo>
                  <a:lnTo>
                    <a:pt x="10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Line 21"/>
            <p:cNvSpPr>
              <a:spLocks noChangeAspect="1" noChangeShapeType="1"/>
            </p:cNvSpPr>
            <p:nvPr/>
          </p:nvSpPr>
          <p:spPr bwMode="auto">
            <a:xfrm>
              <a:off x="3989" y="183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22"/>
            <p:cNvSpPr>
              <a:spLocks noChangeAspect="1"/>
            </p:cNvSpPr>
            <p:nvPr/>
          </p:nvSpPr>
          <p:spPr bwMode="auto">
            <a:xfrm>
              <a:off x="3981" y="1837"/>
              <a:ext cx="9" cy="46"/>
            </a:xfrm>
            <a:custGeom>
              <a:avLst/>
              <a:gdLst>
                <a:gd name="T0" fmla="*/ 110 w 122"/>
                <a:gd name="T1" fmla="*/ 24 h 600"/>
                <a:gd name="T2" fmla="*/ 103 w 122"/>
                <a:gd name="T3" fmla="*/ 71 h 600"/>
                <a:gd name="T4" fmla="*/ 94 w 122"/>
                <a:gd name="T5" fmla="*/ 103 h 600"/>
                <a:gd name="T6" fmla="*/ 87 w 122"/>
                <a:gd name="T7" fmla="*/ 123 h 600"/>
                <a:gd name="T8" fmla="*/ 74 w 122"/>
                <a:gd name="T9" fmla="*/ 154 h 600"/>
                <a:gd name="T10" fmla="*/ 55 w 122"/>
                <a:gd name="T11" fmla="*/ 176 h 600"/>
                <a:gd name="T12" fmla="*/ 43 w 122"/>
                <a:gd name="T13" fmla="*/ 188 h 600"/>
                <a:gd name="T14" fmla="*/ 37 w 122"/>
                <a:gd name="T15" fmla="*/ 215 h 600"/>
                <a:gd name="T16" fmla="*/ 43 w 122"/>
                <a:gd name="T17" fmla="*/ 239 h 600"/>
                <a:gd name="T18" fmla="*/ 42 w 122"/>
                <a:gd name="T19" fmla="*/ 263 h 600"/>
                <a:gd name="T20" fmla="*/ 40 w 122"/>
                <a:gd name="T21" fmla="*/ 275 h 600"/>
                <a:gd name="T22" fmla="*/ 36 w 122"/>
                <a:gd name="T23" fmla="*/ 282 h 600"/>
                <a:gd name="T24" fmla="*/ 35 w 122"/>
                <a:gd name="T25" fmla="*/ 283 h 600"/>
                <a:gd name="T26" fmla="*/ 31 w 122"/>
                <a:gd name="T27" fmla="*/ 287 h 600"/>
                <a:gd name="T28" fmla="*/ 20 w 122"/>
                <a:gd name="T29" fmla="*/ 303 h 600"/>
                <a:gd name="T30" fmla="*/ 15 w 122"/>
                <a:gd name="T31" fmla="*/ 328 h 600"/>
                <a:gd name="T32" fmla="*/ 21 w 122"/>
                <a:gd name="T33" fmla="*/ 361 h 600"/>
                <a:gd name="T34" fmla="*/ 20 w 122"/>
                <a:gd name="T35" fmla="*/ 369 h 600"/>
                <a:gd name="T36" fmla="*/ 16 w 122"/>
                <a:gd name="T37" fmla="*/ 394 h 600"/>
                <a:gd name="T38" fmla="*/ 6 w 122"/>
                <a:gd name="T39" fmla="*/ 427 h 600"/>
                <a:gd name="T40" fmla="*/ 4 w 122"/>
                <a:gd name="T41" fmla="*/ 454 h 600"/>
                <a:gd name="T42" fmla="*/ 6 w 122"/>
                <a:gd name="T43" fmla="*/ 486 h 600"/>
                <a:gd name="T44" fmla="*/ 6 w 122"/>
                <a:gd name="T45" fmla="*/ 526 h 600"/>
                <a:gd name="T46" fmla="*/ 2 w 122"/>
                <a:gd name="T47" fmla="*/ 573 h 600"/>
                <a:gd name="T48" fmla="*/ 28 w 122"/>
                <a:gd name="T49" fmla="*/ 600 h 600"/>
                <a:gd name="T50" fmla="*/ 26 w 122"/>
                <a:gd name="T51" fmla="*/ 541 h 600"/>
                <a:gd name="T52" fmla="*/ 28 w 122"/>
                <a:gd name="T53" fmla="*/ 494 h 600"/>
                <a:gd name="T54" fmla="*/ 32 w 122"/>
                <a:gd name="T55" fmla="*/ 456 h 600"/>
                <a:gd name="T56" fmla="*/ 41 w 122"/>
                <a:gd name="T57" fmla="*/ 428 h 600"/>
                <a:gd name="T58" fmla="*/ 48 w 122"/>
                <a:gd name="T59" fmla="*/ 415 h 600"/>
                <a:gd name="T60" fmla="*/ 51 w 122"/>
                <a:gd name="T61" fmla="*/ 412 h 600"/>
                <a:gd name="T62" fmla="*/ 59 w 122"/>
                <a:gd name="T63" fmla="*/ 397 h 600"/>
                <a:gd name="T64" fmla="*/ 60 w 122"/>
                <a:gd name="T65" fmla="*/ 380 h 600"/>
                <a:gd name="T66" fmla="*/ 58 w 122"/>
                <a:gd name="T67" fmla="*/ 367 h 600"/>
                <a:gd name="T68" fmla="*/ 54 w 122"/>
                <a:gd name="T69" fmla="*/ 348 h 600"/>
                <a:gd name="T70" fmla="*/ 61 w 122"/>
                <a:gd name="T71" fmla="*/ 318 h 600"/>
                <a:gd name="T72" fmla="*/ 77 w 122"/>
                <a:gd name="T73" fmla="*/ 298 h 600"/>
                <a:gd name="T74" fmla="*/ 83 w 122"/>
                <a:gd name="T75" fmla="*/ 293 h 600"/>
                <a:gd name="T76" fmla="*/ 86 w 122"/>
                <a:gd name="T77" fmla="*/ 284 h 600"/>
                <a:gd name="T78" fmla="*/ 87 w 122"/>
                <a:gd name="T79" fmla="*/ 283 h 600"/>
                <a:gd name="T80" fmla="*/ 89 w 122"/>
                <a:gd name="T81" fmla="*/ 277 h 600"/>
                <a:gd name="T82" fmla="*/ 89 w 122"/>
                <a:gd name="T83" fmla="*/ 274 h 600"/>
                <a:gd name="T84" fmla="*/ 91 w 122"/>
                <a:gd name="T85" fmla="*/ 267 h 600"/>
                <a:gd name="T86" fmla="*/ 90 w 122"/>
                <a:gd name="T87" fmla="*/ 260 h 600"/>
                <a:gd name="T88" fmla="*/ 91 w 122"/>
                <a:gd name="T89" fmla="*/ 230 h 600"/>
                <a:gd name="T90" fmla="*/ 95 w 122"/>
                <a:gd name="T91" fmla="*/ 213 h 600"/>
                <a:gd name="T92" fmla="*/ 102 w 122"/>
                <a:gd name="T93" fmla="*/ 198 h 600"/>
                <a:gd name="T94" fmla="*/ 113 w 122"/>
                <a:gd name="T95" fmla="*/ 189 h 600"/>
                <a:gd name="T96" fmla="*/ 119 w 122"/>
                <a:gd name="T97" fmla="*/ 134 h 600"/>
                <a:gd name="T98" fmla="*/ 122 w 122"/>
                <a:gd name="T99" fmla="*/ 85 h 600"/>
                <a:gd name="T100" fmla="*/ 119 w 122"/>
                <a:gd name="T101" fmla="*/ 39 h 600"/>
                <a:gd name="T102" fmla="*/ 113 w 122"/>
                <a:gd name="T103" fmla="*/ 0 h 6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2"/>
                <a:gd name="T157" fmla="*/ 0 h 600"/>
                <a:gd name="T158" fmla="*/ 122 w 122"/>
                <a:gd name="T159" fmla="*/ 600 h 6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2" h="600">
                  <a:moveTo>
                    <a:pt x="113" y="0"/>
                  </a:moveTo>
                  <a:lnTo>
                    <a:pt x="110" y="24"/>
                  </a:lnTo>
                  <a:lnTo>
                    <a:pt x="107" y="48"/>
                  </a:lnTo>
                  <a:lnTo>
                    <a:pt x="103" y="71"/>
                  </a:lnTo>
                  <a:lnTo>
                    <a:pt x="99" y="93"/>
                  </a:lnTo>
                  <a:lnTo>
                    <a:pt x="94" y="103"/>
                  </a:lnTo>
                  <a:lnTo>
                    <a:pt x="91" y="114"/>
                  </a:lnTo>
                  <a:lnTo>
                    <a:pt x="87" y="123"/>
                  </a:lnTo>
                  <a:lnTo>
                    <a:pt x="84" y="134"/>
                  </a:lnTo>
                  <a:lnTo>
                    <a:pt x="74" y="154"/>
                  </a:lnTo>
                  <a:lnTo>
                    <a:pt x="64" y="173"/>
                  </a:lnTo>
                  <a:lnTo>
                    <a:pt x="55" y="176"/>
                  </a:lnTo>
                  <a:lnTo>
                    <a:pt x="48" y="182"/>
                  </a:lnTo>
                  <a:lnTo>
                    <a:pt x="43" y="188"/>
                  </a:lnTo>
                  <a:lnTo>
                    <a:pt x="41" y="197"/>
                  </a:lnTo>
                  <a:lnTo>
                    <a:pt x="37" y="215"/>
                  </a:lnTo>
                  <a:lnTo>
                    <a:pt x="39" y="226"/>
                  </a:lnTo>
                  <a:lnTo>
                    <a:pt x="43" y="239"/>
                  </a:lnTo>
                  <a:lnTo>
                    <a:pt x="43" y="256"/>
                  </a:lnTo>
                  <a:lnTo>
                    <a:pt x="42" y="263"/>
                  </a:lnTo>
                  <a:lnTo>
                    <a:pt x="42" y="270"/>
                  </a:lnTo>
                  <a:lnTo>
                    <a:pt x="40" y="275"/>
                  </a:lnTo>
                  <a:lnTo>
                    <a:pt x="39" y="279"/>
                  </a:lnTo>
                  <a:lnTo>
                    <a:pt x="36" y="282"/>
                  </a:lnTo>
                  <a:lnTo>
                    <a:pt x="35" y="282"/>
                  </a:lnTo>
                  <a:lnTo>
                    <a:pt x="35" y="283"/>
                  </a:lnTo>
                  <a:lnTo>
                    <a:pt x="35" y="285"/>
                  </a:lnTo>
                  <a:lnTo>
                    <a:pt x="31" y="287"/>
                  </a:lnTo>
                  <a:lnTo>
                    <a:pt x="29" y="289"/>
                  </a:lnTo>
                  <a:lnTo>
                    <a:pt x="20" y="303"/>
                  </a:lnTo>
                  <a:lnTo>
                    <a:pt x="16" y="319"/>
                  </a:lnTo>
                  <a:lnTo>
                    <a:pt x="15" y="328"/>
                  </a:lnTo>
                  <a:lnTo>
                    <a:pt x="16" y="338"/>
                  </a:lnTo>
                  <a:lnTo>
                    <a:pt x="21" y="361"/>
                  </a:lnTo>
                  <a:lnTo>
                    <a:pt x="21" y="363"/>
                  </a:lnTo>
                  <a:lnTo>
                    <a:pt x="20" y="369"/>
                  </a:lnTo>
                  <a:lnTo>
                    <a:pt x="19" y="376"/>
                  </a:lnTo>
                  <a:lnTo>
                    <a:pt x="16" y="394"/>
                  </a:lnTo>
                  <a:lnTo>
                    <a:pt x="11" y="415"/>
                  </a:lnTo>
                  <a:lnTo>
                    <a:pt x="6" y="427"/>
                  </a:lnTo>
                  <a:lnTo>
                    <a:pt x="3" y="441"/>
                  </a:lnTo>
                  <a:lnTo>
                    <a:pt x="4" y="454"/>
                  </a:lnTo>
                  <a:lnTo>
                    <a:pt x="6" y="470"/>
                  </a:lnTo>
                  <a:lnTo>
                    <a:pt x="6" y="486"/>
                  </a:lnTo>
                  <a:lnTo>
                    <a:pt x="7" y="506"/>
                  </a:lnTo>
                  <a:lnTo>
                    <a:pt x="6" y="526"/>
                  </a:lnTo>
                  <a:lnTo>
                    <a:pt x="5" y="549"/>
                  </a:lnTo>
                  <a:lnTo>
                    <a:pt x="2" y="573"/>
                  </a:lnTo>
                  <a:lnTo>
                    <a:pt x="0" y="600"/>
                  </a:lnTo>
                  <a:lnTo>
                    <a:pt x="28" y="600"/>
                  </a:lnTo>
                  <a:lnTo>
                    <a:pt x="26" y="568"/>
                  </a:lnTo>
                  <a:lnTo>
                    <a:pt x="26" y="541"/>
                  </a:lnTo>
                  <a:lnTo>
                    <a:pt x="26" y="516"/>
                  </a:lnTo>
                  <a:lnTo>
                    <a:pt x="28" y="494"/>
                  </a:lnTo>
                  <a:lnTo>
                    <a:pt x="29" y="473"/>
                  </a:lnTo>
                  <a:lnTo>
                    <a:pt x="32" y="456"/>
                  </a:lnTo>
                  <a:lnTo>
                    <a:pt x="35" y="440"/>
                  </a:lnTo>
                  <a:lnTo>
                    <a:pt x="41" y="428"/>
                  </a:lnTo>
                  <a:lnTo>
                    <a:pt x="46" y="419"/>
                  </a:lnTo>
                  <a:lnTo>
                    <a:pt x="48" y="415"/>
                  </a:lnTo>
                  <a:lnTo>
                    <a:pt x="49" y="413"/>
                  </a:lnTo>
                  <a:lnTo>
                    <a:pt x="51" y="412"/>
                  </a:lnTo>
                  <a:lnTo>
                    <a:pt x="56" y="403"/>
                  </a:lnTo>
                  <a:lnTo>
                    <a:pt x="59" y="397"/>
                  </a:lnTo>
                  <a:lnTo>
                    <a:pt x="60" y="388"/>
                  </a:lnTo>
                  <a:lnTo>
                    <a:pt x="60" y="380"/>
                  </a:lnTo>
                  <a:lnTo>
                    <a:pt x="59" y="372"/>
                  </a:lnTo>
                  <a:lnTo>
                    <a:pt x="58" y="367"/>
                  </a:lnTo>
                  <a:lnTo>
                    <a:pt x="58" y="364"/>
                  </a:lnTo>
                  <a:lnTo>
                    <a:pt x="54" y="348"/>
                  </a:lnTo>
                  <a:lnTo>
                    <a:pt x="55" y="333"/>
                  </a:lnTo>
                  <a:lnTo>
                    <a:pt x="61" y="318"/>
                  </a:lnTo>
                  <a:lnTo>
                    <a:pt x="73" y="305"/>
                  </a:lnTo>
                  <a:lnTo>
                    <a:pt x="77" y="298"/>
                  </a:lnTo>
                  <a:lnTo>
                    <a:pt x="79" y="295"/>
                  </a:lnTo>
                  <a:lnTo>
                    <a:pt x="83" y="293"/>
                  </a:lnTo>
                  <a:lnTo>
                    <a:pt x="86" y="287"/>
                  </a:lnTo>
                  <a:lnTo>
                    <a:pt x="86" y="284"/>
                  </a:lnTo>
                  <a:lnTo>
                    <a:pt x="86" y="283"/>
                  </a:lnTo>
                  <a:lnTo>
                    <a:pt x="87" y="283"/>
                  </a:lnTo>
                  <a:lnTo>
                    <a:pt x="89" y="281"/>
                  </a:lnTo>
                  <a:lnTo>
                    <a:pt x="89" y="277"/>
                  </a:lnTo>
                  <a:lnTo>
                    <a:pt x="89" y="275"/>
                  </a:lnTo>
                  <a:lnTo>
                    <a:pt x="89" y="274"/>
                  </a:lnTo>
                  <a:lnTo>
                    <a:pt x="90" y="274"/>
                  </a:lnTo>
                  <a:lnTo>
                    <a:pt x="91" y="267"/>
                  </a:lnTo>
                  <a:lnTo>
                    <a:pt x="90" y="263"/>
                  </a:lnTo>
                  <a:lnTo>
                    <a:pt x="90" y="260"/>
                  </a:lnTo>
                  <a:lnTo>
                    <a:pt x="90" y="253"/>
                  </a:lnTo>
                  <a:lnTo>
                    <a:pt x="91" y="230"/>
                  </a:lnTo>
                  <a:lnTo>
                    <a:pt x="92" y="221"/>
                  </a:lnTo>
                  <a:lnTo>
                    <a:pt x="95" y="213"/>
                  </a:lnTo>
                  <a:lnTo>
                    <a:pt x="98" y="204"/>
                  </a:lnTo>
                  <a:lnTo>
                    <a:pt x="102" y="198"/>
                  </a:lnTo>
                  <a:lnTo>
                    <a:pt x="106" y="193"/>
                  </a:lnTo>
                  <a:lnTo>
                    <a:pt x="113" y="189"/>
                  </a:lnTo>
                  <a:lnTo>
                    <a:pt x="116" y="160"/>
                  </a:lnTo>
                  <a:lnTo>
                    <a:pt x="119" y="134"/>
                  </a:lnTo>
                  <a:lnTo>
                    <a:pt x="121" y="108"/>
                  </a:lnTo>
                  <a:lnTo>
                    <a:pt x="122" y="85"/>
                  </a:lnTo>
                  <a:lnTo>
                    <a:pt x="121" y="61"/>
                  </a:lnTo>
                  <a:lnTo>
                    <a:pt x="119" y="39"/>
                  </a:lnTo>
                  <a:lnTo>
                    <a:pt x="116" y="19"/>
                  </a:lnTo>
                  <a:lnTo>
                    <a:pt x="11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Freeform 23"/>
            <p:cNvSpPr>
              <a:spLocks noChangeAspect="1"/>
            </p:cNvSpPr>
            <p:nvPr/>
          </p:nvSpPr>
          <p:spPr bwMode="auto">
            <a:xfrm>
              <a:off x="4023" y="1793"/>
              <a:ext cx="21" cy="22"/>
            </a:xfrm>
            <a:custGeom>
              <a:avLst/>
              <a:gdLst>
                <a:gd name="T0" fmla="*/ 122 w 281"/>
                <a:gd name="T1" fmla="*/ 2 h 295"/>
                <a:gd name="T2" fmla="*/ 107 w 281"/>
                <a:gd name="T3" fmla="*/ 0 h 295"/>
                <a:gd name="T4" fmla="*/ 94 w 281"/>
                <a:gd name="T5" fmla="*/ 0 h 295"/>
                <a:gd name="T6" fmla="*/ 70 w 281"/>
                <a:gd name="T7" fmla="*/ 5 h 295"/>
                <a:gd name="T8" fmla="*/ 47 w 281"/>
                <a:gd name="T9" fmla="*/ 15 h 295"/>
                <a:gd name="T10" fmla="*/ 29 w 281"/>
                <a:gd name="T11" fmla="*/ 31 h 295"/>
                <a:gd name="T12" fmla="*/ 19 w 281"/>
                <a:gd name="T13" fmla="*/ 40 h 295"/>
                <a:gd name="T14" fmla="*/ 13 w 281"/>
                <a:gd name="T15" fmla="*/ 51 h 295"/>
                <a:gd name="T16" fmla="*/ 4 w 281"/>
                <a:gd name="T17" fmla="*/ 73 h 295"/>
                <a:gd name="T18" fmla="*/ 1 w 281"/>
                <a:gd name="T19" fmla="*/ 85 h 295"/>
                <a:gd name="T20" fmla="*/ 0 w 281"/>
                <a:gd name="T21" fmla="*/ 99 h 295"/>
                <a:gd name="T22" fmla="*/ 2 w 281"/>
                <a:gd name="T23" fmla="*/ 128 h 295"/>
                <a:gd name="T24" fmla="*/ 3 w 281"/>
                <a:gd name="T25" fmla="*/ 140 h 295"/>
                <a:gd name="T26" fmla="*/ 6 w 281"/>
                <a:gd name="T27" fmla="*/ 153 h 295"/>
                <a:gd name="T28" fmla="*/ 16 w 281"/>
                <a:gd name="T29" fmla="*/ 178 h 295"/>
                <a:gd name="T30" fmla="*/ 28 w 281"/>
                <a:gd name="T31" fmla="*/ 202 h 295"/>
                <a:gd name="T32" fmla="*/ 45 w 281"/>
                <a:gd name="T33" fmla="*/ 225 h 295"/>
                <a:gd name="T34" fmla="*/ 4 w 281"/>
                <a:gd name="T35" fmla="*/ 277 h 295"/>
                <a:gd name="T36" fmla="*/ 102 w 281"/>
                <a:gd name="T37" fmla="*/ 268 h 295"/>
                <a:gd name="T38" fmla="*/ 115 w 281"/>
                <a:gd name="T39" fmla="*/ 275 h 295"/>
                <a:gd name="T40" fmla="*/ 128 w 281"/>
                <a:gd name="T41" fmla="*/ 283 h 295"/>
                <a:gd name="T42" fmla="*/ 133 w 281"/>
                <a:gd name="T43" fmla="*/ 285 h 295"/>
                <a:gd name="T44" fmla="*/ 139 w 281"/>
                <a:gd name="T45" fmla="*/ 288 h 295"/>
                <a:gd name="T46" fmla="*/ 151 w 281"/>
                <a:gd name="T47" fmla="*/ 292 h 295"/>
                <a:gd name="T48" fmla="*/ 160 w 281"/>
                <a:gd name="T49" fmla="*/ 294 h 295"/>
                <a:gd name="T50" fmla="*/ 173 w 281"/>
                <a:gd name="T51" fmla="*/ 295 h 295"/>
                <a:gd name="T52" fmla="*/ 186 w 281"/>
                <a:gd name="T53" fmla="*/ 295 h 295"/>
                <a:gd name="T54" fmla="*/ 198 w 281"/>
                <a:gd name="T55" fmla="*/ 292 h 295"/>
                <a:gd name="T56" fmla="*/ 211 w 281"/>
                <a:gd name="T57" fmla="*/ 290 h 295"/>
                <a:gd name="T58" fmla="*/ 222 w 281"/>
                <a:gd name="T59" fmla="*/ 286 h 295"/>
                <a:gd name="T60" fmla="*/ 233 w 281"/>
                <a:gd name="T61" fmla="*/ 281 h 295"/>
                <a:gd name="T62" fmla="*/ 237 w 281"/>
                <a:gd name="T63" fmla="*/ 276 h 295"/>
                <a:gd name="T64" fmla="*/ 239 w 281"/>
                <a:gd name="T65" fmla="*/ 274 h 295"/>
                <a:gd name="T66" fmla="*/ 239 w 281"/>
                <a:gd name="T67" fmla="*/ 273 h 295"/>
                <a:gd name="T68" fmla="*/ 240 w 281"/>
                <a:gd name="T69" fmla="*/ 273 h 295"/>
                <a:gd name="T70" fmla="*/ 242 w 281"/>
                <a:gd name="T71" fmla="*/ 273 h 295"/>
                <a:gd name="T72" fmla="*/ 253 w 281"/>
                <a:gd name="T73" fmla="*/ 265 h 295"/>
                <a:gd name="T74" fmla="*/ 260 w 281"/>
                <a:gd name="T75" fmla="*/ 255 h 295"/>
                <a:gd name="T76" fmla="*/ 267 w 281"/>
                <a:gd name="T77" fmla="*/ 244 h 295"/>
                <a:gd name="T78" fmla="*/ 269 w 281"/>
                <a:gd name="T79" fmla="*/ 237 h 295"/>
                <a:gd name="T80" fmla="*/ 269 w 281"/>
                <a:gd name="T81" fmla="*/ 235 h 295"/>
                <a:gd name="T82" fmla="*/ 269 w 281"/>
                <a:gd name="T83" fmla="*/ 234 h 295"/>
                <a:gd name="T84" fmla="*/ 270 w 281"/>
                <a:gd name="T85" fmla="*/ 234 h 295"/>
                <a:gd name="T86" fmla="*/ 272 w 281"/>
                <a:gd name="T87" fmla="*/ 232 h 295"/>
                <a:gd name="T88" fmla="*/ 277 w 281"/>
                <a:gd name="T89" fmla="*/ 221 h 295"/>
                <a:gd name="T90" fmla="*/ 279 w 281"/>
                <a:gd name="T91" fmla="*/ 208 h 295"/>
                <a:gd name="T92" fmla="*/ 281 w 281"/>
                <a:gd name="T93" fmla="*/ 195 h 295"/>
                <a:gd name="T94" fmla="*/ 281 w 281"/>
                <a:gd name="T95" fmla="*/ 181 h 295"/>
                <a:gd name="T96" fmla="*/ 281 w 281"/>
                <a:gd name="T97" fmla="*/ 167 h 295"/>
                <a:gd name="T98" fmla="*/ 272 w 281"/>
                <a:gd name="T99" fmla="*/ 134 h 295"/>
                <a:gd name="T100" fmla="*/ 259 w 281"/>
                <a:gd name="T101" fmla="*/ 102 h 295"/>
                <a:gd name="T102" fmla="*/ 244 w 281"/>
                <a:gd name="T103" fmla="*/ 80 h 295"/>
                <a:gd name="T104" fmla="*/ 226 w 281"/>
                <a:gd name="T105" fmla="*/ 59 h 295"/>
                <a:gd name="T106" fmla="*/ 213 w 281"/>
                <a:gd name="T107" fmla="*/ 46 h 295"/>
                <a:gd name="T108" fmla="*/ 201 w 281"/>
                <a:gd name="T109" fmla="*/ 37 h 295"/>
                <a:gd name="T110" fmla="*/ 189 w 281"/>
                <a:gd name="T111" fmla="*/ 27 h 295"/>
                <a:gd name="T112" fmla="*/ 177 w 281"/>
                <a:gd name="T113" fmla="*/ 20 h 295"/>
                <a:gd name="T114" fmla="*/ 163 w 281"/>
                <a:gd name="T115" fmla="*/ 13 h 295"/>
                <a:gd name="T116" fmla="*/ 150 w 281"/>
                <a:gd name="T117" fmla="*/ 9 h 295"/>
                <a:gd name="T118" fmla="*/ 122 w 281"/>
                <a:gd name="T119" fmla="*/ 2 h 2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1"/>
                <a:gd name="T181" fmla="*/ 0 h 295"/>
                <a:gd name="T182" fmla="*/ 281 w 281"/>
                <a:gd name="T183" fmla="*/ 295 h 2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1" h="295">
                  <a:moveTo>
                    <a:pt x="122" y="2"/>
                  </a:moveTo>
                  <a:lnTo>
                    <a:pt x="107" y="0"/>
                  </a:lnTo>
                  <a:lnTo>
                    <a:pt x="94" y="0"/>
                  </a:lnTo>
                  <a:lnTo>
                    <a:pt x="70" y="5"/>
                  </a:lnTo>
                  <a:lnTo>
                    <a:pt x="47" y="15"/>
                  </a:lnTo>
                  <a:lnTo>
                    <a:pt x="29" y="31"/>
                  </a:lnTo>
                  <a:lnTo>
                    <a:pt x="19" y="40"/>
                  </a:lnTo>
                  <a:lnTo>
                    <a:pt x="13" y="51"/>
                  </a:lnTo>
                  <a:lnTo>
                    <a:pt x="4" y="73"/>
                  </a:lnTo>
                  <a:lnTo>
                    <a:pt x="1" y="85"/>
                  </a:lnTo>
                  <a:lnTo>
                    <a:pt x="0" y="99"/>
                  </a:lnTo>
                  <a:lnTo>
                    <a:pt x="2" y="128"/>
                  </a:lnTo>
                  <a:lnTo>
                    <a:pt x="3" y="140"/>
                  </a:lnTo>
                  <a:lnTo>
                    <a:pt x="6" y="153"/>
                  </a:lnTo>
                  <a:lnTo>
                    <a:pt x="16" y="178"/>
                  </a:lnTo>
                  <a:lnTo>
                    <a:pt x="28" y="202"/>
                  </a:lnTo>
                  <a:lnTo>
                    <a:pt x="45" y="225"/>
                  </a:lnTo>
                  <a:lnTo>
                    <a:pt x="4" y="277"/>
                  </a:lnTo>
                  <a:lnTo>
                    <a:pt x="102" y="268"/>
                  </a:lnTo>
                  <a:lnTo>
                    <a:pt x="115" y="275"/>
                  </a:lnTo>
                  <a:lnTo>
                    <a:pt x="128" y="283"/>
                  </a:lnTo>
                  <a:lnTo>
                    <a:pt x="133" y="285"/>
                  </a:lnTo>
                  <a:lnTo>
                    <a:pt x="139" y="288"/>
                  </a:lnTo>
                  <a:lnTo>
                    <a:pt x="151" y="292"/>
                  </a:lnTo>
                  <a:lnTo>
                    <a:pt x="160" y="294"/>
                  </a:lnTo>
                  <a:lnTo>
                    <a:pt x="173" y="295"/>
                  </a:lnTo>
                  <a:lnTo>
                    <a:pt x="186" y="295"/>
                  </a:lnTo>
                  <a:lnTo>
                    <a:pt x="198" y="292"/>
                  </a:lnTo>
                  <a:lnTo>
                    <a:pt x="211" y="290"/>
                  </a:lnTo>
                  <a:lnTo>
                    <a:pt x="222" y="286"/>
                  </a:lnTo>
                  <a:lnTo>
                    <a:pt x="233" y="281"/>
                  </a:lnTo>
                  <a:lnTo>
                    <a:pt x="237" y="276"/>
                  </a:lnTo>
                  <a:lnTo>
                    <a:pt x="239" y="274"/>
                  </a:lnTo>
                  <a:lnTo>
                    <a:pt x="239" y="273"/>
                  </a:lnTo>
                  <a:lnTo>
                    <a:pt x="240" y="273"/>
                  </a:lnTo>
                  <a:lnTo>
                    <a:pt x="242" y="273"/>
                  </a:lnTo>
                  <a:lnTo>
                    <a:pt x="253" y="265"/>
                  </a:lnTo>
                  <a:lnTo>
                    <a:pt x="260" y="255"/>
                  </a:lnTo>
                  <a:lnTo>
                    <a:pt x="267" y="244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4"/>
                  </a:lnTo>
                  <a:lnTo>
                    <a:pt x="270" y="234"/>
                  </a:lnTo>
                  <a:lnTo>
                    <a:pt x="272" y="232"/>
                  </a:lnTo>
                  <a:lnTo>
                    <a:pt x="277" y="221"/>
                  </a:lnTo>
                  <a:lnTo>
                    <a:pt x="279" y="208"/>
                  </a:lnTo>
                  <a:lnTo>
                    <a:pt x="281" y="195"/>
                  </a:lnTo>
                  <a:lnTo>
                    <a:pt x="281" y="181"/>
                  </a:lnTo>
                  <a:lnTo>
                    <a:pt x="281" y="167"/>
                  </a:lnTo>
                  <a:lnTo>
                    <a:pt x="272" y="134"/>
                  </a:lnTo>
                  <a:lnTo>
                    <a:pt x="259" y="102"/>
                  </a:lnTo>
                  <a:lnTo>
                    <a:pt x="244" y="80"/>
                  </a:lnTo>
                  <a:lnTo>
                    <a:pt x="226" y="59"/>
                  </a:lnTo>
                  <a:lnTo>
                    <a:pt x="213" y="46"/>
                  </a:lnTo>
                  <a:lnTo>
                    <a:pt x="201" y="37"/>
                  </a:lnTo>
                  <a:lnTo>
                    <a:pt x="189" y="27"/>
                  </a:lnTo>
                  <a:lnTo>
                    <a:pt x="177" y="20"/>
                  </a:lnTo>
                  <a:lnTo>
                    <a:pt x="163" y="13"/>
                  </a:lnTo>
                  <a:lnTo>
                    <a:pt x="150" y="9"/>
                  </a:lnTo>
                  <a:lnTo>
                    <a:pt x="122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8" name="Picture 24" descr="yeast2"/>
          <p:cNvPicPr>
            <a:picLocks noChangeAspect="1" noChangeArrowheads="1"/>
          </p:cNvPicPr>
          <p:nvPr/>
        </p:nvPicPr>
        <p:blipFill>
          <a:blip r:embed="rId4" cstate="print"/>
          <a:srcRect l="44333" t="32333" r="36000" b="45334"/>
          <a:stretch>
            <a:fillRect/>
          </a:stretch>
        </p:blipFill>
        <p:spPr bwMode="auto">
          <a:xfrm>
            <a:off x="325438" y="1092200"/>
            <a:ext cx="3349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6" name="Rectangle 86"/>
          <p:cNvSpPr>
            <a:spLocks noChangeArrowheads="1"/>
          </p:cNvSpPr>
          <p:nvPr/>
        </p:nvSpPr>
        <p:spPr bwMode="auto">
          <a:xfrm>
            <a:off x="1787525" y="914400"/>
            <a:ext cx="2549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Biological System</a:t>
            </a:r>
          </a:p>
        </p:txBody>
      </p:sp>
      <p:sp>
        <p:nvSpPr>
          <p:cNvPr id="281690" name="Rectangle 90"/>
          <p:cNvSpPr>
            <a:spLocks noChangeArrowheads="1"/>
          </p:cNvSpPr>
          <p:nvPr/>
        </p:nvSpPr>
        <p:spPr bwMode="auto">
          <a:xfrm>
            <a:off x="763588" y="4983163"/>
            <a:ext cx="459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Information about each sample</a:t>
            </a:r>
          </a:p>
        </p:txBody>
      </p:sp>
      <p:sp>
        <p:nvSpPr>
          <p:cNvPr id="281691" name="Rectangle 91"/>
          <p:cNvSpPr>
            <a:spLocks noChangeArrowheads="1"/>
          </p:cNvSpPr>
          <p:nvPr/>
        </p:nvSpPr>
        <p:spPr bwMode="auto">
          <a:xfrm>
            <a:off x="103188" y="6340475"/>
            <a:ext cx="5916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Information about the biological system</a:t>
            </a:r>
          </a:p>
        </p:txBody>
      </p:sp>
      <p:sp>
        <p:nvSpPr>
          <p:cNvPr id="281692" name="Line 92"/>
          <p:cNvSpPr>
            <a:spLocks noChangeShapeType="1"/>
          </p:cNvSpPr>
          <p:nvPr/>
        </p:nvSpPr>
        <p:spPr bwMode="auto">
          <a:xfrm>
            <a:off x="3062288" y="1431925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1694" name="Line 94"/>
          <p:cNvSpPr>
            <a:spLocks noChangeShapeType="1"/>
          </p:cNvSpPr>
          <p:nvPr/>
        </p:nvSpPr>
        <p:spPr bwMode="auto">
          <a:xfrm>
            <a:off x="3062288" y="5500688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1696" name="Line 96"/>
          <p:cNvSpPr>
            <a:spLocks noChangeShapeType="1"/>
          </p:cNvSpPr>
          <p:nvPr/>
        </p:nvSpPr>
        <p:spPr bwMode="auto">
          <a:xfrm>
            <a:off x="3062288" y="4144963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8" name="Rectangle 98"/>
          <p:cNvSpPr>
            <a:spLocks noChangeArrowheads="1"/>
          </p:cNvSpPr>
          <p:nvPr/>
        </p:nvSpPr>
        <p:spPr bwMode="auto">
          <a:xfrm>
            <a:off x="6161442" y="4615926"/>
            <a:ext cx="2165657" cy="12311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What does the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 sample </a:t>
            </a:r>
            <a:r>
              <a:rPr lang="en-US" sz="2000" b="1" dirty="0">
                <a:latin typeface="Comic Sans MS" pitchFamily="66" charset="0"/>
              </a:rPr>
              <a:t>contain? </a:t>
            </a:r>
          </a:p>
          <a:p>
            <a:pPr algn="ctr"/>
            <a:r>
              <a:rPr lang="en-US" sz="2000" b="1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 How </a:t>
            </a:r>
            <a:r>
              <a:rPr lang="en-US" sz="2000" b="1" dirty="0">
                <a:latin typeface="Comic Sans MS" pitchFamily="66" charset="0"/>
              </a:rPr>
              <a:t>much?</a:t>
            </a:r>
          </a:p>
        </p:txBody>
      </p:sp>
      <p:sp>
        <p:nvSpPr>
          <p:cNvPr id="3109" name="Line 99"/>
          <p:cNvSpPr>
            <a:spLocks noChangeShapeType="1"/>
          </p:cNvSpPr>
          <p:nvPr/>
        </p:nvSpPr>
        <p:spPr bwMode="auto">
          <a:xfrm flipV="1">
            <a:off x="5400675" y="4648199"/>
            <a:ext cx="695325" cy="4857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Line 100"/>
          <p:cNvSpPr>
            <a:spLocks noChangeShapeType="1"/>
          </p:cNvSpPr>
          <p:nvPr/>
        </p:nvSpPr>
        <p:spPr bwMode="auto">
          <a:xfrm>
            <a:off x="5410200" y="52578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Rectangle 8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Sample Preparation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103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Rectangle 89"/>
          <p:cNvSpPr>
            <a:spLocks noChangeArrowheads="1"/>
          </p:cNvSpPr>
          <p:nvPr/>
        </p:nvSpPr>
        <p:spPr bwMode="auto">
          <a:xfrm>
            <a:off x="3308687" y="1371600"/>
            <a:ext cx="19171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i="1" dirty="0" smtClean="0">
                <a:latin typeface="Comic Sans MS" pitchFamily="66" charset="0"/>
              </a:rPr>
              <a:t>Experimental</a:t>
            </a:r>
          </a:p>
          <a:p>
            <a:pPr algn="ctr"/>
            <a:r>
              <a:rPr lang="en-US" sz="2400" b="1" i="1" dirty="0" smtClean="0">
                <a:latin typeface="Comic Sans MS" pitchFamily="66" charset="0"/>
              </a:rPr>
              <a:t>Design</a:t>
            </a:r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06" name="Rectangle 89"/>
          <p:cNvSpPr>
            <a:spLocks noChangeArrowheads="1"/>
          </p:cNvSpPr>
          <p:nvPr/>
        </p:nvSpPr>
        <p:spPr bwMode="auto">
          <a:xfrm>
            <a:off x="3461088" y="4278868"/>
            <a:ext cx="2040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i="1" dirty="0" smtClean="0">
                <a:latin typeface="Comic Sans MS" pitchFamily="66" charset="0"/>
              </a:rPr>
              <a:t>Data Analysis</a:t>
            </a:r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07" name="Rectangle 89"/>
          <p:cNvSpPr>
            <a:spLocks noChangeArrowheads="1"/>
          </p:cNvSpPr>
          <p:nvPr/>
        </p:nvSpPr>
        <p:spPr bwMode="auto">
          <a:xfrm>
            <a:off x="3491675" y="5433536"/>
            <a:ext cx="17617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i="1" dirty="0" smtClean="0">
                <a:latin typeface="Comic Sans MS" pitchFamily="66" charset="0"/>
              </a:rPr>
              <a:t>Information</a:t>
            </a:r>
          </a:p>
          <a:p>
            <a:r>
              <a:rPr lang="en-US" sz="2400" b="1" i="1" dirty="0" smtClean="0">
                <a:latin typeface="Comic Sans MS" pitchFamily="66" charset="0"/>
              </a:rPr>
              <a:t>Integration</a:t>
            </a:r>
            <a:endParaRPr lang="en-US" sz="2400" b="1" i="1" dirty="0">
              <a:latin typeface="Comic Sans MS" pitchFamily="66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6200" y="2095500"/>
            <a:ext cx="382588" cy="685800"/>
            <a:chOff x="1104" y="1632"/>
            <a:chExt cx="241" cy="432"/>
          </a:xfrm>
        </p:grpSpPr>
        <p:sp>
          <p:nvSpPr>
            <p:cNvPr id="3148" name="Line 26"/>
            <p:cNvSpPr>
              <a:spLocks noChangeShapeType="1"/>
            </p:cNvSpPr>
            <p:nvPr/>
          </p:nvSpPr>
          <p:spPr bwMode="auto">
            <a:xfrm>
              <a:off x="1248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Line 27"/>
            <p:cNvSpPr>
              <a:spLocks noChangeShapeType="1"/>
            </p:cNvSpPr>
            <p:nvPr/>
          </p:nvSpPr>
          <p:spPr bwMode="auto">
            <a:xfrm>
              <a:off x="1344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Line 28"/>
            <p:cNvSpPr>
              <a:spLocks noChangeShapeType="1"/>
            </p:cNvSpPr>
            <p:nvPr/>
          </p:nvSpPr>
          <p:spPr bwMode="auto">
            <a:xfrm>
              <a:off x="1248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Line 29"/>
            <p:cNvSpPr>
              <a:spLocks noChangeShapeType="1"/>
            </p:cNvSpPr>
            <p:nvPr/>
          </p:nvSpPr>
          <p:spPr bwMode="auto">
            <a:xfrm flipH="1">
              <a:off x="1296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Oval 30"/>
            <p:cNvSpPr>
              <a:spLocks noChangeArrowheads="1"/>
            </p:cNvSpPr>
            <p:nvPr/>
          </p:nvSpPr>
          <p:spPr bwMode="auto">
            <a:xfrm>
              <a:off x="1248" y="1680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Oval 31"/>
            <p:cNvSpPr>
              <a:spLocks noChangeArrowheads="1"/>
            </p:cNvSpPr>
            <p:nvPr/>
          </p:nvSpPr>
          <p:spPr bwMode="auto">
            <a:xfrm>
              <a:off x="1104" y="1632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Line 32"/>
            <p:cNvSpPr>
              <a:spLocks noChangeShapeType="1"/>
            </p:cNvSpPr>
            <p:nvPr/>
          </p:nvSpPr>
          <p:spPr bwMode="auto">
            <a:xfrm flipH="1" flipV="1">
              <a:off x="1176" y="1680"/>
              <a:ext cx="66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Line 33"/>
            <p:cNvSpPr>
              <a:spLocks noChangeShapeType="1"/>
            </p:cNvSpPr>
            <p:nvPr/>
          </p:nvSpPr>
          <p:spPr bwMode="auto">
            <a:xfrm>
              <a:off x="1248" y="192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15938" y="2114550"/>
            <a:ext cx="382587" cy="685800"/>
            <a:chOff x="1104" y="1632"/>
            <a:chExt cx="241" cy="432"/>
          </a:xfrm>
        </p:grpSpPr>
        <p:sp>
          <p:nvSpPr>
            <p:cNvPr id="3140" name="Line 35"/>
            <p:cNvSpPr>
              <a:spLocks noChangeShapeType="1"/>
            </p:cNvSpPr>
            <p:nvPr/>
          </p:nvSpPr>
          <p:spPr bwMode="auto">
            <a:xfrm>
              <a:off x="1248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Line 36"/>
            <p:cNvSpPr>
              <a:spLocks noChangeShapeType="1"/>
            </p:cNvSpPr>
            <p:nvPr/>
          </p:nvSpPr>
          <p:spPr bwMode="auto">
            <a:xfrm>
              <a:off x="1344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Line 37"/>
            <p:cNvSpPr>
              <a:spLocks noChangeShapeType="1"/>
            </p:cNvSpPr>
            <p:nvPr/>
          </p:nvSpPr>
          <p:spPr bwMode="auto">
            <a:xfrm>
              <a:off x="1248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Line 38"/>
            <p:cNvSpPr>
              <a:spLocks noChangeShapeType="1"/>
            </p:cNvSpPr>
            <p:nvPr/>
          </p:nvSpPr>
          <p:spPr bwMode="auto">
            <a:xfrm flipH="1">
              <a:off x="1296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Oval 39"/>
            <p:cNvSpPr>
              <a:spLocks noChangeArrowheads="1"/>
            </p:cNvSpPr>
            <p:nvPr/>
          </p:nvSpPr>
          <p:spPr bwMode="auto">
            <a:xfrm>
              <a:off x="1248" y="1680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Oval 40"/>
            <p:cNvSpPr>
              <a:spLocks noChangeArrowheads="1"/>
            </p:cNvSpPr>
            <p:nvPr/>
          </p:nvSpPr>
          <p:spPr bwMode="auto">
            <a:xfrm>
              <a:off x="1104" y="1632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Line 41"/>
            <p:cNvSpPr>
              <a:spLocks noChangeShapeType="1"/>
            </p:cNvSpPr>
            <p:nvPr/>
          </p:nvSpPr>
          <p:spPr bwMode="auto">
            <a:xfrm flipH="1" flipV="1">
              <a:off x="1176" y="1680"/>
              <a:ext cx="66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Line 42"/>
            <p:cNvSpPr>
              <a:spLocks noChangeShapeType="1"/>
            </p:cNvSpPr>
            <p:nvPr/>
          </p:nvSpPr>
          <p:spPr bwMode="auto">
            <a:xfrm>
              <a:off x="1248" y="192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914400" y="2114550"/>
            <a:ext cx="382588" cy="685800"/>
            <a:chOff x="1104" y="1632"/>
            <a:chExt cx="241" cy="432"/>
          </a:xfrm>
        </p:grpSpPr>
        <p:sp>
          <p:nvSpPr>
            <p:cNvPr id="3132" name="Line 44"/>
            <p:cNvSpPr>
              <a:spLocks noChangeShapeType="1"/>
            </p:cNvSpPr>
            <p:nvPr/>
          </p:nvSpPr>
          <p:spPr bwMode="auto">
            <a:xfrm>
              <a:off x="1248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Line 45"/>
            <p:cNvSpPr>
              <a:spLocks noChangeShapeType="1"/>
            </p:cNvSpPr>
            <p:nvPr/>
          </p:nvSpPr>
          <p:spPr bwMode="auto">
            <a:xfrm>
              <a:off x="1344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Line 46"/>
            <p:cNvSpPr>
              <a:spLocks noChangeShapeType="1"/>
            </p:cNvSpPr>
            <p:nvPr/>
          </p:nvSpPr>
          <p:spPr bwMode="auto">
            <a:xfrm>
              <a:off x="1248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Line 47"/>
            <p:cNvSpPr>
              <a:spLocks noChangeShapeType="1"/>
            </p:cNvSpPr>
            <p:nvPr/>
          </p:nvSpPr>
          <p:spPr bwMode="auto">
            <a:xfrm flipH="1">
              <a:off x="1296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Oval 48"/>
            <p:cNvSpPr>
              <a:spLocks noChangeArrowheads="1"/>
            </p:cNvSpPr>
            <p:nvPr/>
          </p:nvSpPr>
          <p:spPr bwMode="auto">
            <a:xfrm>
              <a:off x="1248" y="1680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Oval 49"/>
            <p:cNvSpPr>
              <a:spLocks noChangeArrowheads="1"/>
            </p:cNvSpPr>
            <p:nvPr/>
          </p:nvSpPr>
          <p:spPr bwMode="auto">
            <a:xfrm>
              <a:off x="1104" y="1632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Line 50"/>
            <p:cNvSpPr>
              <a:spLocks noChangeShapeType="1"/>
            </p:cNvSpPr>
            <p:nvPr/>
          </p:nvSpPr>
          <p:spPr bwMode="auto">
            <a:xfrm flipH="1" flipV="1">
              <a:off x="1176" y="1680"/>
              <a:ext cx="66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Line 51"/>
            <p:cNvSpPr>
              <a:spLocks noChangeShapeType="1"/>
            </p:cNvSpPr>
            <p:nvPr/>
          </p:nvSpPr>
          <p:spPr bwMode="auto">
            <a:xfrm>
              <a:off x="1248" y="192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1354138" y="2133600"/>
            <a:ext cx="382587" cy="685800"/>
            <a:chOff x="1104" y="1632"/>
            <a:chExt cx="241" cy="432"/>
          </a:xfrm>
        </p:grpSpPr>
        <p:sp>
          <p:nvSpPr>
            <p:cNvPr id="3124" name="Line 53"/>
            <p:cNvSpPr>
              <a:spLocks noChangeShapeType="1"/>
            </p:cNvSpPr>
            <p:nvPr/>
          </p:nvSpPr>
          <p:spPr bwMode="auto">
            <a:xfrm>
              <a:off x="1248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Line 54"/>
            <p:cNvSpPr>
              <a:spLocks noChangeShapeType="1"/>
            </p:cNvSpPr>
            <p:nvPr/>
          </p:nvSpPr>
          <p:spPr bwMode="auto">
            <a:xfrm>
              <a:off x="1344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Line 55"/>
            <p:cNvSpPr>
              <a:spLocks noChangeShapeType="1"/>
            </p:cNvSpPr>
            <p:nvPr/>
          </p:nvSpPr>
          <p:spPr bwMode="auto">
            <a:xfrm>
              <a:off x="1248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6"/>
            <p:cNvSpPr>
              <a:spLocks noChangeShapeType="1"/>
            </p:cNvSpPr>
            <p:nvPr/>
          </p:nvSpPr>
          <p:spPr bwMode="auto">
            <a:xfrm flipH="1">
              <a:off x="1296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Oval 57"/>
            <p:cNvSpPr>
              <a:spLocks noChangeArrowheads="1"/>
            </p:cNvSpPr>
            <p:nvPr/>
          </p:nvSpPr>
          <p:spPr bwMode="auto">
            <a:xfrm>
              <a:off x="1248" y="1680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Oval 58"/>
            <p:cNvSpPr>
              <a:spLocks noChangeArrowheads="1"/>
            </p:cNvSpPr>
            <p:nvPr/>
          </p:nvSpPr>
          <p:spPr bwMode="auto">
            <a:xfrm>
              <a:off x="1104" y="1632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Line 59"/>
            <p:cNvSpPr>
              <a:spLocks noChangeShapeType="1"/>
            </p:cNvSpPr>
            <p:nvPr/>
          </p:nvSpPr>
          <p:spPr bwMode="auto">
            <a:xfrm flipH="1" flipV="1">
              <a:off x="1176" y="1680"/>
              <a:ext cx="66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Line 60"/>
            <p:cNvSpPr>
              <a:spLocks noChangeShapeType="1"/>
            </p:cNvSpPr>
            <p:nvPr/>
          </p:nvSpPr>
          <p:spPr bwMode="auto">
            <a:xfrm>
              <a:off x="1248" y="192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1661" name="Rectangle 61"/>
          <p:cNvSpPr>
            <a:spLocks noChangeAspect="1" noChangeArrowheads="1"/>
          </p:cNvSpPr>
          <p:nvPr/>
        </p:nvSpPr>
        <p:spPr bwMode="auto">
          <a:xfrm>
            <a:off x="19050" y="3505200"/>
            <a:ext cx="1600200" cy="10445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2" name="Line 62"/>
          <p:cNvSpPr>
            <a:spLocks noChangeAspect="1" noChangeShapeType="1"/>
          </p:cNvSpPr>
          <p:nvPr/>
        </p:nvSpPr>
        <p:spPr bwMode="auto">
          <a:xfrm>
            <a:off x="387350" y="3873500"/>
            <a:ext cx="0" cy="676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3" name="Line 63"/>
          <p:cNvSpPr>
            <a:spLocks noChangeAspect="1" noChangeShapeType="1"/>
          </p:cNvSpPr>
          <p:nvPr/>
        </p:nvSpPr>
        <p:spPr bwMode="auto">
          <a:xfrm>
            <a:off x="511175" y="4181475"/>
            <a:ext cx="0" cy="368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4" name="Line 64"/>
          <p:cNvSpPr>
            <a:spLocks noChangeAspect="1" noChangeShapeType="1"/>
          </p:cNvSpPr>
          <p:nvPr/>
        </p:nvSpPr>
        <p:spPr bwMode="auto">
          <a:xfrm>
            <a:off x="758825" y="3687763"/>
            <a:ext cx="0" cy="862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5" name="Line 65"/>
          <p:cNvSpPr>
            <a:spLocks noChangeAspect="1" noChangeShapeType="1"/>
          </p:cNvSpPr>
          <p:nvPr/>
        </p:nvSpPr>
        <p:spPr bwMode="auto">
          <a:xfrm>
            <a:off x="1066800" y="4365625"/>
            <a:ext cx="0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6" name="Line 66"/>
          <p:cNvSpPr>
            <a:spLocks noChangeAspect="1" noChangeShapeType="1"/>
          </p:cNvSpPr>
          <p:nvPr/>
        </p:nvSpPr>
        <p:spPr bwMode="auto">
          <a:xfrm>
            <a:off x="696913" y="4305300"/>
            <a:ext cx="0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7" name="Line 67"/>
          <p:cNvSpPr>
            <a:spLocks noChangeAspect="1" noChangeShapeType="1"/>
          </p:cNvSpPr>
          <p:nvPr/>
        </p:nvSpPr>
        <p:spPr bwMode="auto">
          <a:xfrm>
            <a:off x="571500" y="4427538"/>
            <a:ext cx="0" cy="122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8" name="Line 68"/>
          <p:cNvSpPr>
            <a:spLocks noChangeAspect="1" noChangeShapeType="1"/>
          </p:cNvSpPr>
          <p:nvPr/>
        </p:nvSpPr>
        <p:spPr bwMode="auto">
          <a:xfrm>
            <a:off x="141288" y="4244975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9" name="Line 69"/>
          <p:cNvSpPr>
            <a:spLocks noChangeAspect="1" noChangeShapeType="1"/>
          </p:cNvSpPr>
          <p:nvPr/>
        </p:nvSpPr>
        <p:spPr bwMode="auto">
          <a:xfrm>
            <a:off x="879475" y="3935413"/>
            <a:ext cx="0" cy="614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70" name="Line 70"/>
          <p:cNvSpPr>
            <a:spLocks noChangeAspect="1" noChangeShapeType="1"/>
          </p:cNvSpPr>
          <p:nvPr/>
        </p:nvSpPr>
        <p:spPr bwMode="auto">
          <a:xfrm>
            <a:off x="1127125" y="4244975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71" name="Line 71"/>
          <p:cNvSpPr>
            <a:spLocks noChangeAspect="1" noChangeShapeType="1"/>
          </p:cNvSpPr>
          <p:nvPr/>
        </p:nvSpPr>
        <p:spPr bwMode="auto">
          <a:xfrm>
            <a:off x="1371600" y="3751263"/>
            <a:ext cx="0" cy="798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72" name="Text Box 72"/>
          <p:cNvSpPr txBox="1">
            <a:spLocks noChangeAspect="1" noChangeArrowheads="1"/>
          </p:cNvSpPr>
          <p:nvPr/>
        </p:nvSpPr>
        <p:spPr bwMode="auto">
          <a:xfrm>
            <a:off x="-28575" y="3495675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MS</a:t>
            </a:r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381000" y="3200400"/>
            <a:ext cx="1600200" cy="1066800"/>
            <a:chOff x="4608" y="1248"/>
            <a:chExt cx="1008" cy="672"/>
          </a:xfrm>
        </p:grpSpPr>
        <p:sp>
          <p:nvSpPr>
            <p:cNvPr id="3112" name="Rectangle 74"/>
            <p:cNvSpPr>
              <a:spLocks noChangeAspect="1" noChangeArrowheads="1"/>
            </p:cNvSpPr>
            <p:nvPr/>
          </p:nvSpPr>
          <p:spPr bwMode="auto">
            <a:xfrm>
              <a:off x="4608" y="1248"/>
              <a:ext cx="1008" cy="6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" name="Line 75"/>
            <p:cNvSpPr>
              <a:spLocks noChangeAspect="1" noChangeShapeType="1"/>
            </p:cNvSpPr>
            <p:nvPr/>
          </p:nvSpPr>
          <p:spPr bwMode="auto">
            <a:xfrm>
              <a:off x="4840" y="1481"/>
              <a:ext cx="0" cy="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" name="Line 76"/>
            <p:cNvSpPr>
              <a:spLocks noChangeAspect="1" noChangeShapeType="1"/>
            </p:cNvSpPr>
            <p:nvPr/>
          </p:nvSpPr>
          <p:spPr bwMode="auto">
            <a:xfrm>
              <a:off x="4918" y="1674"/>
              <a:ext cx="0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" name="Line 77"/>
            <p:cNvSpPr>
              <a:spLocks noChangeAspect="1" noChangeShapeType="1"/>
            </p:cNvSpPr>
            <p:nvPr/>
          </p:nvSpPr>
          <p:spPr bwMode="auto">
            <a:xfrm>
              <a:off x="5268" y="1790"/>
              <a:ext cx="0" cy="1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" name="Line 78"/>
            <p:cNvSpPr>
              <a:spLocks noChangeAspect="1" noChangeShapeType="1"/>
            </p:cNvSpPr>
            <p:nvPr/>
          </p:nvSpPr>
          <p:spPr bwMode="auto">
            <a:xfrm>
              <a:off x="5035" y="1752"/>
              <a:ext cx="0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" name="Line 79"/>
            <p:cNvSpPr>
              <a:spLocks noChangeAspect="1" noChangeShapeType="1"/>
            </p:cNvSpPr>
            <p:nvPr/>
          </p:nvSpPr>
          <p:spPr bwMode="auto">
            <a:xfrm>
              <a:off x="4956" y="1829"/>
              <a:ext cx="0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" name="Line 80"/>
            <p:cNvSpPr>
              <a:spLocks noChangeAspect="1" noChangeShapeType="1"/>
            </p:cNvSpPr>
            <p:nvPr/>
          </p:nvSpPr>
          <p:spPr bwMode="auto">
            <a:xfrm>
              <a:off x="4685" y="1714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" name="Line 81"/>
            <p:cNvSpPr>
              <a:spLocks noChangeAspect="1" noChangeShapeType="1"/>
            </p:cNvSpPr>
            <p:nvPr/>
          </p:nvSpPr>
          <p:spPr bwMode="auto">
            <a:xfrm>
              <a:off x="5150" y="1519"/>
              <a:ext cx="0" cy="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" name="Line 82"/>
            <p:cNvSpPr>
              <a:spLocks noChangeAspect="1" noChangeShapeType="1"/>
            </p:cNvSpPr>
            <p:nvPr/>
          </p:nvSpPr>
          <p:spPr bwMode="auto">
            <a:xfrm>
              <a:off x="5184" y="1714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" name="Line 83"/>
            <p:cNvSpPr>
              <a:spLocks noChangeAspect="1" noChangeShapeType="1"/>
            </p:cNvSpPr>
            <p:nvPr/>
          </p:nvSpPr>
          <p:spPr bwMode="auto">
            <a:xfrm>
              <a:off x="5520" y="1584"/>
              <a:ext cx="0" cy="3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" name="Text Box 84"/>
            <p:cNvSpPr txBox="1">
              <a:spLocks noChangeAspect="1" noChangeArrowheads="1"/>
            </p:cNvSpPr>
            <p:nvPr/>
          </p:nvSpPr>
          <p:spPr bwMode="auto">
            <a:xfrm>
              <a:off x="4653" y="1296"/>
              <a:ext cx="483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</a:rPr>
                <a:t>MS/MS</a:t>
              </a:r>
            </a:p>
          </p:txBody>
        </p:sp>
        <p:sp>
          <p:nvSpPr>
            <p:cNvPr id="3123" name="Line 85"/>
            <p:cNvSpPr>
              <a:spLocks noChangeAspect="1" noChangeShapeType="1"/>
            </p:cNvSpPr>
            <p:nvPr/>
          </p:nvSpPr>
          <p:spPr bwMode="auto">
            <a:xfrm>
              <a:off x="5364" y="1776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1689" name="Rectangle 89"/>
          <p:cNvSpPr>
            <a:spLocks noChangeArrowheads="1"/>
          </p:cNvSpPr>
          <p:nvPr/>
        </p:nvSpPr>
        <p:spPr bwMode="auto">
          <a:xfrm>
            <a:off x="2470150" y="2270125"/>
            <a:ext cx="11826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Samples</a:t>
            </a:r>
          </a:p>
        </p:txBody>
      </p:sp>
      <p:sp>
        <p:nvSpPr>
          <p:cNvPr id="281693" name="Line 93"/>
          <p:cNvSpPr>
            <a:spLocks noChangeShapeType="1"/>
          </p:cNvSpPr>
          <p:nvPr/>
        </p:nvSpPr>
        <p:spPr bwMode="auto">
          <a:xfrm>
            <a:off x="3062288" y="278765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1695" name="Rectangle 95"/>
          <p:cNvSpPr>
            <a:spLocks noChangeArrowheads="1"/>
          </p:cNvSpPr>
          <p:nvPr/>
        </p:nvSpPr>
        <p:spPr bwMode="auto">
          <a:xfrm>
            <a:off x="2016125" y="3627438"/>
            <a:ext cx="2089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Measurements</a:t>
            </a:r>
          </a:p>
        </p:txBody>
      </p:sp>
      <p:sp>
        <p:nvSpPr>
          <p:cNvPr id="108" name="Rectangle 89"/>
          <p:cNvSpPr>
            <a:spLocks noChangeArrowheads="1"/>
          </p:cNvSpPr>
          <p:nvPr/>
        </p:nvSpPr>
        <p:spPr bwMode="auto">
          <a:xfrm>
            <a:off x="3445777" y="2743200"/>
            <a:ext cx="169277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i="1" dirty="0" smtClean="0">
                <a:latin typeface="Comic Sans MS" pitchFamily="66" charset="0"/>
              </a:rPr>
              <a:t>Sample</a:t>
            </a:r>
          </a:p>
          <a:p>
            <a:pPr algn="ctr"/>
            <a:r>
              <a:rPr lang="en-US" sz="2400" b="1" i="1" dirty="0" smtClean="0">
                <a:latin typeface="Comic Sans MS" pitchFamily="66" charset="0"/>
              </a:rPr>
              <a:t>Preparation</a:t>
            </a:r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09" name="Rectangle 98"/>
          <p:cNvSpPr>
            <a:spLocks noChangeArrowheads="1"/>
          </p:cNvSpPr>
          <p:nvPr/>
        </p:nvSpPr>
        <p:spPr bwMode="auto">
          <a:xfrm>
            <a:off x="6161314" y="4615544"/>
            <a:ext cx="2165657" cy="12311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What does the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 sample 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contain? </a:t>
            </a:r>
          </a:p>
          <a:p>
            <a:pPr algn="ctr"/>
            <a:r>
              <a:rPr lang="en-US" sz="2000" b="1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 How </a:t>
            </a:r>
            <a:r>
              <a:rPr lang="en-US" sz="2000" b="1" dirty="0">
                <a:latin typeface="Comic Sans MS" pitchFamily="66" charset="0"/>
              </a:rPr>
              <a:t>much?</a:t>
            </a:r>
          </a:p>
        </p:txBody>
      </p:sp>
      <p:sp>
        <p:nvSpPr>
          <p:cNvPr id="114" name="Rectangle 89"/>
          <p:cNvSpPr>
            <a:spLocks noChangeArrowheads="1"/>
          </p:cNvSpPr>
          <p:nvPr/>
        </p:nvSpPr>
        <p:spPr bwMode="auto">
          <a:xfrm>
            <a:off x="6053352" y="2133600"/>
            <a:ext cx="220252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i="1" dirty="0" smtClean="0">
                <a:latin typeface="Comic Sans MS" pitchFamily="66" charset="0"/>
              </a:rPr>
              <a:t>Enrichment</a:t>
            </a:r>
          </a:p>
          <a:p>
            <a:pPr algn="ctr"/>
            <a:r>
              <a:rPr lang="en-US" sz="2400" b="1" i="1" dirty="0" smtClean="0">
                <a:latin typeface="Comic Sans MS" pitchFamily="66" charset="0"/>
              </a:rPr>
              <a:t>Separation etc</a:t>
            </a:r>
          </a:p>
          <a:p>
            <a:pPr algn="ctr"/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15" name="Line 93"/>
          <p:cNvSpPr>
            <a:spLocks noChangeShapeType="1"/>
          </p:cNvSpPr>
          <p:nvPr/>
        </p:nvSpPr>
        <p:spPr bwMode="auto">
          <a:xfrm>
            <a:off x="6477000" y="2895600"/>
            <a:ext cx="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6" name="Line 93"/>
          <p:cNvSpPr>
            <a:spLocks noChangeShapeType="1"/>
          </p:cNvSpPr>
          <p:nvPr/>
        </p:nvSpPr>
        <p:spPr bwMode="auto">
          <a:xfrm>
            <a:off x="7543800" y="28956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" name="Rectangle 89"/>
          <p:cNvSpPr>
            <a:spLocks noChangeArrowheads="1"/>
          </p:cNvSpPr>
          <p:nvPr/>
        </p:nvSpPr>
        <p:spPr bwMode="auto">
          <a:xfrm>
            <a:off x="6957674" y="3247072"/>
            <a:ext cx="134812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i="1" dirty="0" smtClean="0">
                <a:latin typeface="Comic Sans MS" pitchFamily="66" charset="0"/>
              </a:rPr>
              <a:t>Digestion</a:t>
            </a:r>
          </a:p>
          <a:p>
            <a:pPr algn="ctr"/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18" name="Line 93"/>
          <p:cNvSpPr>
            <a:spLocks noChangeShapeType="1"/>
          </p:cNvSpPr>
          <p:nvPr/>
        </p:nvSpPr>
        <p:spPr bwMode="auto">
          <a:xfrm>
            <a:off x="7543800" y="3581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5562600" y="2057400"/>
            <a:ext cx="3276600" cy="3733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89"/>
          <p:cNvSpPr>
            <a:spLocks noChangeArrowheads="1"/>
          </p:cNvSpPr>
          <p:nvPr/>
        </p:nvSpPr>
        <p:spPr bwMode="auto">
          <a:xfrm>
            <a:off x="5655364" y="3276600"/>
            <a:ext cx="714939" cy="52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b="1" i="1" dirty="0" smtClean="0">
                <a:solidFill>
                  <a:srgbClr val="C00000"/>
                </a:solidFill>
                <a:latin typeface="Comic Sans MS" pitchFamily="66" charset="0"/>
              </a:rPr>
              <a:t>Top</a:t>
            </a:r>
          </a:p>
          <a:p>
            <a:pPr algn="ctr">
              <a:lnSpc>
                <a:spcPts val="2000"/>
              </a:lnSpc>
            </a:pPr>
            <a:r>
              <a:rPr lang="en-US" sz="2400" b="1" i="1" dirty="0" smtClean="0">
                <a:solidFill>
                  <a:srgbClr val="C00000"/>
                </a:solidFill>
                <a:latin typeface="Comic Sans MS" pitchFamily="66" charset="0"/>
              </a:rPr>
              <a:t>down</a:t>
            </a:r>
          </a:p>
        </p:txBody>
      </p:sp>
      <p:sp>
        <p:nvSpPr>
          <p:cNvPr id="123" name="Rectangle 89"/>
          <p:cNvSpPr>
            <a:spLocks noChangeArrowheads="1"/>
          </p:cNvSpPr>
          <p:nvPr/>
        </p:nvSpPr>
        <p:spPr bwMode="auto">
          <a:xfrm>
            <a:off x="7669696" y="3637720"/>
            <a:ext cx="1045158" cy="43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2400" b="1" i="1" dirty="0" smtClean="0">
                <a:solidFill>
                  <a:srgbClr val="C00000"/>
                </a:solidFill>
                <a:latin typeface="Comic Sans MS" pitchFamily="66" charset="0"/>
              </a:rPr>
              <a:t>Bottom</a:t>
            </a:r>
          </a:p>
          <a:p>
            <a:pPr algn="ctr">
              <a:lnSpc>
                <a:spcPts val="1600"/>
              </a:lnSpc>
            </a:pPr>
            <a:r>
              <a:rPr lang="en-US" sz="2400" b="1" i="1" dirty="0" smtClean="0">
                <a:solidFill>
                  <a:srgbClr val="C00000"/>
                </a:solidFill>
                <a:latin typeface="Comic Sans MS" pitchFamily="66" charset="0"/>
              </a:rPr>
              <a:t>up</a:t>
            </a:r>
          </a:p>
        </p:txBody>
      </p:sp>
      <p:sp>
        <p:nvSpPr>
          <p:cNvPr id="124" name="Rectangle 89"/>
          <p:cNvSpPr>
            <a:spLocks noChangeArrowheads="1"/>
          </p:cNvSpPr>
          <p:nvPr/>
        </p:nvSpPr>
        <p:spPr bwMode="auto">
          <a:xfrm>
            <a:off x="7149290" y="4012096"/>
            <a:ext cx="12327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Peptides</a:t>
            </a:r>
          </a:p>
          <a:p>
            <a:pPr algn="ctr"/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25" name="Rectangle 89"/>
          <p:cNvSpPr>
            <a:spLocks noChangeArrowheads="1"/>
          </p:cNvSpPr>
          <p:nvPr/>
        </p:nvSpPr>
        <p:spPr bwMode="auto">
          <a:xfrm>
            <a:off x="5671777" y="4012096"/>
            <a:ext cx="118622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Proteins</a:t>
            </a:r>
          </a:p>
          <a:p>
            <a:pPr algn="ctr"/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26" name="Line 93"/>
          <p:cNvSpPr>
            <a:spLocks noChangeShapeType="1"/>
          </p:cNvSpPr>
          <p:nvPr/>
        </p:nvSpPr>
        <p:spPr bwMode="auto">
          <a:xfrm>
            <a:off x="7543800" y="4343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7" name="Rectangle 89"/>
          <p:cNvSpPr>
            <a:spLocks noChangeArrowheads="1"/>
          </p:cNvSpPr>
          <p:nvPr/>
        </p:nvSpPr>
        <p:spPr bwMode="auto">
          <a:xfrm>
            <a:off x="6019800" y="4694872"/>
            <a:ext cx="211275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i="1" dirty="0" smtClean="0">
                <a:latin typeface="Comic Sans MS" pitchFamily="66" charset="0"/>
              </a:rPr>
              <a:t>Fragmentation</a:t>
            </a:r>
          </a:p>
          <a:p>
            <a:pPr algn="ctr"/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28" name="Line 93"/>
          <p:cNvSpPr>
            <a:spLocks noChangeShapeType="1"/>
          </p:cNvSpPr>
          <p:nvPr/>
        </p:nvSpPr>
        <p:spPr bwMode="auto">
          <a:xfrm>
            <a:off x="7543800" y="50292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" name="Line 93"/>
          <p:cNvSpPr>
            <a:spLocks noChangeShapeType="1"/>
          </p:cNvSpPr>
          <p:nvPr/>
        </p:nvSpPr>
        <p:spPr bwMode="auto">
          <a:xfrm>
            <a:off x="6490252" y="4343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" name="Line 93"/>
          <p:cNvSpPr>
            <a:spLocks noChangeShapeType="1"/>
          </p:cNvSpPr>
          <p:nvPr/>
        </p:nvSpPr>
        <p:spPr bwMode="auto">
          <a:xfrm>
            <a:off x="6490252" y="50292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" name="Rectangle 89"/>
          <p:cNvSpPr>
            <a:spLocks noChangeArrowheads="1"/>
          </p:cNvSpPr>
          <p:nvPr/>
        </p:nvSpPr>
        <p:spPr bwMode="auto">
          <a:xfrm>
            <a:off x="6302678" y="5410344"/>
            <a:ext cx="15356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Fragments</a:t>
            </a:r>
          </a:p>
          <a:p>
            <a:pPr algn="ctr"/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5334000" y="3985592"/>
            <a:ext cx="3352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6019800" y="5410200"/>
            <a:ext cx="2057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62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1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81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81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81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81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6" grpId="0"/>
      <p:bldP spid="281690" grpId="0"/>
      <p:bldP spid="281691" grpId="0"/>
      <p:bldP spid="281692" grpId="0" animBg="1"/>
      <p:bldP spid="281694" grpId="0" animBg="1"/>
      <p:bldP spid="281696" grpId="0" animBg="1"/>
      <p:bldP spid="3108" grpId="0" animBg="1"/>
      <p:bldP spid="3109" grpId="0" animBg="1"/>
      <p:bldP spid="3110" grpId="0" animBg="1"/>
      <p:bldP spid="105" grpId="0"/>
      <p:bldP spid="106" grpId="0"/>
      <p:bldP spid="107" grpId="0"/>
      <p:bldP spid="109" grpId="0" animBg="1"/>
      <p:bldP spid="114" grpId="0"/>
      <p:bldP spid="115" grpId="0" animBg="1"/>
      <p:bldP spid="116" grpId="0" animBg="1"/>
      <p:bldP spid="117" grpId="0"/>
      <p:bldP spid="118" grpId="0" animBg="1"/>
      <p:bldP spid="121" grpId="0" animBg="1"/>
      <p:bldP spid="122" grpId="0"/>
      <p:bldP spid="123" grpId="0"/>
      <p:bldP spid="124" grpId="0"/>
      <p:bldP spid="125" grpId="0"/>
      <p:bldP spid="126" grpId="0" animBg="1"/>
      <p:bldP spid="127" grpId="0"/>
      <p:bldP spid="128" grpId="0" animBg="1"/>
      <p:bldP spid="132" grpId="0" animBg="1"/>
      <p:bldP spid="133" grpId="0" animBg="1"/>
      <p:bldP spid="134" grpId="0"/>
      <p:bldP spid="135" grpId="0" animBg="1"/>
      <p:bldP spid="1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1676400" y="1214735"/>
            <a:ext cx="6091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Peptide with two possible modification sites</a:t>
            </a:r>
            <a:endParaRPr lang="en-US" sz="2400" dirty="0"/>
          </a:p>
        </p:txBody>
      </p:sp>
      <p:sp>
        <p:nvSpPr>
          <p:cNvPr id="264" name="Oval 263"/>
          <p:cNvSpPr/>
          <p:nvPr/>
        </p:nvSpPr>
        <p:spPr>
          <a:xfrm>
            <a:off x="27402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33498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6" name="Straight Connector 265"/>
          <p:cNvCxnSpPr/>
          <p:nvPr/>
        </p:nvCxnSpPr>
        <p:spPr>
          <a:xfrm>
            <a:off x="3045053" y="1918716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Oval 266"/>
          <p:cNvSpPr/>
          <p:nvPr/>
        </p:nvSpPr>
        <p:spPr>
          <a:xfrm>
            <a:off x="3959453" y="1766316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8" name="Straight Connector 267"/>
          <p:cNvCxnSpPr/>
          <p:nvPr/>
        </p:nvCxnSpPr>
        <p:spPr>
          <a:xfrm>
            <a:off x="36546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45690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>
            <a:off x="42642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Oval 270"/>
          <p:cNvSpPr/>
          <p:nvPr/>
        </p:nvSpPr>
        <p:spPr>
          <a:xfrm>
            <a:off x="51786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2" name="Straight Connector 271"/>
          <p:cNvCxnSpPr/>
          <p:nvPr/>
        </p:nvCxnSpPr>
        <p:spPr>
          <a:xfrm>
            <a:off x="48738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Oval 272"/>
          <p:cNvSpPr/>
          <p:nvPr/>
        </p:nvSpPr>
        <p:spPr>
          <a:xfrm>
            <a:off x="57882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4" name="Straight Connector 273"/>
          <p:cNvCxnSpPr/>
          <p:nvPr/>
        </p:nvCxnSpPr>
        <p:spPr>
          <a:xfrm>
            <a:off x="54834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274"/>
          <p:cNvSpPr/>
          <p:nvPr/>
        </p:nvSpPr>
        <p:spPr>
          <a:xfrm>
            <a:off x="63978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>
            <a:off x="60930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Oval 276"/>
          <p:cNvSpPr/>
          <p:nvPr/>
        </p:nvSpPr>
        <p:spPr>
          <a:xfrm>
            <a:off x="27402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33498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9" name="Straight Connector 278"/>
          <p:cNvCxnSpPr/>
          <p:nvPr/>
        </p:nvCxnSpPr>
        <p:spPr>
          <a:xfrm>
            <a:off x="3045053" y="2605548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Oval 279"/>
          <p:cNvSpPr/>
          <p:nvPr/>
        </p:nvSpPr>
        <p:spPr>
          <a:xfrm>
            <a:off x="39594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1" name="Straight Connector 280"/>
          <p:cNvCxnSpPr/>
          <p:nvPr/>
        </p:nvCxnSpPr>
        <p:spPr>
          <a:xfrm flipV="1">
            <a:off x="36546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Oval 281"/>
          <p:cNvSpPr/>
          <p:nvPr/>
        </p:nvSpPr>
        <p:spPr>
          <a:xfrm>
            <a:off x="45690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42642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Oval 283"/>
          <p:cNvSpPr/>
          <p:nvPr/>
        </p:nvSpPr>
        <p:spPr>
          <a:xfrm>
            <a:off x="5178653" y="2453148"/>
            <a:ext cx="304800" cy="3048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5" name="Straight Connector 284"/>
          <p:cNvCxnSpPr/>
          <p:nvPr/>
        </p:nvCxnSpPr>
        <p:spPr>
          <a:xfrm flipV="1">
            <a:off x="48738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Oval 285"/>
          <p:cNvSpPr/>
          <p:nvPr/>
        </p:nvSpPr>
        <p:spPr>
          <a:xfrm>
            <a:off x="57882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7" name="Straight Connector 286"/>
          <p:cNvCxnSpPr/>
          <p:nvPr/>
        </p:nvCxnSpPr>
        <p:spPr>
          <a:xfrm flipV="1">
            <a:off x="54834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Oval 287"/>
          <p:cNvSpPr/>
          <p:nvPr/>
        </p:nvSpPr>
        <p:spPr>
          <a:xfrm>
            <a:off x="63978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9" name="Straight Connector 288"/>
          <p:cNvCxnSpPr/>
          <p:nvPr/>
        </p:nvCxnSpPr>
        <p:spPr>
          <a:xfrm flipV="1">
            <a:off x="60930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3962400" y="1767840"/>
            <a:ext cx="304800" cy="301752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3962400" y="2454672"/>
            <a:ext cx="304800" cy="3017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5181600" y="1767840"/>
            <a:ext cx="304800" cy="3017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5181600" y="2454672"/>
            <a:ext cx="304800" cy="301752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2740253" y="3657600"/>
            <a:ext cx="3962400" cy="1676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 rot="5400000" flipH="1" flipV="1">
            <a:off x="3692753" y="50673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 flipH="1" flipV="1">
            <a:off x="3464153" y="4533900"/>
            <a:ext cx="1600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 flipH="1" flipV="1">
            <a:off x="4645253" y="51816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 flipH="1" flipV="1">
            <a:off x="3197453" y="47244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3045053" y="51816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 flipH="1" flipV="1">
            <a:off x="4035653" y="5257800"/>
            <a:ext cx="152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 flipH="1" flipV="1">
            <a:off x="2930753" y="4762500"/>
            <a:ext cx="114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 flipH="1" flipV="1">
            <a:off x="4416653" y="5105400"/>
            <a:ext cx="45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 flipH="1" flipV="1">
            <a:off x="4645253" y="4953000"/>
            <a:ext cx="76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 flipH="1" flipV="1">
            <a:off x="4759553" y="4686300"/>
            <a:ext cx="1295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 flipH="1" flipV="1">
            <a:off x="5673953" y="52197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 flipH="1" flipV="1">
            <a:off x="5673953" y="50673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3527328" y="3273520"/>
            <a:ext cx="2544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MS/MS spectrum</a:t>
            </a:r>
            <a:endParaRPr lang="en-US" sz="2400" dirty="0"/>
          </a:p>
        </p:txBody>
      </p:sp>
      <p:sp>
        <p:nvSpPr>
          <p:cNvPr id="179" name="Rectangle 178"/>
          <p:cNvSpPr/>
          <p:nvPr/>
        </p:nvSpPr>
        <p:spPr>
          <a:xfrm>
            <a:off x="4416653" y="52694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m/z</a:t>
            </a:r>
            <a:endParaRPr lang="en-US" b="1" dirty="0"/>
          </a:p>
        </p:txBody>
      </p:sp>
      <p:sp>
        <p:nvSpPr>
          <p:cNvPr id="180" name="Rectangle 179"/>
          <p:cNvSpPr/>
          <p:nvPr/>
        </p:nvSpPr>
        <p:spPr>
          <a:xfrm rot="-5400000">
            <a:off x="2053297" y="426835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Intensity</a:t>
            </a:r>
            <a:endParaRPr lang="en-US" b="1" dirty="0"/>
          </a:p>
        </p:txBody>
      </p:sp>
      <p:grpSp>
        <p:nvGrpSpPr>
          <p:cNvPr id="2" name="Group 40"/>
          <p:cNvGrpSpPr/>
          <p:nvPr/>
        </p:nvGrpSpPr>
        <p:grpSpPr>
          <a:xfrm>
            <a:off x="4278102" y="1600200"/>
            <a:ext cx="152400" cy="304800"/>
            <a:chOff x="4129086" y="1371600"/>
            <a:chExt cx="152400" cy="304800"/>
          </a:xfrm>
        </p:grpSpPr>
        <p:cxnSp>
          <p:nvCxnSpPr>
            <p:cNvPr id="50" name="Straight Connector 49"/>
            <p:cNvCxnSpPr/>
            <p:nvPr/>
          </p:nvCxnSpPr>
          <p:spPr>
            <a:xfrm rot="5400000">
              <a:off x="4114800" y="1524000"/>
              <a:ext cx="3048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4129086" y="1371600"/>
              <a:ext cx="1524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1"/>
          <p:cNvGrpSpPr/>
          <p:nvPr/>
        </p:nvGrpSpPr>
        <p:grpSpPr>
          <a:xfrm>
            <a:off x="4401930" y="1905000"/>
            <a:ext cx="152400" cy="304800"/>
            <a:chOff x="4252914" y="1676400"/>
            <a:chExt cx="152400" cy="304800"/>
          </a:xfrm>
        </p:grpSpPr>
        <p:cxnSp>
          <p:nvCxnSpPr>
            <p:cNvPr id="53" name="Straight Connector 52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1"/>
          <p:cNvGrpSpPr/>
          <p:nvPr/>
        </p:nvGrpSpPr>
        <p:grpSpPr>
          <a:xfrm>
            <a:off x="5004550" y="1905000"/>
            <a:ext cx="152400" cy="304800"/>
            <a:chOff x="4252914" y="1676400"/>
            <a:chExt cx="152400" cy="304800"/>
          </a:xfrm>
        </p:grpSpPr>
        <p:cxnSp>
          <p:nvCxnSpPr>
            <p:cNvPr id="56" name="Straight Connector 55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0"/>
          <p:cNvGrpSpPr/>
          <p:nvPr/>
        </p:nvGrpSpPr>
        <p:grpSpPr>
          <a:xfrm>
            <a:off x="3664849" y="1600200"/>
            <a:ext cx="152400" cy="304800"/>
            <a:chOff x="4129086" y="1371600"/>
            <a:chExt cx="152400" cy="304800"/>
          </a:xfrm>
        </p:grpSpPr>
        <p:cxnSp>
          <p:nvCxnSpPr>
            <p:cNvPr id="59" name="Straight Connector 58"/>
            <p:cNvCxnSpPr/>
            <p:nvPr/>
          </p:nvCxnSpPr>
          <p:spPr>
            <a:xfrm rot="5400000">
              <a:off x="4114800" y="15240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4129086" y="13716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1"/>
          <p:cNvGrpSpPr/>
          <p:nvPr/>
        </p:nvGrpSpPr>
        <p:grpSpPr>
          <a:xfrm>
            <a:off x="3788677" y="1905000"/>
            <a:ext cx="152400" cy="304800"/>
            <a:chOff x="4252914" y="1676400"/>
            <a:chExt cx="152400" cy="304800"/>
          </a:xfrm>
        </p:grpSpPr>
        <p:cxnSp>
          <p:nvCxnSpPr>
            <p:cNvPr id="62" name="Straight Connector 61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1"/>
          <p:cNvGrpSpPr/>
          <p:nvPr/>
        </p:nvGrpSpPr>
        <p:grpSpPr>
          <a:xfrm>
            <a:off x="3168444" y="1905000"/>
            <a:ext cx="152400" cy="304800"/>
            <a:chOff x="4252914" y="1676400"/>
            <a:chExt cx="152400" cy="304800"/>
          </a:xfrm>
        </p:grpSpPr>
        <p:cxnSp>
          <p:nvCxnSpPr>
            <p:cNvPr id="65" name="Straight Connector 64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1"/>
          <p:cNvGrpSpPr/>
          <p:nvPr/>
        </p:nvGrpSpPr>
        <p:grpSpPr>
          <a:xfrm>
            <a:off x="5635416" y="1905000"/>
            <a:ext cx="152400" cy="304800"/>
            <a:chOff x="4252914" y="1676400"/>
            <a:chExt cx="152400" cy="304800"/>
          </a:xfrm>
        </p:grpSpPr>
        <p:cxnSp>
          <p:nvCxnSpPr>
            <p:cNvPr id="68" name="Straight Connector 67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40"/>
          <p:cNvGrpSpPr/>
          <p:nvPr/>
        </p:nvGrpSpPr>
        <p:grpSpPr>
          <a:xfrm>
            <a:off x="3664849" y="2286000"/>
            <a:ext cx="152400" cy="304800"/>
            <a:chOff x="4129086" y="1371600"/>
            <a:chExt cx="152400" cy="304800"/>
          </a:xfrm>
        </p:grpSpPr>
        <p:cxnSp>
          <p:nvCxnSpPr>
            <p:cNvPr id="71" name="Straight Connector 70"/>
            <p:cNvCxnSpPr/>
            <p:nvPr/>
          </p:nvCxnSpPr>
          <p:spPr>
            <a:xfrm rot="5400000">
              <a:off x="4114800" y="15240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>
              <a:off x="4129086" y="13716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1"/>
          <p:cNvGrpSpPr/>
          <p:nvPr/>
        </p:nvGrpSpPr>
        <p:grpSpPr>
          <a:xfrm>
            <a:off x="3788677" y="2590800"/>
            <a:ext cx="152400" cy="304800"/>
            <a:chOff x="4252914" y="1676400"/>
            <a:chExt cx="152400" cy="304800"/>
          </a:xfrm>
        </p:grpSpPr>
        <p:cxnSp>
          <p:nvCxnSpPr>
            <p:cNvPr id="74" name="Straight Connector 73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1"/>
          <p:cNvGrpSpPr/>
          <p:nvPr/>
        </p:nvGrpSpPr>
        <p:grpSpPr>
          <a:xfrm>
            <a:off x="3168444" y="2590800"/>
            <a:ext cx="152400" cy="304800"/>
            <a:chOff x="4252914" y="1676400"/>
            <a:chExt cx="152400" cy="304800"/>
          </a:xfrm>
        </p:grpSpPr>
        <p:cxnSp>
          <p:nvCxnSpPr>
            <p:cNvPr id="77" name="Straight Connector 76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41"/>
          <p:cNvGrpSpPr/>
          <p:nvPr/>
        </p:nvGrpSpPr>
        <p:grpSpPr>
          <a:xfrm>
            <a:off x="5635416" y="2590800"/>
            <a:ext cx="152400" cy="304800"/>
            <a:chOff x="4252914" y="1676400"/>
            <a:chExt cx="152400" cy="304800"/>
          </a:xfrm>
        </p:grpSpPr>
        <p:cxnSp>
          <p:nvCxnSpPr>
            <p:cNvPr id="80" name="Straight Connector 79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1"/>
          <p:cNvGrpSpPr/>
          <p:nvPr/>
        </p:nvGrpSpPr>
        <p:grpSpPr>
          <a:xfrm>
            <a:off x="5004550" y="2590800"/>
            <a:ext cx="152400" cy="304800"/>
            <a:chOff x="4252914" y="1676400"/>
            <a:chExt cx="152400" cy="304800"/>
          </a:xfrm>
        </p:grpSpPr>
        <p:cxnSp>
          <p:nvCxnSpPr>
            <p:cNvPr id="83" name="Straight Connector 82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/>
          <p:cNvSpPr/>
          <p:nvPr/>
        </p:nvSpPr>
        <p:spPr>
          <a:xfrm>
            <a:off x="440496" y="2927556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Matching</a:t>
            </a:r>
            <a:endParaRPr lang="en-US" sz="2400" b="1" dirty="0"/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1917288" y="2821884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917288" y="3352800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771031" y="5689203"/>
            <a:ext cx="3836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Which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assignment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does</a:t>
            </a: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data support?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or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  or  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0" y="936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Localization of modifications</a:t>
            </a:r>
          </a:p>
        </p:txBody>
      </p:sp>
      <p:sp>
        <p:nvSpPr>
          <p:cNvPr id="91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5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_current\Guoan\localization\localization\datatest\F050682\localization\AAYYQK_79.966330925@Y#1,_2_412.1735_450.png"/>
          <p:cNvPicPr>
            <a:picLocks noChangeAspect="1" noChangeArrowheads="1"/>
          </p:cNvPicPr>
          <p:nvPr/>
        </p:nvPicPr>
        <p:blipFill>
          <a:blip r:embed="rId2" cstate="print"/>
          <a:srcRect t="66265"/>
          <a:stretch>
            <a:fillRect/>
          </a:stretch>
        </p:blipFill>
        <p:spPr bwMode="auto">
          <a:xfrm>
            <a:off x="305214" y="3200400"/>
            <a:ext cx="8696326" cy="2133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 bwMode="auto">
          <a:xfrm rot="5400000">
            <a:off x="4202596" y="4789004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4901648" y="4838700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453888" y="3257103"/>
            <a:ext cx="104105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AAYYQK</a:t>
            </a:r>
            <a:endParaRPr lang="en-US" sz="1600" b="1" dirty="0"/>
          </a:p>
        </p:txBody>
      </p:sp>
      <p:sp>
        <p:nvSpPr>
          <p:cNvPr id="17" name="Oval 16"/>
          <p:cNvSpPr/>
          <p:nvPr/>
        </p:nvSpPr>
        <p:spPr>
          <a:xfrm>
            <a:off x="994383" y="353886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8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Visualization of evidence for localization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4572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C:\_current\Guoan\localization\localization\datatest\F050682\localization\AAYYQK_79.966330925@Y#1,_2_412.1735_450.png"/>
          <p:cNvPicPr>
            <a:picLocks noChangeAspect="1" noChangeArrowheads="1"/>
          </p:cNvPicPr>
          <p:nvPr/>
        </p:nvPicPr>
        <p:blipFill>
          <a:blip r:embed="rId2" cstate="print"/>
          <a:srcRect b="66265"/>
          <a:stretch>
            <a:fillRect/>
          </a:stretch>
        </p:blipFill>
        <p:spPr bwMode="auto">
          <a:xfrm>
            <a:off x="304800" y="1106555"/>
            <a:ext cx="8696326" cy="213360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33400" y="1140224"/>
            <a:ext cx="104105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AAYYQK</a:t>
            </a:r>
            <a:endParaRPr 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935666" y="142198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7572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968" t="51378" r="33226" b="38948"/>
          <a:stretch/>
        </p:blipFill>
        <p:spPr bwMode="auto">
          <a:xfrm>
            <a:off x="1587962" y="4486398"/>
            <a:ext cx="6108238" cy="69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Visualization of evidence for localization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968" t="30170" r="33226" b="58035"/>
          <a:stretch/>
        </p:blipFill>
        <p:spPr bwMode="auto">
          <a:xfrm>
            <a:off x="1587962" y="3642646"/>
            <a:ext cx="6108238" cy="8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340" t="33161" r="7448" b="48382"/>
          <a:stretch/>
        </p:blipFill>
        <p:spPr bwMode="auto">
          <a:xfrm>
            <a:off x="1670579" y="5334000"/>
            <a:ext cx="59179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693262" y="4147748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69714" y="4704421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25887" y="5792000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78287" y="6307775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1924" y="533400"/>
            <a:ext cx="5805676" cy="283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0528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Visualization of evidence for localization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69234" y="3460476"/>
            <a:ext cx="7712766" cy="2102124"/>
            <a:chOff x="304800" y="3429000"/>
            <a:chExt cx="7712766" cy="2102124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028" t="75204" r="11396" b="17298"/>
            <a:stretch>
              <a:fillRect/>
            </a:stretch>
          </p:blipFill>
          <p:spPr bwMode="auto">
            <a:xfrm>
              <a:off x="304800" y="4760844"/>
              <a:ext cx="7706140" cy="77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955" t="19572" r="11396" b="66689"/>
            <a:stretch>
              <a:fillRect/>
            </a:stretch>
          </p:blipFill>
          <p:spPr bwMode="auto">
            <a:xfrm>
              <a:off x="304800" y="3429000"/>
              <a:ext cx="7712766" cy="141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val 15"/>
            <p:cNvSpPr/>
            <p:nvPr/>
          </p:nvSpPr>
          <p:spPr>
            <a:xfrm>
              <a:off x="2232992" y="3863008"/>
              <a:ext cx="2286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107096" y="4343400"/>
              <a:ext cx="2286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90800" y="5029200"/>
              <a:ext cx="2286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3400" y="4926496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400" y="428045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7453" y="3872948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3400" y="379674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1576" y="899490"/>
            <a:ext cx="7321824" cy="1996110"/>
            <a:chOff x="907776" y="899490"/>
            <a:chExt cx="7321824" cy="199611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488" t="22329" r="15329" b="70269"/>
            <a:stretch>
              <a:fillRect/>
            </a:stretch>
          </p:blipFill>
          <p:spPr bwMode="auto">
            <a:xfrm>
              <a:off x="914400" y="899490"/>
              <a:ext cx="7315200" cy="760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488" t="41631" r="15329" b="51887"/>
            <a:stretch>
              <a:fillRect/>
            </a:stretch>
          </p:blipFill>
          <p:spPr bwMode="auto">
            <a:xfrm>
              <a:off x="914400" y="1620078"/>
              <a:ext cx="7315200" cy="665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8"/>
            <p:cNvSpPr/>
            <p:nvPr/>
          </p:nvSpPr>
          <p:spPr>
            <a:xfrm>
              <a:off x="3163956" y="1318592"/>
              <a:ext cx="2286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792896" y="1815548"/>
              <a:ext cx="2286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488" t="59142" r="15329" b="33441"/>
            <a:stretch>
              <a:fillRect/>
            </a:stretch>
          </p:blipFill>
          <p:spPr bwMode="auto">
            <a:xfrm>
              <a:off x="907776" y="2133600"/>
              <a:ext cx="73152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14"/>
            <p:cNvSpPr/>
            <p:nvPr/>
          </p:nvSpPr>
          <p:spPr>
            <a:xfrm>
              <a:off x="2653748" y="2405268"/>
              <a:ext cx="2286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98450" y="2332384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98450" y="1726096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02503" y="1331844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98450" y="125564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9680819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8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Estimation of global false </a:t>
            </a:r>
          </a:p>
          <a:p>
            <a:pPr algn="ctr"/>
            <a:r>
              <a:rPr lang="sv-SE" sz="2800" b="1" dirty="0" smtClean="0">
                <a:latin typeface="Comic Sans MS" pitchFamily="66" charset="0"/>
              </a:rPr>
              <a:t>localization rate using decoy sites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101" name="Line 88"/>
          <p:cNvSpPr>
            <a:spLocks noChangeShapeType="1"/>
          </p:cNvSpPr>
          <p:nvPr/>
        </p:nvSpPr>
        <p:spPr bwMode="auto">
          <a:xfrm>
            <a:off x="609600" y="914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12954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By counting how many times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phosphorylation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localized to amino acids that can not be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phosphorylated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we can estimate the false localization rate as a function of amino acid frequency.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458" y="2362200"/>
            <a:ext cx="68485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458" y="2362200"/>
            <a:ext cx="68485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276600" y="6260068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Amino acid frequency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 rot="-5400000">
            <a:off x="-684550" y="3962400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False localization frequency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716971" y="5900650"/>
            <a:ext cx="338554" cy="36933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1044794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475" y="3124200"/>
            <a:ext cx="45815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712" y="3124200"/>
            <a:ext cx="45815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16275" y="63246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Equation" r:id="rId5" imgW="253780" imgH="304536" progId="Equation.3">
                  <p:embed/>
                </p:oleObj>
              </mc:Choice>
              <mc:Fallback>
                <p:oleObj name="Equation" r:id="rId5" imgW="253780" imgH="304536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6324600"/>
                        <a:ext cx="4445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814637" y="4876800"/>
          <a:ext cx="511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Equation" r:id="rId7" imgW="291973" imgH="304668" progId="Equation.3">
                  <p:embed/>
                </p:oleObj>
              </mc:Choice>
              <mc:Fallback>
                <p:oleObj name="Equation" r:id="rId7" imgW="291973" imgH="304668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7" y="4876800"/>
                        <a:ext cx="5111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5400000" flipH="1" flipV="1">
            <a:off x="2616426" y="5710936"/>
            <a:ext cx="73152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How much can we trust a </a:t>
            </a:r>
          </a:p>
          <a:p>
            <a:pPr algn="ctr"/>
            <a:r>
              <a:rPr lang="sv-SE" sz="2800" b="1" dirty="0" smtClean="0">
                <a:latin typeface="Comic Sans MS" pitchFamily="66" charset="0"/>
              </a:rPr>
              <a:t>single localization assignment?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12" name="Line 88"/>
          <p:cNvSpPr>
            <a:spLocks noChangeShapeType="1"/>
          </p:cNvSpPr>
          <p:nvPr/>
        </p:nvSpPr>
        <p:spPr bwMode="auto">
          <a:xfrm>
            <a:off x="609600" y="914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" y="1196876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If we can generate the distribution of scores for assignment 1 when 2 is the correct assignment, it is possible to estimate the probability of obtaining a certain score by chance for a given peptide sequence and MS/MS spectrum assignment.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776662" y="4038600"/>
          <a:ext cx="1222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2" name="Equation" r:id="rId9" imgW="698197" imgH="304668" progId="Equation.3">
                  <p:embed/>
                </p:oleObj>
              </mc:Choice>
              <mc:Fallback>
                <p:oleObj name="Equation" r:id="rId9" imgW="698197" imgH="304668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662" y="4038600"/>
                        <a:ext cx="12223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029325" y="4087813"/>
          <a:ext cx="2778125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3" name="Equation" r:id="rId11" imgW="1587500" imgH="825500" progId="Equation.3">
                  <p:embed/>
                </p:oleObj>
              </mc:Choice>
              <mc:Fallback>
                <p:oleObj name="Equation" r:id="rId11" imgW="1587500" imgH="825500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4087813"/>
                        <a:ext cx="2778125" cy="155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14640" y="3253912"/>
            <a:ext cx="2710800" cy="7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8633598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63" y="3124200"/>
            <a:ext cx="45815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124200"/>
            <a:ext cx="45815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" name="Rectangle 8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Is it a mixture or not?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101" name="Line 88"/>
          <p:cNvSpPr>
            <a:spLocks noChangeShapeType="1"/>
          </p:cNvSpPr>
          <p:nvPr/>
        </p:nvSpPr>
        <p:spPr bwMode="auto">
          <a:xfrm>
            <a:off x="609600" y="4572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If we can generate the distribution of scores for assignment 2 when 1 is the correct assignment, it is possible to estimate the probability of obtaining a certain score by chance for a given peptide sequence and MS/MS spectrum assignment.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078163" y="63246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Equation" r:id="rId5" imgW="253780" imgH="304536" progId="Equation.3">
                  <p:embed/>
                </p:oleObj>
              </mc:Choice>
              <mc:Fallback>
                <p:oleObj name="Equation" r:id="rId5" imgW="253780" imgH="304536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6324600"/>
                        <a:ext cx="4445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676525" y="4876800"/>
          <a:ext cx="511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Equation" r:id="rId7" imgW="291973" imgH="304668" progId="Equation.3">
                  <p:embed/>
                </p:oleObj>
              </mc:Choice>
              <mc:Fallback>
                <p:oleObj name="Equation" r:id="rId7" imgW="291973" imgH="304668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4876800"/>
                        <a:ext cx="5111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5400000" flipH="1" flipV="1">
            <a:off x="2478314" y="5710936"/>
            <a:ext cx="73152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3638550" y="4038600"/>
          <a:ext cx="1222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Equation" r:id="rId9" imgW="698197" imgH="304668" progId="Equation.3">
                  <p:embed/>
                </p:oleObj>
              </mc:Choice>
              <mc:Fallback>
                <p:oleObj name="Equation" r:id="rId9" imgW="698197" imgH="304668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4038600"/>
                        <a:ext cx="12223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040438" y="3957638"/>
          <a:ext cx="27559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name="Equation" r:id="rId11" imgW="1574800" imgH="965200" progId="Equation.3">
                  <p:embed/>
                </p:oleObj>
              </mc:Choice>
              <mc:Fallback>
                <p:oleObj name="Equation" r:id="rId11" imgW="1574800" imgH="965200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3957638"/>
                        <a:ext cx="2755900" cy="181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3200" y="3253912"/>
            <a:ext cx="2710800" cy="7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2821719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497138" y="4572000"/>
          <a:ext cx="30003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" name="Equation" r:id="rId3" imgW="1713756" imgH="317362" progId="Equation.3">
                  <p:embed/>
                </p:oleObj>
              </mc:Choice>
              <mc:Fallback>
                <p:oleObj name="Equation" r:id="rId3" imgW="1713756" imgH="317362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4572000"/>
                        <a:ext cx="30003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85"/>
          <p:cNvSpPr/>
          <p:nvPr/>
        </p:nvSpPr>
        <p:spPr>
          <a:xfrm>
            <a:off x="5548884" y="4613275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89" name="Object 2"/>
          <p:cNvGraphicFramePr>
            <a:graphicFrameLocks noChangeAspect="1"/>
          </p:cNvGraphicFramePr>
          <p:nvPr/>
        </p:nvGraphicFramePr>
        <p:xfrm>
          <a:off x="2497138" y="5127625"/>
          <a:ext cx="30003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8" name="Equation" r:id="rId5" imgW="1713756" imgH="317362" progId="Equation.3">
                  <p:embed/>
                </p:oleObj>
              </mc:Choice>
              <mc:Fallback>
                <p:oleObj name="Equation" r:id="rId5" imgW="1713756" imgH="317362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5127625"/>
                        <a:ext cx="30003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91"/>
          <p:cNvSpPr/>
          <p:nvPr/>
        </p:nvSpPr>
        <p:spPr>
          <a:xfrm>
            <a:off x="5548884" y="516890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5" name="Object 2"/>
          <p:cNvGraphicFramePr>
            <a:graphicFrameLocks noChangeAspect="1"/>
          </p:cNvGraphicFramePr>
          <p:nvPr/>
        </p:nvGraphicFramePr>
        <p:xfrm>
          <a:off x="2497138" y="5684838"/>
          <a:ext cx="30003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" name="Equation" r:id="rId7" imgW="1713756" imgH="317362" progId="Equation.3">
                  <p:embed/>
                </p:oleObj>
              </mc:Choice>
              <mc:Fallback>
                <p:oleObj name="Equation" r:id="rId7" imgW="1713756" imgH="317362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5684838"/>
                        <a:ext cx="300037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2"/>
          <p:cNvGraphicFramePr>
            <a:graphicFrameLocks noChangeAspect="1"/>
          </p:cNvGraphicFramePr>
          <p:nvPr/>
        </p:nvGraphicFramePr>
        <p:xfrm>
          <a:off x="2497138" y="6238875"/>
          <a:ext cx="30003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0" name="Equation" r:id="rId9" imgW="1713756" imgH="317362" progId="Equation.3">
                  <p:embed/>
                </p:oleObj>
              </mc:Choice>
              <mc:Fallback>
                <p:oleObj name="Equation" r:id="rId9" imgW="1713756" imgH="317362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6238875"/>
                        <a:ext cx="30003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103"/>
          <p:cNvSpPr/>
          <p:nvPr/>
        </p:nvSpPr>
        <p:spPr>
          <a:xfrm>
            <a:off x="5548884" y="6280150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558558" y="5725180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Ø</a:t>
            </a:r>
            <a:endParaRPr lang="en-US" sz="2800" dirty="0"/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6194425" y="5683250"/>
          <a:ext cx="27336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1" name="Equation" r:id="rId11" imgW="1562100" imgH="317500" progId="Equation.3">
                  <p:embed/>
                </p:oleObj>
              </mc:Choice>
              <mc:Fallback>
                <p:oleObj name="Equation" r:id="rId11" imgW="1562100" imgH="31750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5683250"/>
                        <a:ext cx="27336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90688" y="515108"/>
            <a:ext cx="5091112" cy="391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0" y="936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Localization of modifications</a:t>
            </a:r>
          </a:p>
        </p:txBody>
      </p:sp>
      <p:sp>
        <p:nvSpPr>
          <p:cNvPr id="192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05514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2" grpId="0"/>
      <p:bldP spid="104" grpId="0"/>
      <p:bldP spid="10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Protein Complexes</a:t>
            </a:r>
          </a:p>
        </p:txBody>
      </p:sp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00400" y="2582093"/>
            <a:ext cx="9144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470367" y="2558145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05200" y="2895600"/>
            <a:ext cx="914400" cy="381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75167" y="2871652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429000" y="2286000"/>
            <a:ext cx="9144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698967" y="2262052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886200" y="2606041"/>
            <a:ext cx="914400" cy="381000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156167" y="2582093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419600" y="2353493"/>
            <a:ext cx="9144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689567" y="2329545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590800" y="30480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4775432" y="2844569"/>
            <a:ext cx="184248" cy="438711"/>
          </a:xfrm>
          <a:prstGeom prst="straightConnector1">
            <a:avLst/>
          </a:prstGeom>
          <a:ln w="57150" cap="sq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133600" y="25146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38400" y="20574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52800" y="19050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352800" y="32766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95800" y="19050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94663" y="2680063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810000" y="15240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57800" y="21336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267200" y="33528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6400" y="28956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133600" y="34290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43200" y="1561011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200400" y="36576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10200" y="2819400"/>
            <a:ext cx="2743200" cy="2362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10800000">
            <a:off x="5257800" y="3276600"/>
            <a:ext cx="304800" cy="152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Block Arc 43"/>
          <p:cNvSpPr/>
          <p:nvPr/>
        </p:nvSpPr>
        <p:spPr>
          <a:xfrm rot="7500000">
            <a:off x="4927586" y="2985045"/>
            <a:ext cx="371692" cy="381000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2297038" y="5431669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Digestion</a:t>
            </a:r>
          </a:p>
        </p:txBody>
      </p:sp>
      <p:sp>
        <p:nvSpPr>
          <p:cNvPr id="48" name="TextBox 7"/>
          <p:cNvSpPr txBox="1">
            <a:spLocks noChangeArrowheads="1"/>
          </p:cNvSpPr>
          <p:nvPr/>
        </p:nvSpPr>
        <p:spPr bwMode="auto">
          <a:xfrm>
            <a:off x="1447800" y="6258580"/>
            <a:ext cx="34644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Mass spectrometry</a:t>
            </a:r>
            <a:endParaRPr lang="en-US" sz="2800" b="1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2963788" y="5366758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2963788" y="6134401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 animBg="1"/>
      <p:bldP spid="8" grpId="0"/>
      <p:bldP spid="10" grpId="0" animBg="1"/>
      <p:bldP spid="11" grpId="0"/>
      <p:bldP spid="12" grpId="0" animBg="1"/>
      <p:bldP spid="13" grpId="0"/>
      <p:bldP spid="14" grpId="0" animBg="1"/>
      <p:bldP spid="14" grpId="1" animBg="1"/>
      <p:bldP spid="15" grpId="0"/>
      <p:bldP spid="15" grpId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4" grpId="2" animBg="1"/>
      <p:bldP spid="47" grpId="0"/>
      <p:bldP spid="4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 l="20121" t="27555" r="15351" b="9989"/>
          <a:stretch>
            <a:fillRect/>
          </a:stretch>
        </p:blipFill>
        <p:spPr bwMode="auto">
          <a:xfrm>
            <a:off x="228600" y="533400"/>
            <a:ext cx="8610600" cy="629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0" y="304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65915" y="520337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7123800" y="6553200"/>
            <a:ext cx="224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Tackett et al. JPR 2005</a:t>
            </a:r>
            <a:endParaRPr lang="en-US" sz="1400" b="1" dirty="0"/>
          </a:p>
        </p:txBody>
      </p:sp>
      <p:sp>
        <p:nvSpPr>
          <p:cNvPr id="3278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6975475" algn="l"/>
              </a:tabLst>
            </a:pPr>
            <a:r>
              <a:rPr lang="en-US" sz="2800" b="1" dirty="0" smtClean="0">
                <a:latin typeface="Comic Sans MS" pitchFamily="66" charset="0"/>
              </a:rPr>
              <a:t>Protein Complexes – specific/non-specific binding</a:t>
            </a:r>
            <a:endParaRPr lang="en-US" sz="2800" b="1" dirty="0">
              <a:latin typeface="Comic Sans MS" pitchFamily="66" charset="0"/>
            </a:endParaRPr>
          </a:p>
          <a:p>
            <a:pPr algn="ctr"/>
            <a:endParaRPr lang="en-US" sz="3200" b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Top down / bottom up</a:t>
            </a:r>
            <a:endParaRPr lang="sv-SE" sz="28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28800" y="685800"/>
            <a:ext cx="5257800" cy="228600"/>
            <a:chOff x="1828800" y="1268241"/>
            <a:chExt cx="5257800" cy="2286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828800" y="1382541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2514600" y="1268241"/>
              <a:ext cx="228600" cy="228600"/>
            </a:xfrm>
            <a:prstGeom prst="ellipse">
              <a:avLst/>
            </a:prstGeom>
            <a:solidFill>
              <a:srgbClr val="C0C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429000" y="1268241"/>
              <a:ext cx="228600" cy="228600"/>
            </a:xfrm>
            <a:prstGeom prst="ellipse">
              <a:avLst/>
            </a:prstGeom>
            <a:solidFill>
              <a:srgbClr val="C0C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876800" y="1268241"/>
              <a:ext cx="228600" cy="228600"/>
            </a:xfrm>
            <a:prstGeom prst="ellipse">
              <a:avLst/>
            </a:prstGeom>
            <a:solidFill>
              <a:srgbClr val="C0C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629400" y="1268241"/>
              <a:ext cx="228600" cy="228600"/>
            </a:xfrm>
            <a:prstGeom prst="ellipse">
              <a:avLst/>
            </a:prstGeom>
            <a:solidFill>
              <a:srgbClr val="C0C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28800" y="1295400"/>
            <a:ext cx="5257800" cy="5181600"/>
            <a:chOff x="1828800" y="1295400"/>
            <a:chExt cx="5257800" cy="51816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828800" y="20955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629400" y="1981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828800" y="24003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4876800" y="2286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828800" y="27051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4876800" y="2590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629400" y="2590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1828800" y="30099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3429000" y="2895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828800" y="33147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3429000" y="3200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629400" y="3200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828800" y="36195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3429000" y="3505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876800" y="3505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828800" y="39243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3429000" y="3810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876800" y="3810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629400" y="3810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828800" y="42291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2514600" y="4114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828800" y="45339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2514600" y="4419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629400" y="4419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1828800" y="48387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2514600" y="4724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876800" y="4724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1828800" y="51435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2514600" y="5029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876800" y="5029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629400" y="5029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1828800" y="54483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2514600" y="5334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429000" y="5334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1828800" y="57531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2514600" y="5638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3429000" y="5638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629400" y="5638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1828800" y="60579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2514600" y="5943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429000" y="5943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876800" y="5943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1828800" y="63627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2514600" y="6248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429000" y="6248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4876800" y="6248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629400" y="6248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1828800" y="18288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2"/>
            <p:cNvSpPr txBox="1">
              <a:spLocks noChangeArrowheads="1"/>
            </p:cNvSpPr>
            <p:nvPr/>
          </p:nvSpPr>
          <p:spPr bwMode="auto">
            <a:xfrm>
              <a:off x="2971800" y="1295400"/>
              <a:ext cx="2667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sv-SE" sz="2500" b="1" kern="1200" dirty="0" smtClean="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rPr>
                <a:t>Top down</a:t>
              </a:r>
              <a:endParaRPr lang="sv-SE" sz="25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137" name="Rectangle 2"/>
          <p:cNvSpPr txBox="1">
            <a:spLocks noChangeArrowheads="1"/>
          </p:cNvSpPr>
          <p:nvPr/>
        </p:nvSpPr>
        <p:spPr bwMode="auto">
          <a:xfrm>
            <a:off x="5857875" y="1981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20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Bottom up</a:t>
            </a:r>
            <a:endParaRPr lang="sv-SE" sz="20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13960" y="2438400"/>
            <a:ext cx="4206240" cy="182880"/>
            <a:chOff x="3743325" y="990600"/>
            <a:chExt cx="5257800" cy="228600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3743325" y="11049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3058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72390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67056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1722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51054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2672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5013960" y="2651760"/>
            <a:ext cx="4206240" cy="182880"/>
            <a:chOff x="3743325" y="990600"/>
            <a:chExt cx="5257800" cy="228600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3743325" y="11049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4429125" y="990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5343525" y="990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6791325" y="990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8543925" y="990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83058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72390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7056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1722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51054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4267200" y="990600"/>
              <a:ext cx="0" cy="228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/>
          <p:cNvSpPr/>
          <p:nvPr/>
        </p:nvSpPr>
        <p:spPr>
          <a:xfrm>
            <a:off x="7848600" y="2667000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985686" y="2667000"/>
            <a:ext cx="381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03620" y="2438400"/>
            <a:ext cx="1706880" cy="4572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010660" y="2667000"/>
            <a:ext cx="381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762500" y="2407920"/>
            <a:ext cx="670560" cy="4572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Group 149"/>
          <p:cNvGrpSpPr/>
          <p:nvPr/>
        </p:nvGrpSpPr>
        <p:grpSpPr>
          <a:xfrm>
            <a:off x="5124921" y="3369644"/>
            <a:ext cx="3409479" cy="2954956"/>
            <a:chOff x="5124921" y="3369644"/>
            <a:chExt cx="3409479" cy="2954956"/>
          </a:xfrm>
        </p:grpSpPr>
        <p:sp>
          <p:nvSpPr>
            <p:cNvPr id="90" name="Text Box 72"/>
            <p:cNvSpPr txBox="1">
              <a:spLocks noChangeAspect="1" noChangeArrowheads="1"/>
            </p:cNvSpPr>
            <p:nvPr/>
          </p:nvSpPr>
          <p:spPr bwMode="auto">
            <a:xfrm>
              <a:off x="6244734" y="5986046"/>
              <a:ext cx="14382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 smtClean="0">
                  <a:solidFill>
                    <a:srgbClr val="000000"/>
                  </a:solidFill>
                </a:rPr>
                <a:t>mass/charge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 Box 72"/>
            <p:cNvSpPr txBox="1">
              <a:spLocks noChangeAspect="1" noChangeArrowheads="1"/>
            </p:cNvSpPr>
            <p:nvPr/>
          </p:nvSpPr>
          <p:spPr bwMode="auto">
            <a:xfrm rot="-5400000">
              <a:off x="4779473" y="4473500"/>
              <a:ext cx="10294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 smtClean="0">
                  <a:solidFill>
                    <a:srgbClr val="000000"/>
                  </a:solidFill>
                </a:rPr>
                <a:t>intensity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96" name="Rectangle 61"/>
            <p:cNvSpPr>
              <a:spLocks noChangeAspect="1" noChangeArrowheads="1"/>
            </p:cNvSpPr>
            <p:nvPr/>
          </p:nvSpPr>
          <p:spPr bwMode="auto">
            <a:xfrm>
              <a:off x="5562600" y="3369644"/>
              <a:ext cx="2971800" cy="2651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64"/>
            <p:cNvSpPr>
              <a:spLocks noChangeAspect="1" noChangeShapeType="1"/>
            </p:cNvSpPr>
            <p:nvPr/>
          </p:nvSpPr>
          <p:spPr bwMode="auto">
            <a:xfrm>
              <a:off x="7162800" y="3833099"/>
              <a:ext cx="0" cy="21883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64"/>
            <p:cNvSpPr>
              <a:spLocks noChangeAspect="1" noChangeShapeType="1"/>
            </p:cNvSpPr>
            <p:nvPr/>
          </p:nvSpPr>
          <p:spPr bwMode="auto">
            <a:xfrm>
              <a:off x="8077200" y="4348943"/>
              <a:ext cx="0" cy="16724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64"/>
            <p:cNvSpPr>
              <a:spLocks noChangeAspect="1" noChangeShapeType="1"/>
            </p:cNvSpPr>
            <p:nvPr/>
          </p:nvSpPr>
          <p:spPr bwMode="auto">
            <a:xfrm>
              <a:off x="7216911" y="4735826"/>
              <a:ext cx="0" cy="12855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64"/>
            <p:cNvSpPr>
              <a:spLocks noChangeAspect="1" noChangeShapeType="1"/>
            </p:cNvSpPr>
            <p:nvPr/>
          </p:nvSpPr>
          <p:spPr bwMode="auto">
            <a:xfrm>
              <a:off x="7371290" y="5122709"/>
              <a:ext cx="0" cy="89869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64"/>
            <p:cNvSpPr>
              <a:spLocks noChangeAspect="1" noChangeShapeType="1"/>
            </p:cNvSpPr>
            <p:nvPr/>
          </p:nvSpPr>
          <p:spPr bwMode="auto">
            <a:xfrm>
              <a:off x="8001000" y="5509592"/>
              <a:ext cx="0" cy="5118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64"/>
            <p:cNvSpPr>
              <a:spLocks noChangeAspect="1" noChangeShapeType="1"/>
            </p:cNvSpPr>
            <p:nvPr/>
          </p:nvSpPr>
          <p:spPr bwMode="auto">
            <a:xfrm>
              <a:off x="6599393" y="3704139"/>
              <a:ext cx="0" cy="231726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64"/>
            <p:cNvSpPr>
              <a:spLocks noChangeAspect="1" noChangeShapeType="1"/>
            </p:cNvSpPr>
            <p:nvPr/>
          </p:nvSpPr>
          <p:spPr bwMode="auto">
            <a:xfrm>
              <a:off x="6136255" y="5099572"/>
              <a:ext cx="0" cy="9218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64"/>
            <p:cNvSpPr>
              <a:spLocks noChangeAspect="1" noChangeShapeType="1"/>
            </p:cNvSpPr>
            <p:nvPr/>
          </p:nvSpPr>
          <p:spPr bwMode="auto">
            <a:xfrm>
              <a:off x="6477000" y="5786619"/>
              <a:ext cx="0" cy="2347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64"/>
            <p:cNvSpPr>
              <a:spLocks noChangeAspect="1" noChangeShapeType="1"/>
            </p:cNvSpPr>
            <p:nvPr/>
          </p:nvSpPr>
          <p:spPr bwMode="auto">
            <a:xfrm>
              <a:off x="6019800" y="4497011"/>
              <a:ext cx="0" cy="152439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64"/>
            <p:cNvSpPr>
              <a:spLocks noChangeAspect="1" noChangeShapeType="1"/>
            </p:cNvSpPr>
            <p:nvPr/>
          </p:nvSpPr>
          <p:spPr bwMode="auto">
            <a:xfrm>
              <a:off x="7543800" y="5528697"/>
              <a:ext cx="0" cy="4927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64"/>
            <p:cNvSpPr>
              <a:spLocks noChangeAspect="1" noChangeShapeType="1"/>
            </p:cNvSpPr>
            <p:nvPr/>
          </p:nvSpPr>
          <p:spPr bwMode="auto">
            <a:xfrm>
              <a:off x="6781800" y="5509592"/>
              <a:ext cx="0" cy="5118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64"/>
            <p:cNvSpPr>
              <a:spLocks noChangeAspect="1" noChangeShapeType="1"/>
            </p:cNvSpPr>
            <p:nvPr/>
          </p:nvSpPr>
          <p:spPr bwMode="auto">
            <a:xfrm>
              <a:off x="6705600" y="5786619"/>
              <a:ext cx="0" cy="2347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64"/>
            <p:cNvSpPr>
              <a:spLocks noChangeAspect="1" noChangeShapeType="1"/>
            </p:cNvSpPr>
            <p:nvPr/>
          </p:nvSpPr>
          <p:spPr bwMode="auto">
            <a:xfrm>
              <a:off x="7086600" y="5786619"/>
              <a:ext cx="0" cy="2347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64"/>
            <p:cNvSpPr>
              <a:spLocks noChangeAspect="1" noChangeShapeType="1"/>
            </p:cNvSpPr>
            <p:nvPr/>
          </p:nvSpPr>
          <p:spPr bwMode="auto">
            <a:xfrm>
              <a:off x="7315200" y="5786619"/>
              <a:ext cx="0" cy="2347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64"/>
            <p:cNvSpPr>
              <a:spLocks noChangeAspect="1" noChangeShapeType="1"/>
            </p:cNvSpPr>
            <p:nvPr/>
          </p:nvSpPr>
          <p:spPr bwMode="auto">
            <a:xfrm>
              <a:off x="7490792" y="5786619"/>
              <a:ext cx="0" cy="2347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2" name="Rectangle 151"/>
          <p:cNvSpPr/>
          <p:nvPr/>
        </p:nvSpPr>
        <p:spPr>
          <a:xfrm>
            <a:off x="4648200" y="2590800"/>
            <a:ext cx="4953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71945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29583 0.0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2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84" grpId="0" animBg="1"/>
      <p:bldP spid="87" grpId="0" animBg="1"/>
      <p:bldP spid="12" grpId="0" animBg="1"/>
      <p:bldP spid="94" grpId="0" animBg="1"/>
      <p:bldP spid="151" grpId="0" animBg="1"/>
      <p:bldP spid="152" grpId="0" animBg="1"/>
      <p:bldP spid="15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 l="39185" t="18561" r="2194" b="12761"/>
          <a:stretch>
            <a:fillRect/>
          </a:stretch>
        </p:blipFill>
        <p:spPr bwMode="auto">
          <a:xfrm>
            <a:off x="866030" y="1017104"/>
            <a:ext cx="7058770" cy="44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466938" y="6581001"/>
            <a:ext cx="1677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>
                <a:latin typeface="+mn-lt"/>
              </a:rPr>
              <a:t>Sowa et al., Cell 2009</a:t>
            </a:r>
            <a:endParaRPr lang="en-US" sz="1200" dirty="0">
              <a:latin typeface="+mn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6975475" algn="l"/>
              </a:tabLst>
            </a:pPr>
            <a:r>
              <a:rPr lang="en-US" sz="2800" b="1" dirty="0" smtClean="0">
                <a:latin typeface="Comic Sans MS" pitchFamily="66" charset="0"/>
              </a:rPr>
              <a:t>Protein Complexes – specific/non-specific binding</a:t>
            </a:r>
            <a:endParaRPr lang="en-US" sz="2800" b="1" dirty="0">
              <a:latin typeface="Comic Sans MS" pitchFamily="66" charset="0"/>
            </a:endParaRPr>
          </a:p>
          <a:p>
            <a:pPr algn="ctr"/>
            <a:endParaRPr lang="en-US" sz="3200" b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6975475" algn="l"/>
              </a:tabLst>
            </a:pPr>
            <a:r>
              <a:rPr lang="en-US" sz="2800" b="1" dirty="0" smtClean="0">
                <a:latin typeface="Comic Sans MS" pitchFamily="66" charset="0"/>
              </a:rPr>
              <a:t>Protein Complexes – specific/non-specific binding</a:t>
            </a:r>
            <a:endParaRPr lang="en-US" sz="2800" b="1" dirty="0">
              <a:latin typeface="Comic Sans MS" pitchFamily="66" charset="0"/>
            </a:endParaRPr>
          </a:p>
          <a:p>
            <a:pPr algn="ctr"/>
            <a:endParaRPr lang="en-US" sz="3200" b="1" dirty="0"/>
          </a:p>
        </p:txBody>
      </p:sp>
      <p:pic>
        <p:nvPicPr>
          <p:cNvPr id="150530" name="Picture 2" descr="C:\Users\fenyo\Desktop\nmeth.1541-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3618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05600" y="6581001"/>
            <a:ext cx="24368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>
                <a:latin typeface="+mn-lt"/>
              </a:rPr>
              <a:t>Choi et al., Nature Methods 2010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33093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Analysis of Non-Covalent Protein Complexes</a:t>
            </a:r>
            <a:endParaRPr lang="sv-SE" sz="28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2274" name="Picture 2" descr="C:\Users\fenyo\Desktop\ar-2007-00218q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64505"/>
            <a:ext cx="4114800" cy="629349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77000" y="6581001"/>
            <a:ext cx="26438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>
                <a:latin typeface="+mn-lt"/>
              </a:rPr>
              <a:t>Taverner et al., Acc Chem Res 2008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280631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572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Determining the architectures of</a:t>
            </a:r>
            <a:br>
              <a:rPr lang="en-US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US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macromolecular assemblies</a:t>
            </a:r>
            <a:endParaRPr lang="sv-SE" sz="28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09600" y="801756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52135" y="6581001"/>
            <a:ext cx="1891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>
                <a:latin typeface="+mn-lt"/>
              </a:rPr>
              <a:t>Alber et al., Nature 2007</a:t>
            </a:r>
            <a:endParaRPr lang="en-US" sz="1200" dirty="0">
              <a:latin typeface="+mn-lt"/>
            </a:endParaRP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 cstate="print"/>
          <a:srcRect l="9524" t="22728" r="9206" b="5960"/>
          <a:stretch>
            <a:fillRect/>
          </a:stretch>
        </p:blipFill>
        <p:spPr bwMode="auto">
          <a:xfrm>
            <a:off x="0" y="1013062"/>
            <a:ext cx="9144000" cy="55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280631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Line 2"/>
          <p:cNvSpPr>
            <a:spLocks noChangeShapeType="1"/>
          </p:cNvSpPr>
          <p:nvPr/>
        </p:nvSpPr>
        <p:spPr bwMode="auto">
          <a:xfrm>
            <a:off x="4079875" y="5884863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6197600" y="5211763"/>
            <a:ext cx="1981200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56" name="Line 4"/>
          <p:cNvSpPr>
            <a:spLocks noChangeShapeType="1"/>
          </p:cNvSpPr>
          <p:nvPr/>
        </p:nvSpPr>
        <p:spPr bwMode="auto">
          <a:xfrm>
            <a:off x="6807200" y="6224588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57" name="Line 5"/>
          <p:cNvSpPr>
            <a:spLocks noChangeShapeType="1"/>
          </p:cNvSpPr>
          <p:nvPr/>
        </p:nvSpPr>
        <p:spPr bwMode="auto">
          <a:xfrm>
            <a:off x="7035800" y="5767388"/>
            <a:ext cx="0" cy="739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58" name="Line 6"/>
          <p:cNvSpPr>
            <a:spLocks noChangeShapeType="1"/>
          </p:cNvSpPr>
          <p:nvPr/>
        </p:nvSpPr>
        <p:spPr bwMode="auto">
          <a:xfrm>
            <a:off x="7416800" y="63547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59" name="Line 7"/>
          <p:cNvSpPr>
            <a:spLocks noChangeShapeType="1"/>
          </p:cNvSpPr>
          <p:nvPr/>
        </p:nvSpPr>
        <p:spPr bwMode="auto">
          <a:xfrm>
            <a:off x="6350000" y="61261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60" name="Line 8"/>
          <p:cNvSpPr>
            <a:spLocks noChangeShapeType="1"/>
          </p:cNvSpPr>
          <p:nvPr/>
        </p:nvSpPr>
        <p:spPr bwMode="auto">
          <a:xfrm>
            <a:off x="7188200" y="5995988"/>
            <a:ext cx="0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61" name="Text Box 9"/>
          <p:cNvSpPr txBox="1">
            <a:spLocks noChangeArrowheads="1"/>
          </p:cNvSpPr>
          <p:nvPr/>
        </p:nvSpPr>
        <p:spPr bwMode="auto">
          <a:xfrm>
            <a:off x="6969125" y="6507163"/>
            <a:ext cx="447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M/Z</a:t>
            </a:r>
          </a:p>
        </p:txBody>
      </p:sp>
      <p:sp>
        <p:nvSpPr>
          <p:cNvPr id="484362" name="Line 10"/>
          <p:cNvSpPr>
            <a:spLocks noChangeShapeType="1"/>
          </p:cNvSpPr>
          <p:nvPr/>
        </p:nvSpPr>
        <p:spPr bwMode="auto">
          <a:xfrm>
            <a:off x="7874000" y="4646613"/>
            <a:ext cx="2952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63" name="Rectangle 11"/>
          <p:cNvSpPr>
            <a:spLocks noChangeArrowheads="1"/>
          </p:cNvSpPr>
          <p:nvPr/>
        </p:nvSpPr>
        <p:spPr bwMode="auto">
          <a:xfrm>
            <a:off x="368300" y="5445125"/>
            <a:ext cx="139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Peptides</a:t>
            </a:r>
          </a:p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Fragments</a:t>
            </a:r>
          </a:p>
        </p:txBody>
      </p:sp>
      <p:sp>
        <p:nvSpPr>
          <p:cNvPr id="484364" name="Line 12"/>
          <p:cNvSpPr>
            <a:spLocks noChangeShapeType="1"/>
          </p:cNvSpPr>
          <p:nvPr/>
        </p:nvSpPr>
        <p:spPr bwMode="auto">
          <a:xfrm flipH="1">
            <a:off x="6216650" y="4648200"/>
            <a:ext cx="158115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65" name="Line 13"/>
          <p:cNvSpPr>
            <a:spLocks noChangeShapeType="1"/>
          </p:cNvSpPr>
          <p:nvPr/>
        </p:nvSpPr>
        <p:spPr bwMode="auto">
          <a:xfrm>
            <a:off x="6502400" y="5995988"/>
            <a:ext cx="0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66" name="Line 14"/>
          <p:cNvSpPr>
            <a:spLocks noChangeShapeType="1"/>
          </p:cNvSpPr>
          <p:nvPr/>
        </p:nvSpPr>
        <p:spPr bwMode="auto">
          <a:xfrm>
            <a:off x="6578600" y="5691188"/>
            <a:ext cx="0" cy="815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67" name="Rectangle 15"/>
          <p:cNvSpPr>
            <a:spLocks noChangeArrowheads="1"/>
          </p:cNvSpPr>
          <p:nvPr/>
        </p:nvSpPr>
        <p:spPr bwMode="auto">
          <a:xfrm>
            <a:off x="2895600" y="5256213"/>
            <a:ext cx="182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13528A"/>
                </a:solidFill>
              </a:rPr>
              <a:t>Fragmentation</a:t>
            </a:r>
          </a:p>
        </p:txBody>
      </p:sp>
      <p:sp>
        <p:nvSpPr>
          <p:cNvPr id="484368" name="Line 16"/>
          <p:cNvSpPr>
            <a:spLocks noChangeShapeType="1"/>
          </p:cNvSpPr>
          <p:nvPr/>
        </p:nvSpPr>
        <p:spPr bwMode="auto">
          <a:xfrm>
            <a:off x="7569200" y="5661025"/>
            <a:ext cx="0" cy="815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69" name="Line 17"/>
          <p:cNvSpPr>
            <a:spLocks noChangeShapeType="1"/>
          </p:cNvSpPr>
          <p:nvPr/>
        </p:nvSpPr>
        <p:spPr bwMode="auto">
          <a:xfrm>
            <a:off x="7874000" y="6248400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70" name="Line 18"/>
          <p:cNvSpPr>
            <a:spLocks noChangeShapeType="1"/>
          </p:cNvSpPr>
          <p:nvPr/>
        </p:nvSpPr>
        <p:spPr bwMode="auto">
          <a:xfrm>
            <a:off x="7569200" y="6019800"/>
            <a:ext cx="0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71" name="Rectangle 19"/>
          <p:cNvSpPr>
            <a:spLocks noChangeArrowheads="1"/>
          </p:cNvSpPr>
          <p:nvPr/>
        </p:nvSpPr>
        <p:spPr bwMode="auto">
          <a:xfrm>
            <a:off x="6167438" y="3343275"/>
            <a:ext cx="1981200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72" name="Line 20"/>
          <p:cNvSpPr>
            <a:spLocks noChangeShapeType="1"/>
          </p:cNvSpPr>
          <p:nvPr/>
        </p:nvSpPr>
        <p:spPr bwMode="auto">
          <a:xfrm>
            <a:off x="6777038" y="4356100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73" name="Line 21"/>
          <p:cNvSpPr>
            <a:spLocks noChangeShapeType="1"/>
          </p:cNvSpPr>
          <p:nvPr/>
        </p:nvSpPr>
        <p:spPr bwMode="auto">
          <a:xfrm>
            <a:off x="7620000" y="4098925"/>
            <a:ext cx="4763" cy="534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74" name="Line 22"/>
          <p:cNvSpPr>
            <a:spLocks noChangeShapeType="1"/>
          </p:cNvSpPr>
          <p:nvPr/>
        </p:nvSpPr>
        <p:spPr bwMode="auto">
          <a:xfrm>
            <a:off x="8015288" y="447675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75" name="Line 23"/>
          <p:cNvSpPr>
            <a:spLocks noChangeShapeType="1"/>
          </p:cNvSpPr>
          <p:nvPr/>
        </p:nvSpPr>
        <p:spPr bwMode="auto">
          <a:xfrm>
            <a:off x="7234238" y="3517900"/>
            <a:ext cx="0" cy="1120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76" name="Line 24"/>
          <p:cNvSpPr>
            <a:spLocks noChangeShapeType="1"/>
          </p:cNvSpPr>
          <p:nvPr/>
        </p:nvSpPr>
        <p:spPr bwMode="auto">
          <a:xfrm>
            <a:off x="7843838" y="3898900"/>
            <a:ext cx="0" cy="739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77" name="Rectangle 25"/>
          <p:cNvSpPr>
            <a:spLocks noChangeArrowheads="1"/>
          </p:cNvSpPr>
          <p:nvPr/>
        </p:nvSpPr>
        <p:spPr bwMode="auto">
          <a:xfrm>
            <a:off x="381000" y="3617913"/>
            <a:ext cx="1370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Proteolytic</a:t>
            </a:r>
          </a:p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Peptides</a:t>
            </a:r>
          </a:p>
        </p:txBody>
      </p:sp>
      <p:sp>
        <p:nvSpPr>
          <p:cNvPr id="484378" name="Line 26"/>
          <p:cNvSpPr>
            <a:spLocks noChangeShapeType="1"/>
          </p:cNvSpPr>
          <p:nvPr/>
        </p:nvSpPr>
        <p:spPr bwMode="auto">
          <a:xfrm>
            <a:off x="4449763" y="386873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79" name="Line 27"/>
          <p:cNvSpPr>
            <a:spLocks noChangeShapeType="1"/>
          </p:cNvSpPr>
          <p:nvPr/>
        </p:nvSpPr>
        <p:spPr bwMode="auto">
          <a:xfrm>
            <a:off x="2890838" y="300831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80" name="Freeform 28"/>
          <p:cNvSpPr>
            <a:spLocks/>
          </p:cNvSpPr>
          <p:nvPr/>
        </p:nvSpPr>
        <p:spPr bwMode="auto">
          <a:xfrm>
            <a:off x="2592388" y="3792538"/>
            <a:ext cx="144462" cy="115887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91" y="0"/>
              </a:cxn>
            </a:cxnLst>
            <a:rect l="0" t="0" r="r" b="b"/>
            <a:pathLst>
              <a:path w="91" h="73">
                <a:moveTo>
                  <a:pt x="0" y="73"/>
                </a:moveTo>
                <a:cubicBezTo>
                  <a:pt x="29" y="29"/>
                  <a:pt x="37" y="0"/>
                  <a:pt x="91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81" name="Freeform 29"/>
          <p:cNvSpPr>
            <a:spLocks/>
          </p:cNvSpPr>
          <p:nvPr/>
        </p:nvSpPr>
        <p:spPr bwMode="auto">
          <a:xfrm>
            <a:off x="2838450" y="3994150"/>
            <a:ext cx="250825" cy="160338"/>
          </a:xfrm>
          <a:custGeom>
            <a:avLst/>
            <a:gdLst/>
            <a:ahLst/>
            <a:cxnLst>
              <a:cxn ang="0">
                <a:pos x="0" y="101"/>
              </a:cxn>
              <a:cxn ang="0">
                <a:pos x="100" y="19"/>
              </a:cxn>
              <a:cxn ang="0">
                <a:pos x="154" y="1"/>
              </a:cxn>
              <a:cxn ang="0">
                <a:pos x="145" y="10"/>
              </a:cxn>
            </a:cxnLst>
            <a:rect l="0" t="0" r="r" b="b"/>
            <a:pathLst>
              <a:path w="158" h="101">
                <a:moveTo>
                  <a:pt x="0" y="101"/>
                </a:moveTo>
                <a:cubicBezTo>
                  <a:pt x="72" y="52"/>
                  <a:pt x="38" y="79"/>
                  <a:pt x="100" y="19"/>
                </a:cubicBezTo>
                <a:cubicBezTo>
                  <a:pt x="114" y="6"/>
                  <a:pt x="136" y="7"/>
                  <a:pt x="154" y="1"/>
                </a:cubicBezTo>
                <a:cubicBezTo>
                  <a:pt x="158" y="0"/>
                  <a:pt x="148" y="7"/>
                  <a:pt x="145" y="1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82" name="Freeform 30"/>
          <p:cNvSpPr>
            <a:spLocks/>
          </p:cNvSpPr>
          <p:nvPr/>
        </p:nvSpPr>
        <p:spPr bwMode="auto">
          <a:xfrm>
            <a:off x="2938463" y="3721100"/>
            <a:ext cx="201612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83" name="Freeform 31"/>
          <p:cNvSpPr>
            <a:spLocks/>
          </p:cNvSpPr>
          <p:nvPr/>
        </p:nvSpPr>
        <p:spPr bwMode="auto">
          <a:xfrm>
            <a:off x="2520950" y="4067175"/>
            <a:ext cx="273050" cy="331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9" y="100"/>
              </a:cxn>
              <a:cxn ang="0">
                <a:pos x="154" y="155"/>
              </a:cxn>
              <a:cxn ang="0">
                <a:pos x="172" y="209"/>
              </a:cxn>
            </a:cxnLst>
            <a:rect l="0" t="0" r="r" b="b"/>
            <a:pathLst>
              <a:path w="172" h="209">
                <a:moveTo>
                  <a:pt x="0" y="0"/>
                </a:moveTo>
                <a:cubicBezTo>
                  <a:pt x="17" y="52"/>
                  <a:pt x="61" y="77"/>
                  <a:pt x="109" y="100"/>
                </a:cubicBezTo>
                <a:cubicBezTo>
                  <a:pt x="122" y="120"/>
                  <a:pt x="142" y="134"/>
                  <a:pt x="154" y="155"/>
                </a:cubicBezTo>
                <a:cubicBezTo>
                  <a:pt x="163" y="172"/>
                  <a:pt x="172" y="209"/>
                  <a:pt x="172" y="2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84" name="Freeform 32"/>
          <p:cNvSpPr>
            <a:spLocks/>
          </p:cNvSpPr>
          <p:nvPr/>
        </p:nvSpPr>
        <p:spPr bwMode="auto">
          <a:xfrm>
            <a:off x="2765425" y="3879850"/>
            <a:ext cx="173038" cy="571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82" y="0"/>
              </a:cxn>
              <a:cxn ang="0">
                <a:pos x="109" y="9"/>
              </a:cxn>
            </a:cxnLst>
            <a:rect l="0" t="0" r="r" b="b"/>
            <a:pathLst>
              <a:path w="109" h="36">
                <a:moveTo>
                  <a:pt x="0" y="36"/>
                </a:moveTo>
                <a:cubicBezTo>
                  <a:pt x="65" y="15"/>
                  <a:pt x="39" y="29"/>
                  <a:pt x="82" y="0"/>
                </a:cubicBezTo>
                <a:cubicBezTo>
                  <a:pt x="91" y="3"/>
                  <a:pt x="109" y="9"/>
                  <a:pt x="109" y="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85" name="Freeform 33"/>
          <p:cNvSpPr>
            <a:spLocks/>
          </p:cNvSpPr>
          <p:nvPr/>
        </p:nvSpPr>
        <p:spPr bwMode="auto">
          <a:xfrm>
            <a:off x="2736850" y="4140200"/>
            <a:ext cx="476250" cy="100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" y="63"/>
              </a:cxn>
              <a:cxn ang="0">
                <a:pos x="300" y="36"/>
              </a:cxn>
            </a:cxnLst>
            <a:rect l="0" t="0" r="r" b="b"/>
            <a:pathLst>
              <a:path w="300" h="63">
                <a:moveTo>
                  <a:pt x="0" y="0"/>
                </a:moveTo>
                <a:cubicBezTo>
                  <a:pt x="31" y="20"/>
                  <a:pt x="65" y="51"/>
                  <a:pt x="100" y="63"/>
                </a:cubicBezTo>
                <a:cubicBezTo>
                  <a:pt x="182" y="51"/>
                  <a:pt x="216" y="36"/>
                  <a:pt x="300" y="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86" name="Freeform 34"/>
          <p:cNvSpPr>
            <a:spLocks/>
          </p:cNvSpPr>
          <p:nvPr/>
        </p:nvSpPr>
        <p:spPr bwMode="auto">
          <a:xfrm>
            <a:off x="2586038" y="3552825"/>
            <a:ext cx="457200" cy="244475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37" y="0"/>
              </a:cxn>
              <a:cxn ang="0">
                <a:pos x="164" y="19"/>
              </a:cxn>
            </a:cxnLst>
            <a:rect l="0" t="0" r="r" b="b"/>
            <a:pathLst>
              <a:path w="164" h="110">
                <a:moveTo>
                  <a:pt x="0" y="110"/>
                </a:moveTo>
                <a:cubicBezTo>
                  <a:pt x="7" y="61"/>
                  <a:pt x="3" y="34"/>
                  <a:pt x="37" y="0"/>
                </a:cubicBezTo>
                <a:cubicBezTo>
                  <a:pt x="73" y="4"/>
                  <a:pt x="125" y="19"/>
                  <a:pt x="164" y="1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87" name="Rectangle 35"/>
          <p:cNvSpPr>
            <a:spLocks noChangeArrowheads="1"/>
          </p:cNvSpPr>
          <p:nvPr/>
        </p:nvSpPr>
        <p:spPr bwMode="auto">
          <a:xfrm>
            <a:off x="2967038" y="3032125"/>
            <a:ext cx="2486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Enzymatic Digestion</a:t>
            </a:r>
          </a:p>
        </p:txBody>
      </p:sp>
      <p:sp>
        <p:nvSpPr>
          <p:cNvPr id="484388" name="Line 36"/>
          <p:cNvSpPr>
            <a:spLocks noChangeShapeType="1"/>
          </p:cNvSpPr>
          <p:nvPr/>
        </p:nvSpPr>
        <p:spPr bwMode="auto">
          <a:xfrm flipV="1">
            <a:off x="3098800" y="2716213"/>
            <a:ext cx="284163" cy="15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89" name="Line 37"/>
          <p:cNvSpPr>
            <a:spLocks noChangeShapeType="1"/>
          </p:cNvSpPr>
          <p:nvPr/>
        </p:nvSpPr>
        <p:spPr bwMode="auto">
          <a:xfrm flipV="1">
            <a:off x="2433638" y="1970088"/>
            <a:ext cx="228600" cy="15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90" name="Line 38"/>
          <p:cNvSpPr>
            <a:spLocks noChangeShapeType="1"/>
          </p:cNvSpPr>
          <p:nvPr/>
        </p:nvSpPr>
        <p:spPr bwMode="auto">
          <a:xfrm>
            <a:off x="3048000" y="4175125"/>
            <a:ext cx="123825" cy="142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91" name="Line 39"/>
          <p:cNvSpPr>
            <a:spLocks noChangeShapeType="1"/>
          </p:cNvSpPr>
          <p:nvPr/>
        </p:nvSpPr>
        <p:spPr bwMode="auto">
          <a:xfrm>
            <a:off x="2438400" y="3794125"/>
            <a:ext cx="157163" cy="857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92" name="Rectangle 40"/>
          <p:cNvSpPr>
            <a:spLocks noChangeArrowheads="1"/>
          </p:cNvSpPr>
          <p:nvPr/>
        </p:nvSpPr>
        <p:spPr bwMode="auto">
          <a:xfrm>
            <a:off x="304800" y="150813"/>
            <a:ext cx="1187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13528A"/>
                </a:solidFill>
              </a:rPr>
              <a:t>Protein</a:t>
            </a:r>
          </a:p>
          <a:p>
            <a:pPr eaLnBrk="0" hangingPunct="0"/>
            <a:r>
              <a:rPr lang="en-US" sz="2000">
                <a:solidFill>
                  <a:srgbClr val="13528A"/>
                </a:solidFill>
              </a:rPr>
              <a:t>Complex</a:t>
            </a:r>
          </a:p>
        </p:txBody>
      </p:sp>
      <p:sp>
        <p:nvSpPr>
          <p:cNvPr id="484393" name="Line 41"/>
          <p:cNvSpPr>
            <a:spLocks noChangeShapeType="1"/>
          </p:cNvSpPr>
          <p:nvPr/>
        </p:nvSpPr>
        <p:spPr bwMode="auto">
          <a:xfrm>
            <a:off x="2890838" y="129381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94" name="Rectangle 42"/>
          <p:cNvSpPr>
            <a:spLocks noChangeArrowheads="1"/>
          </p:cNvSpPr>
          <p:nvPr/>
        </p:nvSpPr>
        <p:spPr bwMode="auto">
          <a:xfrm>
            <a:off x="2967038" y="1217613"/>
            <a:ext cx="286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Chemical Cross-Linking</a:t>
            </a:r>
          </a:p>
        </p:txBody>
      </p:sp>
      <p:sp>
        <p:nvSpPr>
          <p:cNvPr id="484395" name="Rectangle 43"/>
          <p:cNvSpPr>
            <a:spLocks noChangeArrowheads="1"/>
          </p:cNvSpPr>
          <p:nvPr/>
        </p:nvSpPr>
        <p:spPr bwMode="auto">
          <a:xfrm>
            <a:off x="6167438" y="3336925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MS</a:t>
            </a:r>
          </a:p>
        </p:txBody>
      </p:sp>
      <p:sp>
        <p:nvSpPr>
          <p:cNvPr id="484396" name="Freeform 44"/>
          <p:cNvSpPr>
            <a:spLocks/>
          </p:cNvSpPr>
          <p:nvPr/>
        </p:nvSpPr>
        <p:spPr bwMode="auto">
          <a:xfrm>
            <a:off x="2433638" y="141288"/>
            <a:ext cx="1066800" cy="1038225"/>
          </a:xfrm>
          <a:custGeom>
            <a:avLst/>
            <a:gdLst/>
            <a:ahLst/>
            <a:cxnLst>
              <a:cxn ang="0">
                <a:pos x="395" y="182"/>
              </a:cxn>
              <a:cxn ang="0">
                <a:pos x="204" y="263"/>
              </a:cxn>
              <a:cxn ang="0">
                <a:pos x="159" y="372"/>
              </a:cxn>
              <a:cxn ang="0">
                <a:pos x="150" y="400"/>
              </a:cxn>
              <a:cxn ang="0">
                <a:pos x="159" y="454"/>
              </a:cxn>
              <a:cxn ang="0">
                <a:pos x="259" y="509"/>
              </a:cxn>
              <a:cxn ang="0">
                <a:pos x="341" y="500"/>
              </a:cxn>
              <a:cxn ang="0">
                <a:pos x="314" y="354"/>
              </a:cxn>
              <a:cxn ang="0">
                <a:pos x="77" y="327"/>
              </a:cxn>
              <a:cxn ang="0">
                <a:pos x="68" y="191"/>
              </a:cxn>
              <a:cxn ang="0">
                <a:pos x="332" y="136"/>
              </a:cxn>
              <a:cxn ang="0">
                <a:pos x="414" y="109"/>
              </a:cxn>
              <a:cxn ang="0">
                <a:pos x="441" y="100"/>
              </a:cxn>
              <a:cxn ang="0">
                <a:pos x="450" y="72"/>
              </a:cxn>
              <a:cxn ang="0">
                <a:pos x="332" y="0"/>
              </a:cxn>
              <a:cxn ang="0">
                <a:pos x="241" y="18"/>
              </a:cxn>
              <a:cxn ang="0">
                <a:pos x="195" y="63"/>
              </a:cxn>
              <a:cxn ang="0">
                <a:pos x="168" y="91"/>
              </a:cxn>
              <a:cxn ang="0">
                <a:pos x="250" y="200"/>
              </a:cxn>
              <a:cxn ang="0">
                <a:pos x="441" y="263"/>
              </a:cxn>
              <a:cxn ang="0">
                <a:pos x="514" y="282"/>
              </a:cxn>
              <a:cxn ang="0">
                <a:pos x="568" y="300"/>
              </a:cxn>
              <a:cxn ang="0">
                <a:pos x="495" y="563"/>
              </a:cxn>
              <a:cxn ang="0">
                <a:pos x="304" y="654"/>
              </a:cxn>
              <a:cxn ang="0">
                <a:pos x="177" y="645"/>
              </a:cxn>
              <a:cxn ang="0">
                <a:pos x="86" y="563"/>
              </a:cxn>
              <a:cxn ang="0">
                <a:pos x="68" y="509"/>
              </a:cxn>
              <a:cxn ang="0">
                <a:pos x="86" y="472"/>
              </a:cxn>
              <a:cxn ang="0">
                <a:pos x="204" y="427"/>
              </a:cxn>
              <a:cxn ang="0">
                <a:pos x="450" y="391"/>
              </a:cxn>
              <a:cxn ang="0">
                <a:pos x="559" y="291"/>
              </a:cxn>
              <a:cxn ang="0">
                <a:pos x="568" y="172"/>
              </a:cxn>
              <a:cxn ang="0">
                <a:pos x="504" y="145"/>
              </a:cxn>
              <a:cxn ang="0">
                <a:pos x="423" y="209"/>
              </a:cxn>
              <a:cxn ang="0">
                <a:pos x="468" y="427"/>
              </a:cxn>
              <a:cxn ang="0">
                <a:pos x="450" y="545"/>
              </a:cxn>
              <a:cxn ang="0">
                <a:pos x="395" y="609"/>
              </a:cxn>
            </a:cxnLst>
            <a:rect l="0" t="0" r="r" b="b"/>
            <a:pathLst>
              <a:path w="672" h="654">
                <a:moveTo>
                  <a:pt x="395" y="182"/>
                </a:moveTo>
                <a:cubicBezTo>
                  <a:pt x="288" y="211"/>
                  <a:pt x="247" y="188"/>
                  <a:pt x="204" y="263"/>
                </a:cubicBezTo>
                <a:cubicBezTo>
                  <a:pt x="185" y="295"/>
                  <a:pt x="171" y="337"/>
                  <a:pt x="159" y="372"/>
                </a:cubicBezTo>
                <a:cubicBezTo>
                  <a:pt x="156" y="381"/>
                  <a:pt x="150" y="400"/>
                  <a:pt x="150" y="400"/>
                </a:cubicBezTo>
                <a:cubicBezTo>
                  <a:pt x="153" y="418"/>
                  <a:pt x="152" y="437"/>
                  <a:pt x="159" y="454"/>
                </a:cubicBezTo>
                <a:cubicBezTo>
                  <a:pt x="174" y="488"/>
                  <a:pt x="230" y="497"/>
                  <a:pt x="259" y="509"/>
                </a:cubicBezTo>
                <a:cubicBezTo>
                  <a:pt x="286" y="506"/>
                  <a:pt x="315" y="509"/>
                  <a:pt x="341" y="500"/>
                </a:cubicBezTo>
                <a:cubicBezTo>
                  <a:pt x="411" y="476"/>
                  <a:pt x="362" y="375"/>
                  <a:pt x="314" y="354"/>
                </a:cubicBezTo>
                <a:cubicBezTo>
                  <a:pt x="234" y="319"/>
                  <a:pt x="176" y="332"/>
                  <a:pt x="77" y="327"/>
                </a:cubicBezTo>
                <a:cubicBezTo>
                  <a:pt x="6" y="303"/>
                  <a:pt x="0" y="230"/>
                  <a:pt x="68" y="191"/>
                </a:cubicBezTo>
                <a:cubicBezTo>
                  <a:pt x="145" y="147"/>
                  <a:pt x="249" y="161"/>
                  <a:pt x="332" y="136"/>
                </a:cubicBezTo>
                <a:cubicBezTo>
                  <a:pt x="360" y="128"/>
                  <a:pt x="387" y="118"/>
                  <a:pt x="414" y="109"/>
                </a:cubicBezTo>
                <a:cubicBezTo>
                  <a:pt x="423" y="106"/>
                  <a:pt x="441" y="100"/>
                  <a:pt x="441" y="100"/>
                </a:cubicBezTo>
                <a:cubicBezTo>
                  <a:pt x="444" y="91"/>
                  <a:pt x="453" y="81"/>
                  <a:pt x="450" y="72"/>
                </a:cubicBezTo>
                <a:cubicBezTo>
                  <a:pt x="438" y="35"/>
                  <a:pt x="368" y="9"/>
                  <a:pt x="332" y="0"/>
                </a:cubicBezTo>
                <a:cubicBezTo>
                  <a:pt x="302" y="6"/>
                  <a:pt x="269" y="5"/>
                  <a:pt x="241" y="18"/>
                </a:cubicBezTo>
                <a:cubicBezTo>
                  <a:pt x="222" y="27"/>
                  <a:pt x="210" y="48"/>
                  <a:pt x="195" y="63"/>
                </a:cubicBezTo>
                <a:cubicBezTo>
                  <a:pt x="186" y="72"/>
                  <a:pt x="168" y="91"/>
                  <a:pt x="168" y="91"/>
                </a:cubicBezTo>
                <a:cubicBezTo>
                  <a:pt x="178" y="181"/>
                  <a:pt x="169" y="184"/>
                  <a:pt x="250" y="200"/>
                </a:cubicBezTo>
                <a:cubicBezTo>
                  <a:pt x="313" y="225"/>
                  <a:pt x="376" y="245"/>
                  <a:pt x="441" y="263"/>
                </a:cubicBezTo>
                <a:cubicBezTo>
                  <a:pt x="465" y="270"/>
                  <a:pt x="490" y="276"/>
                  <a:pt x="514" y="282"/>
                </a:cubicBezTo>
                <a:cubicBezTo>
                  <a:pt x="532" y="287"/>
                  <a:pt x="568" y="300"/>
                  <a:pt x="568" y="300"/>
                </a:cubicBezTo>
                <a:cubicBezTo>
                  <a:pt x="672" y="404"/>
                  <a:pt x="594" y="499"/>
                  <a:pt x="495" y="563"/>
                </a:cubicBezTo>
                <a:cubicBezTo>
                  <a:pt x="451" y="632"/>
                  <a:pt x="379" y="642"/>
                  <a:pt x="304" y="654"/>
                </a:cubicBezTo>
                <a:cubicBezTo>
                  <a:pt x="262" y="651"/>
                  <a:pt x="219" y="652"/>
                  <a:pt x="177" y="645"/>
                </a:cubicBezTo>
                <a:cubicBezTo>
                  <a:pt x="164" y="643"/>
                  <a:pt x="99" y="577"/>
                  <a:pt x="86" y="563"/>
                </a:cubicBezTo>
                <a:cubicBezTo>
                  <a:pt x="80" y="545"/>
                  <a:pt x="74" y="527"/>
                  <a:pt x="68" y="509"/>
                </a:cubicBezTo>
                <a:cubicBezTo>
                  <a:pt x="64" y="496"/>
                  <a:pt x="78" y="483"/>
                  <a:pt x="86" y="472"/>
                </a:cubicBezTo>
                <a:cubicBezTo>
                  <a:pt x="116" y="431"/>
                  <a:pt x="157" y="434"/>
                  <a:pt x="204" y="427"/>
                </a:cubicBezTo>
                <a:cubicBezTo>
                  <a:pt x="281" y="402"/>
                  <a:pt x="370" y="398"/>
                  <a:pt x="450" y="391"/>
                </a:cubicBezTo>
                <a:cubicBezTo>
                  <a:pt x="497" y="375"/>
                  <a:pt x="531" y="332"/>
                  <a:pt x="559" y="291"/>
                </a:cubicBezTo>
                <a:cubicBezTo>
                  <a:pt x="572" y="250"/>
                  <a:pt x="592" y="216"/>
                  <a:pt x="568" y="172"/>
                </a:cubicBezTo>
                <a:cubicBezTo>
                  <a:pt x="563" y="162"/>
                  <a:pt x="516" y="149"/>
                  <a:pt x="504" y="145"/>
                </a:cubicBezTo>
                <a:cubicBezTo>
                  <a:pt x="452" y="162"/>
                  <a:pt x="439" y="160"/>
                  <a:pt x="423" y="209"/>
                </a:cubicBezTo>
                <a:cubicBezTo>
                  <a:pt x="430" y="287"/>
                  <a:pt x="444" y="354"/>
                  <a:pt x="468" y="427"/>
                </a:cubicBezTo>
                <a:cubicBezTo>
                  <a:pt x="464" y="467"/>
                  <a:pt x="474" y="513"/>
                  <a:pt x="450" y="545"/>
                </a:cubicBezTo>
                <a:cubicBezTo>
                  <a:pt x="375" y="645"/>
                  <a:pt x="421" y="556"/>
                  <a:pt x="395" y="6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97" name="Line 45"/>
          <p:cNvSpPr>
            <a:spLocks noChangeShapeType="1"/>
          </p:cNvSpPr>
          <p:nvPr/>
        </p:nvSpPr>
        <p:spPr bwMode="auto">
          <a:xfrm flipV="1">
            <a:off x="2992438" y="150813"/>
            <a:ext cx="512762" cy="3016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98" name="Freeform 46"/>
          <p:cNvSpPr>
            <a:spLocks/>
          </p:cNvSpPr>
          <p:nvPr/>
        </p:nvSpPr>
        <p:spPr bwMode="auto">
          <a:xfrm>
            <a:off x="3271838" y="750888"/>
            <a:ext cx="393700" cy="508000"/>
          </a:xfrm>
          <a:custGeom>
            <a:avLst/>
            <a:gdLst/>
            <a:ahLst/>
            <a:cxnLst>
              <a:cxn ang="0">
                <a:pos x="104" y="112"/>
              </a:cxn>
              <a:cxn ang="0">
                <a:pos x="8" y="160"/>
              </a:cxn>
              <a:cxn ang="0">
                <a:pos x="56" y="208"/>
              </a:cxn>
              <a:cxn ang="0">
                <a:pos x="200" y="160"/>
              </a:cxn>
              <a:cxn ang="0">
                <a:pos x="248" y="64"/>
              </a:cxn>
              <a:cxn ang="0">
                <a:pos x="200" y="16"/>
              </a:cxn>
              <a:cxn ang="0">
                <a:pos x="104" y="16"/>
              </a:cxn>
              <a:cxn ang="0">
                <a:pos x="152" y="112"/>
              </a:cxn>
              <a:cxn ang="0">
                <a:pos x="200" y="112"/>
              </a:cxn>
              <a:cxn ang="0">
                <a:pos x="200" y="208"/>
              </a:cxn>
              <a:cxn ang="0">
                <a:pos x="200" y="304"/>
              </a:cxn>
              <a:cxn ang="0">
                <a:pos x="104" y="304"/>
              </a:cxn>
              <a:cxn ang="0">
                <a:pos x="56" y="256"/>
              </a:cxn>
              <a:cxn ang="0">
                <a:pos x="8" y="256"/>
              </a:cxn>
              <a:cxn ang="0">
                <a:pos x="56" y="160"/>
              </a:cxn>
              <a:cxn ang="0">
                <a:pos x="104" y="112"/>
              </a:cxn>
            </a:cxnLst>
            <a:rect l="0" t="0" r="r" b="b"/>
            <a:pathLst>
              <a:path w="248" h="320">
                <a:moveTo>
                  <a:pt x="104" y="112"/>
                </a:moveTo>
                <a:cubicBezTo>
                  <a:pt x="96" y="112"/>
                  <a:pt x="16" y="144"/>
                  <a:pt x="8" y="160"/>
                </a:cubicBezTo>
                <a:cubicBezTo>
                  <a:pt x="0" y="176"/>
                  <a:pt x="24" y="208"/>
                  <a:pt x="56" y="208"/>
                </a:cubicBezTo>
                <a:cubicBezTo>
                  <a:pt x="88" y="208"/>
                  <a:pt x="168" y="184"/>
                  <a:pt x="200" y="160"/>
                </a:cubicBezTo>
                <a:cubicBezTo>
                  <a:pt x="232" y="136"/>
                  <a:pt x="248" y="88"/>
                  <a:pt x="248" y="64"/>
                </a:cubicBezTo>
                <a:cubicBezTo>
                  <a:pt x="248" y="40"/>
                  <a:pt x="224" y="24"/>
                  <a:pt x="200" y="16"/>
                </a:cubicBezTo>
                <a:cubicBezTo>
                  <a:pt x="176" y="8"/>
                  <a:pt x="112" y="0"/>
                  <a:pt x="104" y="16"/>
                </a:cubicBezTo>
                <a:cubicBezTo>
                  <a:pt x="96" y="32"/>
                  <a:pt x="136" y="96"/>
                  <a:pt x="152" y="112"/>
                </a:cubicBezTo>
                <a:cubicBezTo>
                  <a:pt x="168" y="128"/>
                  <a:pt x="192" y="96"/>
                  <a:pt x="200" y="112"/>
                </a:cubicBezTo>
                <a:cubicBezTo>
                  <a:pt x="208" y="128"/>
                  <a:pt x="200" y="176"/>
                  <a:pt x="200" y="208"/>
                </a:cubicBezTo>
                <a:cubicBezTo>
                  <a:pt x="200" y="240"/>
                  <a:pt x="216" y="288"/>
                  <a:pt x="200" y="304"/>
                </a:cubicBezTo>
                <a:cubicBezTo>
                  <a:pt x="184" y="320"/>
                  <a:pt x="128" y="312"/>
                  <a:pt x="104" y="304"/>
                </a:cubicBezTo>
                <a:cubicBezTo>
                  <a:pt x="80" y="296"/>
                  <a:pt x="72" y="264"/>
                  <a:pt x="56" y="256"/>
                </a:cubicBezTo>
                <a:cubicBezTo>
                  <a:pt x="40" y="248"/>
                  <a:pt x="8" y="272"/>
                  <a:pt x="8" y="256"/>
                </a:cubicBezTo>
                <a:cubicBezTo>
                  <a:pt x="8" y="240"/>
                  <a:pt x="40" y="184"/>
                  <a:pt x="56" y="160"/>
                </a:cubicBezTo>
                <a:cubicBezTo>
                  <a:pt x="72" y="136"/>
                  <a:pt x="112" y="112"/>
                  <a:pt x="104" y="112"/>
                </a:cubicBezTo>
                <a:close/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99" name="Freeform 47"/>
          <p:cNvSpPr>
            <a:spLocks/>
          </p:cNvSpPr>
          <p:nvPr/>
        </p:nvSpPr>
        <p:spPr bwMode="auto">
          <a:xfrm rot="4333415">
            <a:off x="1730375" y="544513"/>
            <a:ext cx="1117600" cy="838200"/>
          </a:xfrm>
          <a:custGeom>
            <a:avLst/>
            <a:gdLst/>
            <a:ahLst/>
            <a:cxnLst>
              <a:cxn ang="0">
                <a:pos x="304" y="208"/>
              </a:cxn>
              <a:cxn ang="0">
                <a:pos x="256" y="304"/>
              </a:cxn>
              <a:cxn ang="0">
                <a:pos x="256" y="496"/>
              </a:cxn>
              <a:cxn ang="0">
                <a:pos x="304" y="496"/>
              </a:cxn>
              <a:cxn ang="0">
                <a:pos x="448" y="448"/>
              </a:cxn>
              <a:cxn ang="0">
                <a:pos x="592" y="304"/>
              </a:cxn>
              <a:cxn ang="0">
                <a:pos x="544" y="256"/>
              </a:cxn>
              <a:cxn ang="0">
                <a:pos x="448" y="160"/>
              </a:cxn>
              <a:cxn ang="0">
                <a:pos x="352" y="112"/>
              </a:cxn>
              <a:cxn ang="0">
                <a:pos x="160" y="160"/>
              </a:cxn>
              <a:cxn ang="0">
                <a:pos x="160" y="256"/>
              </a:cxn>
              <a:cxn ang="0">
                <a:pos x="256" y="304"/>
              </a:cxn>
              <a:cxn ang="0">
                <a:pos x="448" y="304"/>
              </a:cxn>
              <a:cxn ang="0">
                <a:pos x="544" y="208"/>
              </a:cxn>
              <a:cxn ang="0">
                <a:pos x="640" y="208"/>
              </a:cxn>
              <a:cxn ang="0">
                <a:pos x="688" y="400"/>
              </a:cxn>
              <a:cxn ang="0">
                <a:pos x="544" y="448"/>
              </a:cxn>
              <a:cxn ang="0">
                <a:pos x="400" y="400"/>
              </a:cxn>
              <a:cxn ang="0">
                <a:pos x="400" y="304"/>
              </a:cxn>
              <a:cxn ang="0">
                <a:pos x="352" y="208"/>
              </a:cxn>
              <a:cxn ang="0">
                <a:pos x="304" y="304"/>
              </a:cxn>
              <a:cxn ang="0">
                <a:pos x="160" y="448"/>
              </a:cxn>
              <a:cxn ang="0">
                <a:pos x="16" y="400"/>
              </a:cxn>
              <a:cxn ang="0">
                <a:pos x="64" y="304"/>
              </a:cxn>
              <a:cxn ang="0">
                <a:pos x="208" y="208"/>
              </a:cxn>
              <a:cxn ang="0">
                <a:pos x="256" y="112"/>
              </a:cxn>
              <a:cxn ang="0">
                <a:pos x="256" y="16"/>
              </a:cxn>
              <a:cxn ang="0">
                <a:pos x="304" y="16"/>
              </a:cxn>
            </a:cxnLst>
            <a:rect l="0" t="0" r="r" b="b"/>
            <a:pathLst>
              <a:path w="704" h="528">
                <a:moveTo>
                  <a:pt x="304" y="208"/>
                </a:moveTo>
                <a:cubicBezTo>
                  <a:pt x="284" y="232"/>
                  <a:pt x="264" y="256"/>
                  <a:pt x="256" y="304"/>
                </a:cubicBezTo>
                <a:cubicBezTo>
                  <a:pt x="248" y="352"/>
                  <a:pt x="248" y="464"/>
                  <a:pt x="256" y="496"/>
                </a:cubicBezTo>
                <a:cubicBezTo>
                  <a:pt x="264" y="528"/>
                  <a:pt x="272" y="504"/>
                  <a:pt x="304" y="496"/>
                </a:cubicBezTo>
                <a:cubicBezTo>
                  <a:pt x="336" y="488"/>
                  <a:pt x="400" y="480"/>
                  <a:pt x="448" y="448"/>
                </a:cubicBezTo>
                <a:cubicBezTo>
                  <a:pt x="496" y="416"/>
                  <a:pt x="576" y="336"/>
                  <a:pt x="592" y="304"/>
                </a:cubicBezTo>
                <a:cubicBezTo>
                  <a:pt x="608" y="272"/>
                  <a:pt x="568" y="280"/>
                  <a:pt x="544" y="256"/>
                </a:cubicBezTo>
                <a:cubicBezTo>
                  <a:pt x="520" y="232"/>
                  <a:pt x="480" y="184"/>
                  <a:pt x="448" y="160"/>
                </a:cubicBezTo>
                <a:cubicBezTo>
                  <a:pt x="416" y="136"/>
                  <a:pt x="400" y="112"/>
                  <a:pt x="352" y="112"/>
                </a:cubicBezTo>
                <a:cubicBezTo>
                  <a:pt x="304" y="112"/>
                  <a:pt x="192" y="136"/>
                  <a:pt x="160" y="160"/>
                </a:cubicBezTo>
                <a:cubicBezTo>
                  <a:pt x="128" y="184"/>
                  <a:pt x="144" y="232"/>
                  <a:pt x="160" y="256"/>
                </a:cubicBezTo>
                <a:cubicBezTo>
                  <a:pt x="176" y="280"/>
                  <a:pt x="208" y="296"/>
                  <a:pt x="256" y="304"/>
                </a:cubicBezTo>
                <a:cubicBezTo>
                  <a:pt x="304" y="312"/>
                  <a:pt x="400" y="320"/>
                  <a:pt x="448" y="304"/>
                </a:cubicBezTo>
                <a:cubicBezTo>
                  <a:pt x="496" y="288"/>
                  <a:pt x="512" y="224"/>
                  <a:pt x="544" y="208"/>
                </a:cubicBezTo>
                <a:cubicBezTo>
                  <a:pt x="576" y="192"/>
                  <a:pt x="616" y="176"/>
                  <a:pt x="640" y="208"/>
                </a:cubicBezTo>
                <a:cubicBezTo>
                  <a:pt x="664" y="240"/>
                  <a:pt x="704" y="360"/>
                  <a:pt x="688" y="400"/>
                </a:cubicBezTo>
                <a:cubicBezTo>
                  <a:pt x="672" y="440"/>
                  <a:pt x="592" y="448"/>
                  <a:pt x="544" y="448"/>
                </a:cubicBezTo>
                <a:cubicBezTo>
                  <a:pt x="496" y="448"/>
                  <a:pt x="424" y="424"/>
                  <a:pt x="400" y="400"/>
                </a:cubicBezTo>
                <a:cubicBezTo>
                  <a:pt x="376" y="376"/>
                  <a:pt x="408" y="336"/>
                  <a:pt x="400" y="304"/>
                </a:cubicBezTo>
                <a:cubicBezTo>
                  <a:pt x="392" y="272"/>
                  <a:pt x="368" y="208"/>
                  <a:pt x="352" y="208"/>
                </a:cubicBezTo>
                <a:cubicBezTo>
                  <a:pt x="336" y="208"/>
                  <a:pt x="336" y="264"/>
                  <a:pt x="304" y="304"/>
                </a:cubicBezTo>
                <a:cubicBezTo>
                  <a:pt x="272" y="344"/>
                  <a:pt x="208" y="432"/>
                  <a:pt x="160" y="448"/>
                </a:cubicBezTo>
                <a:cubicBezTo>
                  <a:pt x="112" y="464"/>
                  <a:pt x="32" y="424"/>
                  <a:pt x="16" y="400"/>
                </a:cubicBezTo>
                <a:cubicBezTo>
                  <a:pt x="0" y="376"/>
                  <a:pt x="32" y="336"/>
                  <a:pt x="64" y="304"/>
                </a:cubicBezTo>
                <a:cubicBezTo>
                  <a:pt x="96" y="272"/>
                  <a:pt x="176" y="240"/>
                  <a:pt x="208" y="208"/>
                </a:cubicBezTo>
                <a:cubicBezTo>
                  <a:pt x="240" y="176"/>
                  <a:pt x="248" y="144"/>
                  <a:pt x="256" y="112"/>
                </a:cubicBezTo>
                <a:cubicBezTo>
                  <a:pt x="264" y="80"/>
                  <a:pt x="248" y="32"/>
                  <a:pt x="256" y="16"/>
                </a:cubicBezTo>
                <a:cubicBezTo>
                  <a:pt x="264" y="0"/>
                  <a:pt x="296" y="16"/>
                  <a:pt x="304" y="16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400" name="Freeform 48"/>
          <p:cNvSpPr>
            <a:spLocks/>
          </p:cNvSpPr>
          <p:nvPr/>
        </p:nvSpPr>
        <p:spPr bwMode="auto">
          <a:xfrm>
            <a:off x="2540000" y="1665288"/>
            <a:ext cx="1066800" cy="1038225"/>
          </a:xfrm>
          <a:custGeom>
            <a:avLst/>
            <a:gdLst/>
            <a:ahLst/>
            <a:cxnLst>
              <a:cxn ang="0">
                <a:pos x="395" y="182"/>
              </a:cxn>
              <a:cxn ang="0">
                <a:pos x="204" y="263"/>
              </a:cxn>
              <a:cxn ang="0">
                <a:pos x="159" y="372"/>
              </a:cxn>
              <a:cxn ang="0">
                <a:pos x="150" y="400"/>
              </a:cxn>
              <a:cxn ang="0">
                <a:pos x="159" y="454"/>
              </a:cxn>
              <a:cxn ang="0">
                <a:pos x="259" y="509"/>
              </a:cxn>
              <a:cxn ang="0">
                <a:pos x="341" y="500"/>
              </a:cxn>
              <a:cxn ang="0">
                <a:pos x="314" y="354"/>
              </a:cxn>
              <a:cxn ang="0">
                <a:pos x="77" y="327"/>
              </a:cxn>
              <a:cxn ang="0">
                <a:pos x="68" y="191"/>
              </a:cxn>
              <a:cxn ang="0">
                <a:pos x="332" y="136"/>
              </a:cxn>
              <a:cxn ang="0">
                <a:pos x="414" y="109"/>
              </a:cxn>
              <a:cxn ang="0">
                <a:pos x="441" y="100"/>
              </a:cxn>
              <a:cxn ang="0">
                <a:pos x="450" y="72"/>
              </a:cxn>
              <a:cxn ang="0">
                <a:pos x="332" y="0"/>
              </a:cxn>
              <a:cxn ang="0">
                <a:pos x="241" y="18"/>
              </a:cxn>
              <a:cxn ang="0">
                <a:pos x="195" y="63"/>
              </a:cxn>
              <a:cxn ang="0">
                <a:pos x="168" y="91"/>
              </a:cxn>
              <a:cxn ang="0">
                <a:pos x="250" y="200"/>
              </a:cxn>
              <a:cxn ang="0">
                <a:pos x="441" y="263"/>
              </a:cxn>
              <a:cxn ang="0">
                <a:pos x="514" y="282"/>
              </a:cxn>
              <a:cxn ang="0">
                <a:pos x="568" y="300"/>
              </a:cxn>
              <a:cxn ang="0">
                <a:pos x="495" y="563"/>
              </a:cxn>
              <a:cxn ang="0">
                <a:pos x="304" y="654"/>
              </a:cxn>
              <a:cxn ang="0">
                <a:pos x="177" y="645"/>
              </a:cxn>
              <a:cxn ang="0">
                <a:pos x="86" y="563"/>
              </a:cxn>
              <a:cxn ang="0">
                <a:pos x="68" y="509"/>
              </a:cxn>
              <a:cxn ang="0">
                <a:pos x="86" y="472"/>
              </a:cxn>
              <a:cxn ang="0">
                <a:pos x="204" y="427"/>
              </a:cxn>
              <a:cxn ang="0">
                <a:pos x="450" y="391"/>
              </a:cxn>
              <a:cxn ang="0">
                <a:pos x="559" y="291"/>
              </a:cxn>
              <a:cxn ang="0">
                <a:pos x="568" y="172"/>
              </a:cxn>
              <a:cxn ang="0">
                <a:pos x="504" y="145"/>
              </a:cxn>
              <a:cxn ang="0">
                <a:pos x="423" y="209"/>
              </a:cxn>
              <a:cxn ang="0">
                <a:pos x="468" y="427"/>
              </a:cxn>
              <a:cxn ang="0">
                <a:pos x="450" y="545"/>
              </a:cxn>
              <a:cxn ang="0">
                <a:pos x="395" y="609"/>
              </a:cxn>
            </a:cxnLst>
            <a:rect l="0" t="0" r="r" b="b"/>
            <a:pathLst>
              <a:path w="672" h="654">
                <a:moveTo>
                  <a:pt x="395" y="182"/>
                </a:moveTo>
                <a:cubicBezTo>
                  <a:pt x="288" y="211"/>
                  <a:pt x="247" y="188"/>
                  <a:pt x="204" y="263"/>
                </a:cubicBezTo>
                <a:cubicBezTo>
                  <a:pt x="185" y="295"/>
                  <a:pt x="171" y="337"/>
                  <a:pt x="159" y="372"/>
                </a:cubicBezTo>
                <a:cubicBezTo>
                  <a:pt x="156" y="381"/>
                  <a:pt x="150" y="400"/>
                  <a:pt x="150" y="400"/>
                </a:cubicBezTo>
                <a:cubicBezTo>
                  <a:pt x="153" y="418"/>
                  <a:pt x="152" y="437"/>
                  <a:pt x="159" y="454"/>
                </a:cubicBezTo>
                <a:cubicBezTo>
                  <a:pt x="174" y="488"/>
                  <a:pt x="230" y="497"/>
                  <a:pt x="259" y="509"/>
                </a:cubicBezTo>
                <a:cubicBezTo>
                  <a:pt x="286" y="506"/>
                  <a:pt x="315" y="509"/>
                  <a:pt x="341" y="500"/>
                </a:cubicBezTo>
                <a:cubicBezTo>
                  <a:pt x="411" y="476"/>
                  <a:pt x="362" y="375"/>
                  <a:pt x="314" y="354"/>
                </a:cubicBezTo>
                <a:cubicBezTo>
                  <a:pt x="234" y="319"/>
                  <a:pt x="176" y="332"/>
                  <a:pt x="77" y="327"/>
                </a:cubicBezTo>
                <a:cubicBezTo>
                  <a:pt x="6" y="303"/>
                  <a:pt x="0" y="230"/>
                  <a:pt x="68" y="191"/>
                </a:cubicBezTo>
                <a:cubicBezTo>
                  <a:pt x="145" y="147"/>
                  <a:pt x="249" y="161"/>
                  <a:pt x="332" y="136"/>
                </a:cubicBezTo>
                <a:cubicBezTo>
                  <a:pt x="360" y="128"/>
                  <a:pt x="387" y="118"/>
                  <a:pt x="414" y="109"/>
                </a:cubicBezTo>
                <a:cubicBezTo>
                  <a:pt x="423" y="106"/>
                  <a:pt x="441" y="100"/>
                  <a:pt x="441" y="100"/>
                </a:cubicBezTo>
                <a:cubicBezTo>
                  <a:pt x="444" y="91"/>
                  <a:pt x="453" y="81"/>
                  <a:pt x="450" y="72"/>
                </a:cubicBezTo>
                <a:cubicBezTo>
                  <a:pt x="438" y="35"/>
                  <a:pt x="368" y="9"/>
                  <a:pt x="332" y="0"/>
                </a:cubicBezTo>
                <a:cubicBezTo>
                  <a:pt x="302" y="6"/>
                  <a:pt x="269" y="5"/>
                  <a:pt x="241" y="18"/>
                </a:cubicBezTo>
                <a:cubicBezTo>
                  <a:pt x="222" y="27"/>
                  <a:pt x="210" y="48"/>
                  <a:pt x="195" y="63"/>
                </a:cubicBezTo>
                <a:cubicBezTo>
                  <a:pt x="186" y="72"/>
                  <a:pt x="168" y="91"/>
                  <a:pt x="168" y="91"/>
                </a:cubicBezTo>
                <a:cubicBezTo>
                  <a:pt x="178" y="181"/>
                  <a:pt x="169" y="184"/>
                  <a:pt x="250" y="200"/>
                </a:cubicBezTo>
                <a:cubicBezTo>
                  <a:pt x="313" y="225"/>
                  <a:pt x="376" y="245"/>
                  <a:pt x="441" y="263"/>
                </a:cubicBezTo>
                <a:cubicBezTo>
                  <a:pt x="465" y="270"/>
                  <a:pt x="490" y="276"/>
                  <a:pt x="514" y="282"/>
                </a:cubicBezTo>
                <a:cubicBezTo>
                  <a:pt x="532" y="287"/>
                  <a:pt x="568" y="300"/>
                  <a:pt x="568" y="300"/>
                </a:cubicBezTo>
                <a:cubicBezTo>
                  <a:pt x="672" y="404"/>
                  <a:pt x="594" y="499"/>
                  <a:pt x="495" y="563"/>
                </a:cubicBezTo>
                <a:cubicBezTo>
                  <a:pt x="451" y="632"/>
                  <a:pt x="379" y="642"/>
                  <a:pt x="304" y="654"/>
                </a:cubicBezTo>
                <a:cubicBezTo>
                  <a:pt x="262" y="651"/>
                  <a:pt x="219" y="652"/>
                  <a:pt x="177" y="645"/>
                </a:cubicBezTo>
                <a:cubicBezTo>
                  <a:pt x="164" y="643"/>
                  <a:pt x="99" y="577"/>
                  <a:pt x="86" y="563"/>
                </a:cubicBezTo>
                <a:cubicBezTo>
                  <a:pt x="80" y="545"/>
                  <a:pt x="74" y="527"/>
                  <a:pt x="68" y="509"/>
                </a:cubicBezTo>
                <a:cubicBezTo>
                  <a:pt x="64" y="496"/>
                  <a:pt x="78" y="483"/>
                  <a:pt x="86" y="472"/>
                </a:cubicBezTo>
                <a:cubicBezTo>
                  <a:pt x="116" y="431"/>
                  <a:pt x="157" y="434"/>
                  <a:pt x="204" y="427"/>
                </a:cubicBezTo>
                <a:cubicBezTo>
                  <a:pt x="281" y="402"/>
                  <a:pt x="370" y="398"/>
                  <a:pt x="450" y="391"/>
                </a:cubicBezTo>
                <a:cubicBezTo>
                  <a:pt x="497" y="375"/>
                  <a:pt x="531" y="332"/>
                  <a:pt x="559" y="291"/>
                </a:cubicBezTo>
                <a:cubicBezTo>
                  <a:pt x="572" y="250"/>
                  <a:pt x="592" y="216"/>
                  <a:pt x="568" y="172"/>
                </a:cubicBezTo>
                <a:cubicBezTo>
                  <a:pt x="563" y="162"/>
                  <a:pt x="516" y="149"/>
                  <a:pt x="504" y="145"/>
                </a:cubicBezTo>
                <a:cubicBezTo>
                  <a:pt x="452" y="162"/>
                  <a:pt x="439" y="160"/>
                  <a:pt x="423" y="209"/>
                </a:cubicBezTo>
                <a:cubicBezTo>
                  <a:pt x="430" y="287"/>
                  <a:pt x="444" y="354"/>
                  <a:pt x="468" y="427"/>
                </a:cubicBezTo>
                <a:cubicBezTo>
                  <a:pt x="464" y="467"/>
                  <a:pt x="474" y="513"/>
                  <a:pt x="450" y="545"/>
                </a:cubicBezTo>
                <a:cubicBezTo>
                  <a:pt x="375" y="645"/>
                  <a:pt x="421" y="556"/>
                  <a:pt x="395" y="6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01" name="Line 49"/>
          <p:cNvSpPr>
            <a:spLocks noChangeShapeType="1"/>
          </p:cNvSpPr>
          <p:nvPr/>
        </p:nvSpPr>
        <p:spPr bwMode="auto">
          <a:xfrm flipV="1">
            <a:off x="3149600" y="1512888"/>
            <a:ext cx="381000" cy="457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402" name="Freeform 50"/>
          <p:cNvSpPr>
            <a:spLocks/>
          </p:cNvSpPr>
          <p:nvPr/>
        </p:nvSpPr>
        <p:spPr bwMode="auto">
          <a:xfrm>
            <a:off x="3378200" y="2274888"/>
            <a:ext cx="393700" cy="508000"/>
          </a:xfrm>
          <a:custGeom>
            <a:avLst/>
            <a:gdLst/>
            <a:ahLst/>
            <a:cxnLst>
              <a:cxn ang="0">
                <a:pos x="104" y="112"/>
              </a:cxn>
              <a:cxn ang="0">
                <a:pos x="8" y="160"/>
              </a:cxn>
              <a:cxn ang="0">
                <a:pos x="56" y="208"/>
              </a:cxn>
              <a:cxn ang="0">
                <a:pos x="200" y="160"/>
              </a:cxn>
              <a:cxn ang="0">
                <a:pos x="248" y="64"/>
              </a:cxn>
              <a:cxn ang="0">
                <a:pos x="200" y="16"/>
              </a:cxn>
              <a:cxn ang="0">
                <a:pos x="104" y="16"/>
              </a:cxn>
              <a:cxn ang="0">
                <a:pos x="152" y="112"/>
              </a:cxn>
              <a:cxn ang="0">
                <a:pos x="200" y="112"/>
              </a:cxn>
              <a:cxn ang="0">
                <a:pos x="200" y="208"/>
              </a:cxn>
              <a:cxn ang="0">
                <a:pos x="200" y="304"/>
              </a:cxn>
              <a:cxn ang="0">
                <a:pos x="104" y="304"/>
              </a:cxn>
              <a:cxn ang="0">
                <a:pos x="56" y="256"/>
              </a:cxn>
              <a:cxn ang="0">
                <a:pos x="8" y="256"/>
              </a:cxn>
              <a:cxn ang="0">
                <a:pos x="56" y="160"/>
              </a:cxn>
              <a:cxn ang="0">
                <a:pos x="104" y="112"/>
              </a:cxn>
            </a:cxnLst>
            <a:rect l="0" t="0" r="r" b="b"/>
            <a:pathLst>
              <a:path w="248" h="320">
                <a:moveTo>
                  <a:pt x="104" y="112"/>
                </a:moveTo>
                <a:cubicBezTo>
                  <a:pt x="96" y="112"/>
                  <a:pt x="16" y="144"/>
                  <a:pt x="8" y="160"/>
                </a:cubicBezTo>
                <a:cubicBezTo>
                  <a:pt x="0" y="176"/>
                  <a:pt x="24" y="208"/>
                  <a:pt x="56" y="208"/>
                </a:cubicBezTo>
                <a:cubicBezTo>
                  <a:pt x="88" y="208"/>
                  <a:pt x="168" y="184"/>
                  <a:pt x="200" y="160"/>
                </a:cubicBezTo>
                <a:cubicBezTo>
                  <a:pt x="232" y="136"/>
                  <a:pt x="248" y="88"/>
                  <a:pt x="248" y="64"/>
                </a:cubicBezTo>
                <a:cubicBezTo>
                  <a:pt x="248" y="40"/>
                  <a:pt x="224" y="24"/>
                  <a:pt x="200" y="16"/>
                </a:cubicBezTo>
                <a:cubicBezTo>
                  <a:pt x="176" y="8"/>
                  <a:pt x="112" y="0"/>
                  <a:pt x="104" y="16"/>
                </a:cubicBezTo>
                <a:cubicBezTo>
                  <a:pt x="96" y="32"/>
                  <a:pt x="136" y="96"/>
                  <a:pt x="152" y="112"/>
                </a:cubicBezTo>
                <a:cubicBezTo>
                  <a:pt x="168" y="128"/>
                  <a:pt x="192" y="96"/>
                  <a:pt x="200" y="112"/>
                </a:cubicBezTo>
                <a:cubicBezTo>
                  <a:pt x="208" y="128"/>
                  <a:pt x="200" y="176"/>
                  <a:pt x="200" y="208"/>
                </a:cubicBezTo>
                <a:cubicBezTo>
                  <a:pt x="200" y="240"/>
                  <a:pt x="216" y="288"/>
                  <a:pt x="200" y="304"/>
                </a:cubicBezTo>
                <a:cubicBezTo>
                  <a:pt x="184" y="320"/>
                  <a:pt x="128" y="312"/>
                  <a:pt x="104" y="304"/>
                </a:cubicBezTo>
                <a:cubicBezTo>
                  <a:pt x="80" y="296"/>
                  <a:pt x="72" y="264"/>
                  <a:pt x="56" y="256"/>
                </a:cubicBezTo>
                <a:cubicBezTo>
                  <a:pt x="40" y="248"/>
                  <a:pt x="8" y="272"/>
                  <a:pt x="8" y="256"/>
                </a:cubicBezTo>
                <a:cubicBezTo>
                  <a:pt x="8" y="240"/>
                  <a:pt x="40" y="184"/>
                  <a:pt x="56" y="160"/>
                </a:cubicBezTo>
                <a:cubicBezTo>
                  <a:pt x="72" y="136"/>
                  <a:pt x="112" y="112"/>
                  <a:pt x="104" y="112"/>
                </a:cubicBezTo>
                <a:close/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403" name="Freeform 51"/>
          <p:cNvSpPr>
            <a:spLocks/>
          </p:cNvSpPr>
          <p:nvPr/>
        </p:nvSpPr>
        <p:spPr bwMode="auto">
          <a:xfrm rot="4333415">
            <a:off x="1836738" y="2068513"/>
            <a:ext cx="1117600" cy="838200"/>
          </a:xfrm>
          <a:custGeom>
            <a:avLst/>
            <a:gdLst/>
            <a:ahLst/>
            <a:cxnLst>
              <a:cxn ang="0">
                <a:pos x="304" y="208"/>
              </a:cxn>
              <a:cxn ang="0">
                <a:pos x="256" y="304"/>
              </a:cxn>
              <a:cxn ang="0">
                <a:pos x="256" y="496"/>
              </a:cxn>
              <a:cxn ang="0">
                <a:pos x="304" y="496"/>
              </a:cxn>
              <a:cxn ang="0">
                <a:pos x="448" y="448"/>
              </a:cxn>
              <a:cxn ang="0">
                <a:pos x="592" y="304"/>
              </a:cxn>
              <a:cxn ang="0">
                <a:pos x="544" y="256"/>
              </a:cxn>
              <a:cxn ang="0">
                <a:pos x="448" y="160"/>
              </a:cxn>
              <a:cxn ang="0">
                <a:pos x="352" y="112"/>
              </a:cxn>
              <a:cxn ang="0">
                <a:pos x="160" y="160"/>
              </a:cxn>
              <a:cxn ang="0">
                <a:pos x="160" y="256"/>
              </a:cxn>
              <a:cxn ang="0">
                <a:pos x="256" y="304"/>
              </a:cxn>
              <a:cxn ang="0">
                <a:pos x="448" y="304"/>
              </a:cxn>
              <a:cxn ang="0">
                <a:pos x="544" y="208"/>
              </a:cxn>
              <a:cxn ang="0">
                <a:pos x="640" y="208"/>
              </a:cxn>
              <a:cxn ang="0">
                <a:pos x="688" y="400"/>
              </a:cxn>
              <a:cxn ang="0">
                <a:pos x="544" y="448"/>
              </a:cxn>
              <a:cxn ang="0">
                <a:pos x="400" y="400"/>
              </a:cxn>
              <a:cxn ang="0">
                <a:pos x="400" y="304"/>
              </a:cxn>
              <a:cxn ang="0">
                <a:pos x="352" y="208"/>
              </a:cxn>
              <a:cxn ang="0">
                <a:pos x="304" y="304"/>
              </a:cxn>
              <a:cxn ang="0">
                <a:pos x="160" y="448"/>
              </a:cxn>
              <a:cxn ang="0">
                <a:pos x="16" y="400"/>
              </a:cxn>
              <a:cxn ang="0">
                <a:pos x="64" y="304"/>
              </a:cxn>
              <a:cxn ang="0">
                <a:pos x="208" y="208"/>
              </a:cxn>
              <a:cxn ang="0">
                <a:pos x="256" y="112"/>
              </a:cxn>
              <a:cxn ang="0">
                <a:pos x="256" y="16"/>
              </a:cxn>
              <a:cxn ang="0">
                <a:pos x="304" y="16"/>
              </a:cxn>
            </a:cxnLst>
            <a:rect l="0" t="0" r="r" b="b"/>
            <a:pathLst>
              <a:path w="704" h="528">
                <a:moveTo>
                  <a:pt x="304" y="208"/>
                </a:moveTo>
                <a:cubicBezTo>
                  <a:pt x="284" y="232"/>
                  <a:pt x="264" y="256"/>
                  <a:pt x="256" y="304"/>
                </a:cubicBezTo>
                <a:cubicBezTo>
                  <a:pt x="248" y="352"/>
                  <a:pt x="248" y="464"/>
                  <a:pt x="256" y="496"/>
                </a:cubicBezTo>
                <a:cubicBezTo>
                  <a:pt x="264" y="528"/>
                  <a:pt x="272" y="504"/>
                  <a:pt x="304" y="496"/>
                </a:cubicBezTo>
                <a:cubicBezTo>
                  <a:pt x="336" y="488"/>
                  <a:pt x="400" y="480"/>
                  <a:pt x="448" y="448"/>
                </a:cubicBezTo>
                <a:cubicBezTo>
                  <a:pt x="496" y="416"/>
                  <a:pt x="576" y="336"/>
                  <a:pt x="592" y="304"/>
                </a:cubicBezTo>
                <a:cubicBezTo>
                  <a:pt x="608" y="272"/>
                  <a:pt x="568" y="280"/>
                  <a:pt x="544" y="256"/>
                </a:cubicBezTo>
                <a:cubicBezTo>
                  <a:pt x="520" y="232"/>
                  <a:pt x="480" y="184"/>
                  <a:pt x="448" y="160"/>
                </a:cubicBezTo>
                <a:cubicBezTo>
                  <a:pt x="416" y="136"/>
                  <a:pt x="400" y="112"/>
                  <a:pt x="352" y="112"/>
                </a:cubicBezTo>
                <a:cubicBezTo>
                  <a:pt x="304" y="112"/>
                  <a:pt x="192" y="136"/>
                  <a:pt x="160" y="160"/>
                </a:cubicBezTo>
                <a:cubicBezTo>
                  <a:pt x="128" y="184"/>
                  <a:pt x="144" y="232"/>
                  <a:pt x="160" y="256"/>
                </a:cubicBezTo>
                <a:cubicBezTo>
                  <a:pt x="176" y="280"/>
                  <a:pt x="208" y="296"/>
                  <a:pt x="256" y="304"/>
                </a:cubicBezTo>
                <a:cubicBezTo>
                  <a:pt x="304" y="312"/>
                  <a:pt x="400" y="320"/>
                  <a:pt x="448" y="304"/>
                </a:cubicBezTo>
                <a:cubicBezTo>
                  <a:pt x="496" y="288"/>
                  <a:pt x="512" y="224"/>
                  <a:pt x="544" y="208"/>
                </a:cubicBezTo>
                <a:cubicBezTo>
                  <a:pt x="576" y="192"/>
                  <a:pt x="616" y="176"/>
                  <a:pt x="640" y="208"/>
                </a:cubicBezTo>
                <a:cubicBezTo>
                  <a:pt x="664" y="240"/>
                  <a:pt x="704" y="360"/>
                  <a:pt x="688" y="400"/>
                </a:cubicBezTo>
                <a:cubicBezTo>
                  <a:pt x="672" y="440"/>
                  <a:pt x="592" y="448"/>
                  <a:pt x="544" y="448"/>
                </a:cubicBezTo>
                <a:cubicBezTo>
                  <a:pt x="496" y="448"/>
                  <a:pt x="424" y="424"/>
                  <a:pt x="400" y="400"/>
                </a:cubicBezTo>
                <a:cubicBezTo>
                  <a:pt x="376" y="376"/>
                  <a:pt x="408" y="336"/>
                  <a:pt x="400" y="304"/>
                </a:cubicBezTo>
                <a:cubicBezTo>
                  <a:pt x="392" y="272"/>
                  <a:pt x="368" y="208"/>
                  <a:pt x="352" y="208"/>
                </a:cubicBezTo>
                <a:cubicBezTo>
                  <a:pt x="336" y="208"/>
                  <a:pt x="336" y="264"/>
                  <a:pt x="304" y="304"/>
                </a:cubicBezTo>
                <a:cubicBezTo>
                  <a:pt x="272" y="344"/>
                  <a:pt x="208" y="432"/>
                  <a:pt x="160" y="448"/>
                </a:cubicBezTo>
                <a:cubicBezTo>
                  <a:pt x="112" y="464"/>
                  <a:pt x="32" y="424"/>
                  <a:pt x="16" y="400"/>
                </a:cubicBezTo>
                <a:cubicBezTo>
                  <a:pt x="0" y="376"/>
                  <a:pt x="32" y="336"/>
                  <a:pt x="64" y="304"/>
                </a:cubicBezTo>
                <a:cubicBezTo>
                  <a:pt x="96" y="272"/>
                  <a:pt x="176" y="240"/>
                  <a:pt x="208" y="208"/>
                </a:cubicBezTo>
                <a:cubicBezTo>
                  <a:pt x="240" y="176"/>
                  <a:pt x="248" y="144"/>
                  <a:pt x="256" y="112"/>
                </a:cubicBezTo>
                <a:cubicBezTo>
                  <a:pt x="264" y="80"/>
                  <a:pt x="248" y="32"/>
                  <a:pt x="256" y="16"/>
                </a:cubicBezTo>
                <a:cubicBezTo>
                  <a:pt x="264" y="0"/>
                  <a:pt x="296" y="16"/>
                  <a:pt x="304" y="16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404" name="Freeform 52"/>
          <p:cNvSpPr>
            <a:spLocks/>
          </p:cNvSpPr>
          <p:nvPr/>
        </p:nvSpPr>
        <p:spPr bwMode="auto">
          <a:xfrm>
            <a:off x="3124200" y="4327525"/>
            <a:ext cx="277813" cy="82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05" name="Freeform 53"/>
          <p:cNvSpPr>
            <a:spLocks/>
          </p:cNvSpPr>
          <p:nvPr/>
        </p:nvSpPr>
        <p:spPr bwMode="auto">
          <a:xfrm>
            <a:off x="3276600" y="4098925"/>
            <a:ext cx="762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06" name="Freeform 54"/>
          <p:cNvSpPr>
            <a:spLocks/>
          </p:cNvSpPr>
          <p:nvPr/>
        </p:nvSpPr>
        <p:spPr bwMode="auto">
          <a:xfrm flipH="1">
            <a:off x="3352800" y="4098925"/>
            <a:ext cx="244475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07" name="Freeform 55"/>
          <p:cNvSpPr>
            <a:spLocks/>
          </p:cNvSpPr>
          <p:nvPr/>
        </p:nvSpPr>
        <p:spPr bwMode="auto">
          <a:xfrm>
            <a:off x="1981200" y="3717925"/>
            <a:ext cx="144463" cy="115888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91" y="0"/>
              </a:cxn>
            </a:cxnLst>
            <a:rect l="0" t="0" r="r" b="b"/>
            <a:pathLst>
              <a:path w="91" h="73">
                <a:moveTo>
                  <a:pt x="0" y="73"/>
                </a:moveTo>
                <a:cubicBezTo>
                  <a:pt x="29" y="29"/>
                  <a:pt x="37" y="0"/>
                  <a:pt x="91" y="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08" name="Freeform 56"/>
          <p:cNvSpPr>
            <a:spLocks/>
          </p:cNvSpPr>
          <p:nvPr/>
        </p:nvSpPr>
        <p:spPr bwMode="auto">
          <a:xfrm>
            <a:off x="2133600" y="3489325"/>
            <a:ext cx="201613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09" name="Freeform 57"/>
          <p:cNvSpPr>
            <a:spLocks/>
          </p:cNvSpPr>
          <p:nvPr/>
        </p:nvSpPr>
        <p:spPr bwMode="auto">
          <a:xfrm>
            <a:off x="2166938" y="3790950"/>
            <a:ext cx="762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10" name="Freeform 58"/>
          <p:cNvSpPr>
            <a:spLocks/>
          </p:cNvSpPr>
          <p:nvPr/>
        </p:nvSpPr>
        <p:spPr bwMode="auto">
          <a:xfrm flipH="1">
            <a:off x="2243138" y="3790950"/>
            <a:ext cx="244475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11" name="Freeform 59"/>
          <p:cNvSpPr>
            <a:spLocks/>
          </p:cNvSpPr>
          <p:nvPr/>
        </p:nvSpPr>
        <p:spPr bwMode="auto">
          <a:xfrm>
            <a:off x="1981200" y="4022725"/>
            <a:ext cx="414338" cy="136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12" name="Freeform 60"/>
          <p:cNvSpPr>
            <a:spLocks/>
          </p:cNvSpPr>
          <p:nvPr/>
        </p:nvSpPr>
        <p:spPr bwMode="auto">
          <a:xfrm flipH="1">
            <a:off x="1905000" y="3565525"/>
            <a:ext cx="119063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13" name="Line 61"/>
          <p:cNvSpPr>
            <a:spLocks noChangeShapeType="1"/>
          </p:cNvSpPr>
          <p:nvPr/>
        </p:nvSpPr>
        <p:spPr bwMode="auto">
          <a:xfrm>
            <a:off x="7512050" y="4373563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14" name="Line 62"/>
          <p:cNvSpPr>
            <a:spLocks noChangeShapeType="1"/>
          </p:cNvSpPr>
          <p:nvPr/>
        </p:nvSpPr>
        <p:spPr bwMode="auto">
          <a:xfrm>
            <a:off x="6938963" y="3906838"/>
            <a:ext cx="0" cy="739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15" name="Line 63"/>
          <p:cNvSpPr>
            <a:spLocks noChangeShapeType="1"/>
          </p:cNvSpPr>
          <p:nvPr/>
        </p:nvSpPr>
        <p:spPr bwMode="auto">
          <a:xfrm>
            <a:off x="7319963" y="449421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16" name="Line 64"/>
          <p:cNvSpPr>
            <a:spLocks noChangeShapeType="1"/>
          </p:cNvSpPr>
          <p:nvPr/>
        </p:nvSpPr>
        <p:spPr bwMode="auto">
          <a:xfrm>
            <a:off x="6253163" y="426561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17" name="Line 65"/>
          <p:cNvSpPr>
            <a:spLocks noChangeShapeType="1"/>
          </p:cNvSpPr>
          <p:nvPr/>
        </p:nvSpPr>
        <p:spPr bwMode="auto">
          <a:xfrm>
            <a:off x="7091363" y="4135438"/>
            <a:ext cx="0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18" name="Line 66"/>
          <p:cNvSpPr>
            <a:spLocks noChangeShapeType="1"/>
          </p:cNvSpPr>
          <p:nvPr/>
        </p:nvSpPr>
        <p:spPr bwMode="auto">
          <a:xfrm>
            <a:off x="6405563" y="4135438"/>
            <a:ext cx="0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19" name="Line 67"/>
          <p:cNvSpPr>
            <a:spLocks noChangeShapeType="1"/>
          </p:cNvSpPr>
          <p:nvPr/>
        </p:nvSpPr>
        <p:spPr bwMode="auto">
          <a:xfrm>
            <a:off x="6481763" y="3830638"/>
            <a:ext cx="0" cy="815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20" name="Rectangle 68"/>
          <p:cNvSpPr>
            <a:spLocks noChangeArrowheads="1"/>
          </p:cNvSpPr>
          <p:nvPr/>
        </p:nvSpPr>
        <p:spPr bwMode="auto">
          <a:xfrm>
            <a:off x="6172200" y="5181600"/>
            <a:ext cx="101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MS/MS</a:t>
            </a:r>
          </a:p>
        </p:txBody>
      </p:sp>
      <p:sp>
        <p:nvSpPr>
          <p:cNvPr id="484424" name="Line 72"/>
          <p:cNvSpPr>
            <a:spLocks noChangeShapeType="1"/>
          </p:cNvSpPr>
          <p:nvPr/>
        </p:nvSpPr>
        <p:spPr bwMode="auto">
          <a:xfrm>
            <a:off x="2540000" y="523875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27" name="Line 75"/>
          <p:cNvSpPr>
            <a:spLocks noChangeShapeType="1"/>
          </p:cNvSpPr>
          <p:nvPr/>
        </p:nvSpPr>
        <p:spPr bwMode="auto">
          <a:xfrm flipH="1">
            <a:off x="2616200" y="5794375"/>
            <a:ext cx="76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428" name="Line 76"/>
          <p:cNvSpPr>
            <a:spLocks noChangeShapeType="1"/>
          </p:cNvSpPr>
          <p:nvPr/>
        </p:nvSpPr>
        <p:spPr bwMode="auto">
          <a:xfrm flipH="1">
            <a:off x="2362200" y="6038850"/>
            <a:ext cx="762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429" name="Line 77"/>
          <p:cNvSpPr>
            <a:spLocks noChangeShapeType="1"/>
          </p:cNvSpPr>
          <p:nvPr/>
        </p:nvSpPr>
        <p:spPr bwMode="auto">
          <a:xfrm flipH="1">
            <a:off x="2489200" y="5835650"/>
            <a:ext cx="762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431" name="Line 79"/>
          <p:cNvSpPr>
            <a:spLocks noChangeShapeType="1"/>
          </p:cNvSpPr>
          <p:nvPr/>
        </p:nvSpPr>
        <p:spPr bwMode="auto">
          <a:xfrm>
            <a:off x="2514600" y="449421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32" name="Rectangle 80"/>
          <p:cNvSpPr>
            <a:spLocks noChangeArrowheads="1"/>
          </p:cNvSpPr>
          <p:nvPr/>
        </p:nvSpPr>
        <p:spPr bwMode="auto">
          <a:xfrm>
            <a:off x="2943225" y="4554538"/>
            <a:ext cx="113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Isolation</a:t>
            </a:r>
          </a:p>
        </p:txBody>
      </p:sp>
      <p:sp>
        <p:nvSpPr>
          <p:cNvPr id="484433" name="Text Box 81"/>
          <p:cNvSpPr txBox="1">
            <a:spLocks noChangeArrowheads="1"/>
          </p:cNvSpPr>
          <p:nvPr/>
        </p:nvSpPr>
        <p:spPr bwMode="auto">
          <a:xfrm>
            <a:off x="0" y="1979613"/>
            <a:ext cx="2062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Cross-Linked</a:t>
            </a:r>
          </a:p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Protein Complex</a:t>
            </a:r>
          </a:p>
        </p:txBody>
      </p:sp>
      <p:sp>
        <p:nvSpPr>
          <p:cNvPr id="484434" name="Line 82"/>
          <p:cNvSpPr>
            <a:spLocks noChangeShapeType="1"/>
          </p:cNvSpPr>
          <p:nvPr/>
        </p:nvSpPr>
        <p:spPr bwMode="auto">
          <a:xfrm>
            <a:off x="7848600" y="3427413"/>
            <a:ext cx="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435" name="Rectangle 83"/>
          <p:cNvSpPr>
            <a:spLocks noChangeArrowheads="1"/>
          </p:cNvSpPr>
          <p:nvPr/>
        </p:nvSpPr>
        <p:spPr bwMode="auto">
          <a:xfrm>
            <a:off x="3810000" y="76200"/>
            <a:ext cx="52578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Interaction Partners by </a:t>
            </a:r>
            <a:br>
              <a:rPr lang="en-US" sz="2800" b="1" dirty="0">
                <a:latin typeface="Comic Sans MS" pitchFamily="66" charset="0"/>
              </a:rPr>
            </a:br>
            <a:r>
              <a:rPr lang="en-US" sz="2800" b="1" dirty="0">
                <a:latin typeface="Comic Sans MS" pitchFamily="66" charset="0"/>
              </a:rPr>
              <a:t>Chemical Cross-Linking</a:t>
            </a:r>
          </a:p>
        </p:txBody>
      </p:sp>
      <p:sp>
        <p:nvSpPr>
          <p:cNvPr id="484436" name="Line 84"/>
          <p:cNvSpPr>
            <a:spLocks noChangeShapeType="1"/>
          </p:cNvSpPr>
          <p:nvPr/>
        </p:nvSpPr>
        <p:spPr bwMode="auto">
          <a:xfrm>
            <a:off x="3943350" y="990600"/>
            <a:ext cx="4984750" cy="1588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437" name="Freeform 85"/>
          <p:cNvSpPr>
            <a:spLocks/>
          </p:cNvSpPr>
          <p:nvPr/>
        </p:nvSpPr>
        <p:spPr bwMode="auto">
          <a:xfrm flipH="1">
            <a:off x="2438400" y="4953000"/>
            <a:ext cx="244475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Line 2"/>
          <p:cNvSpPr>
            <a:spLocks noChangeShapeType="1"/>
          </p:cNvSpPr>
          <p:nvPr/>
        </p:nvSpPr>
        <p:spPr bwMode="auto">
          <a:xfrm>
            <a:off x="4079875" y="5884863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07" name="Rectangle 3"/>
          <p:cNvSpPr>
            <a:spLocks noChangeArrowheads="1"/>
          </p:cNvSpPr>
          <p:nvPr/>
        </p:nvSpPr>
        <p:spPr bwMode="auto">
          <a:xfrm>
            <a:off x="6197600" y="5211763"/>
            <a:ext cx="1981200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08" name="Line 4"/>
          <p:cNvSpPr>
            <a:spLocks noChangeShapeType="1"/>
          </p:cNvSpPr>
          <p:nvPr/>
        </p:nvSpPr>
        <p:spPr bwMode="auto">
          <a:xfrm>
            <a:off x="6807200" y="6224588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09" name="Line 5"/>
          <p:cNvSpPr>
            <a:spLocks noChangeShapeType="1"/>
          </p:cNvSpPr>
          <p:nvPr/>
        </p:nvSpPr>
        <p:spPr bwMode="auto">
          <a:xfrm>
            <a:off x="7035800" y="5767388"/>
            <a:ext cx="0" cy="739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0" name="Line 6"/>
          <p:cNvSpPr>
            <a:spLocks noChangeShapeType="1"/>
          </p:cNvSpPr>
          <p:nvPr/>
        </p:nvSpPr>
        <p:spPr bwMode="auto">
          <a:xfrm>
            <a:off x="7416800" y="63547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1" name="Line 7"/>
          <p:cNvSpPr>
            <a:spLocks noChangeShapeType="1"/>
          </p:cNvSpPr>
          <p:nvPr/>
        </p:nvSpPr>
        <p:spPr bwMode="auto">
          <a:xfrm>
            <a:off x="6350000" y="61261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2" name="Line 8"/>
          <p:cNvSpPr>
            <a:spLocks noChangeShapeType="1"/>
          </p:cNvSpPr>
          <p:nvPr/>
        </p:nvSpPr>
        <p:spPr bwMode="auto">
          <a:xfrm>
            <a:off x="7188200" y="5995988"/>
            <a:ext cx="0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3" name="Text Box 9"/>
          <p:cNvSpPr txBox="1">
            <a:spLocks noChangeArrowheads="1"/>
          </p:cNvSpPr>
          <p:nvPr/>
        </p:nvSpPr>
        <p:spPr bwMode="auto">
          <a:xfrm>
            <a:off x="6969125" y="6507163"/>
            <a:ext cx="447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M/Z</a:t>
            </a:r>
          </a:p>
        </p:txBody>
      </p:sp>
      <p:sp>
        <p:nvSpPr>
          <p:cNvPr id="482314" name="Line 10"/>
          <p:cNvSpPr>
            <a:spLocks noChangeShapeType="1"/>
          </p:cNvSpPr>
          <p:nvPr/>
        </p:nvSpPr>
        <p:spPr bwMode="auto">
          <a:xfrm>
            <a:off x="7874000" y="4646613"/>
            <a:ext cx="2952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5" name="Rectangle 11"/>
          <p:cNvSpPr>
            <a:spLocks noChangeArrowheads="1"/>
          </p:cNvSpPr>
          <p:nvPr/>
        </p:nvSpPr>
        <p:spPr bwMode="auto">
          <a:xfrm>
            <a:off x="368300" y="5445125"/>
            <a:ext cx="139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Peptides</a:t>
            </a:r>
          </a:p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Fragments</a:t>
            </a:r>
          </a:p>
        </p:txBody>
      </p:sp>
      <p:sp>
        <p:nvSpPr>
          <p:cNvPr id="482316" name="Line 12"/>
          <p:cNvSpPr>
            <a:spLocks noChangeShapeType="1"/>
          </p:cNvSpPr>
          <p:nvPr/>
        </p:nvSpPr>
        <p:spPr bwMode="auto">
          <a:xfrm flipH="1">
            <a:off x="6216650" y="4648200"/>
            <a:ext cx="158115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7" name="Line 13"/>
          <p:cNvSpPr>
            <a:spLocks noChangeShapeType="1"/>
          </p:cNvSpPr>
          <p:nvPr/>
        </p:nvSpPr>
        <p:spPr bwMode="auto">
          <a:xfrm>
            <a:off x="6502400" y="5995988"/>
            <a:ext cx="0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8" name="Line 14"/>
          <p:cNvSpPr>
            <a:spLocks noChangeShapeType="1"/>
          </p:cNvSpPr>
          <p:nvPr/>
        </p:nvSpPr>
        <p:spPr bwMode="auto">
          <a:xfrm>
            <a:off x="6578600" y="5691188"/>
            <a:ext cx="0" cy="815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9" name="Rectangle 15"/>
          <p:cNvSpPr>
            <a:spLocks noChangeArrowheads="1"/>
          </p:cNvSpPr>
          <p:nvPr/>
        </p:nvSpPr>
        <p:spPr bwMode="auto">
          <a:xfrm>
            <a:off x="2895600" y="5256213"/>
            <a:ext cx="182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13528A"/>
                </a:solidFill>
              </a:rPr>
              <a:t>Fragmentation</a:t>
            </a:r>
          </a:p>
        </p:txBody>
      </p:sp>
      <p:sp>
        <p:nvSpPr>
          <p:cNvPr id="482320" name="Line 16"/>
          <p:cNvSpPr>
            <a:spLocks noChangeShapeType="1"/>
          </p:cNvSpPr>
          <p:nvPr/>
        </p:nvSpPr>
        <p:spPr bwMode="auto">
          <a:xfrm>
            <a:off x="7569200" y="5661025"/>
            <a:ext cx="0" cy="815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21" name="Line 17"/>
          <p:cNvSpPr>
            <a:spLocks noChangeShapeType="1"/>
          </p:cNvSpPr>
          <p:nvPr/>
        </p:nvSpPr>
        <p:spPr bwMode="auto">
          <a:xfrm>
            <a:off x="7874000" y="6248400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22" name="Line 18"/>
          <p:cNvSpPr>
            <a:spLocks noChangeShapeType="1"/>
          </p:cNvSpPr>
          <p:nvPr/>
        </p:nvSpPr>
        <p:spPr bwMode="auto">
          <a:xfrm>
            <a:off x="7569200" y="6019800"/>
            <a:ext cx="0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23" name="Rectangle 19"/>
          <p:cNvSpPr>
            <a:spLocks noChangeArrowheads="1"/>
          </p:cNvSpPr>
          <p:nvPr/>
        </p:nvSpPr>
        <p:spPr bwMode="auto">
          <a:xfrm>
            <a:off x="6167438" y="3343275"/>
            <a:ext cx="1981200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24" name="Line 20"/>
          <p:cNvSpPr>
            <a:spLocks noChangeShapeType="1"/>
          </p:cNvSpPr>
          <p:nvPr/>
        </p:nvSpPr>
        <p:spPr bwMode="auto">
          <a:xfrm>
            <a:off x="6777038" y="4356100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25" name="Line 21"/>
          <p:cNvSpPr>
            <a:spLocks noChangeShapeType="1"/>
          </p:cNvSpPr>
          <p:nvPr/>
        </p:nvSpPr>
        <p:spPr bwMode="auto">
          <a:xfrm>
            <a:off x="7620000" y="4098925"/>
            <a:ext cx="4763" cy="534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26" name="Line 22"/>
          <p:cNvSpPr>
            <a:spLocks noChangeShapeType="1"/>
          </p:cNvSpPr>
          <p:nvPr/>
        </p:nvSpPr>
        <p:spPr bwMode="auto">
          <a:xfrm>
            <a:off x="8015288" y="447675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27" name="Line 23"/>
          <p:cNvSpPr>
            <a:spLocks noChangeShapeType="1"/>
          </p:cNvSpPr>
          <p:nvPr/>
        </p:nvSpPr>
        <p:spPr bwMode="auto">
          <a:xfrm>
            <a:off x="7234238" y="3517900"/>
            <a:ext cx="0" cy="1120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28" name="Line 24"/>
          <p:cNvSpPr>
            <a:spLocks noChangeShapeType="1"/>
          </p:cNvSpPr>
          <p:nvPr/>
        </p:nvSpPr>
        <p:spPr bwMode="auto">
          <a:xfrm>
            <a:off x="7843838" y="3898900"/>
            <a:ext cx="0" cy="739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29" name="Rectangle 25"/>
          <p:cNvSpPr>
            <a:spLocks noChangeArrowheads="1"/>
          </p:cNvSpPr>
          <p:nvPr/>
        </p:nvSpPr>
        <p:spPr bwMode="auto">
          <a:xfrm>
            <a:off x="381000" y="3617913"/>
            <a:ext cx="1370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Proteolytic</a:t>
            </a:r>
          </a:p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Peptides</a:t>
            </a:r>
          </a:p>
        </p:txBody>
      </p:sp>
      <p:sp>
        <p:nvSpPr>
          <p:cNvPr id="482330" name="Line 26"/>
          <p:cNvSpPr>
            <a:spLocks noChangeShapeType="1"/>
          </p:cNvSpPr>
          <p:nvPr/>
        </p:nvSpPr>
        <p:spPr bwMode="auto">
          <a:xfrm>
            <a:off x="4449763" y="386873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31" name="Line 27"/>
          <p:cNvSpPr>
            <a:spLocks noChangeShapeType="1"/>
          </p:cNvSpPr>
          <p:nvPr/>
        </p:nvSpPr>
        <p:spPr bwMode="auto">
          <a:xfrm>
            <a:off x="2890838" y="300831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32" name="Freeform 28"/>
          <p:cNvSpPr>
            <a:spLocks/>
          </p:cNvSpPr>
          <p:nvPr/>
        </p:nvSpPr>
        <p:spPr bwMode="auto">
          <a:xfrm>
            <a:off x="2592388" y="3792538"/>
            <a:ext cx="144462" cy="115887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91" y="0"/>
              </a:cxn>
            </a:cxnLst>
            <a:rect l="0" t="0" r="r" b="b"/>
            <a:pathLst>
              <a:path w="91" h="73">
                <a:moveTo>
                  <a:pt x="0" y="73"/>
                </a:moveTo>
                <a:cubicBezTo>
                  <a:pt x="29" y="29"/>
                  <a:pt x="37" y="0"/>
                  <a:pt x="91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33" name="Freeform 29"/>
          <p:cNvSpPr>
            <a:spLocks/>
          </p:cNvSpPr>
          <p:nvPr/>
        </p:nvSpPr>
        <p:spPr bwMode="auto">
          <a:xfrm>
            <a:off x="2838450" y="3994150"/>
            <a:ext cx="250825" cy="160338"/>
          </a:xfrm>
          <a:custGeom>
            <a:avLst/>
            <a:gdLst/>
            <a:ahLst/>
            <a:cxnLst>
              <a:cxn ang="0">
                <a:pos x="0" y="101"/>
              </a:cxn>
              <a:cxn ang="0">
                <a:pos x="100" y="19"/>
              </a:cxn>
              <a:cxn ang="0">
                <a:pos x="154" y="1"/>
              </a:cxn>
              <a:cxn ang="0">
                <a:pos x="145" y="10"/>
              </a:cxn>
            </a:cxnLst>
            <a:rect l="0" t="0" r="r" b="b"/>
            <a:pathLst>
              <a:path w="158" h="101">
                <a:moveTo>
                  <a:pt x="0" y="101"/>
                </a:moveTo>
                <a:cubicBezTo>
                  <a:pt x="72" y="52"/>
                  <a:pt x="38" y="79"/>
                  <a:pt x="100" y="19"/>
                </a:cubicBezTo>
                <a:cubicBezTo>
                  <a:pt x="114" y="6"/>
                  <a:pt x="136" y="7"/>
                  <a:pt x="154" y="1"/>
                </a:cubicBezTo>
                <a:cubicBezTo>
                  <a:pt x="158" y="0"/>
                  <a:pt x="148" y="7"/>
                  <a:pt x="145" y="1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34" name="Freeform 30"/>
          <p:cNvSpPr>
            <a:spLocks/>
          </p:cNvSpPr>
          <p:nvPr/>
        </p:nvSpPr>
        <p:spPr bwMode="auto">
          <a:xfrm>
            <a:off x="2938463" y="3721100"/>
            <a:ext cx="201612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35" name="Freeform 31"/>
          <p:cNvSpPr>
            <a:spLocks/>
          </p:cNvSpPr>
          <p:nvPr/>
        </p:nvSpPr>
        <p:spPr bwMode="auto">
          <a:xfrm>
            <a:off x="2520950" y="4067175"/>
            <a:ext cx="273050" cy="331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9" y="100"/>
              </a:cxn>
              <a:cxn ang="0">
                <a:pos x="154" y="155"/>
              </a:cxn>
              <a:cxn ang="0">
                <a:pos x="172" y="209"/>
              </a:cxn>
            </a:cxnLst>
            <a:rect l="0" t="0" r="r" b="b"/>
            <a:pathLst>
              <a:path w="172" h="209">
                <a:moveTo>
                  <a:pt x="0" y="0"/>
                </a:moveTo>
                <a:cubicBezTo>
                  <a:pt x="17" y="52"/>
                  <a:pt x="61" y="77"/>
                  <a:pt x="109" y="100"/>
                </a:cubicBezTo>
                <a:cubicBezTo>
                  <a:pt x="122" y="120"/>
                  <a:pt x="142" y="134"/>
                  <a:pt x="154" y="155"/>
                </a:cubicBezTo>
                <a:cubicBezTo>
                  <a:pt x="163" y="172"/>
                  <a:pt x="172" y="209"/>
                  <a:pt x="172" y="2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36" name="Freeform 32"/>
          <p:cNvSpPr>
            <a:spLocks/>
          </p:cNvSpPr>
          <p:nvPr/>
        </p:nvSpPr>
        <p:spPr bwMode="auto">
          <a:xfrm>
            <a:off x="2765425" y="3879850"/>
            <a:ext cx="173038" cy="571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82" y="0"/>
              </a:cxn>
              <a:cxn ang="0">
                <a:pos x="109" y="9"/>
              </a:cxn>
            </a:cxnLst>
            <a:rect l="0" t="0" r="r" b="b"/>
            <a:pathLst>
              <a:path w="109" h="36">
                <a:moveTo>
                  <a:pt x="0" y="36"/>
                </a:moveTo>
                <a:cubicBezTo>
                  <a:pt x="65" y="15"/>
                  <a:pt x="39" y="29"/>
                  <a:pt x="82" y="0"/>
                </a:cubicBezTo>
                <a:cubicBezTo>
                  <a:pt x="91" y="3"/>
                  <a:pt x="109" y="9"/>
                  <a:pt x="109" y="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37" name="Freeform 33"/>
          <p:cNvSpPr>
            <a:spLocks/>
          </p:cNvSpPr>
          <p:nvPr/>
        </p:nvSpPr>
        <p:spPr bwMode="auto">
          <a:xfrm>
            <a:off x="2736850" y="4140200"/>
            <a:ext cx="476250" cy="100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" y="63"/>
              </a:cxn>
              <a:cxn ang="0">
                <a:pos x="300" y="36"/>
              </a:cxn>
            </a:cxnLst>
            <a:rect l="0" t="0" r="r" b="b"/>
            <a:pathLst>
              <a:path w="300" h="63">
                <a:moveTo>
                  <a:pt x="0" y="0"/>
                </a:moveTo>
                <a:cubicBezTo>
                  <a:pt x="31" y="20"/>
                  <a:pt x="65" y="51"/>
                  <a:pt x="100" y="63"/>
                </a:cubicBezTo>
                <a:cubicBezTo>
                  <a:pt x="182" y="51"/>
                  <a:pt x="216" y="36"/>
                  <a:pt x="300" y="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38" name="Freeform 34"/>
          <p:cNvSpPr>
            <a:spLocks/>
          </p:cNvSpPr>
          <p:nvPr/>
        </p:nvSpPr>
        <p:spPr bwMode="auto">
          <a:xfrm>
            <a:off x="2586038" y="3552825"/>
            <a:ext cx="457200" cy="244475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37" y="0"/>
              </a:cxn>
              <a:cxn ang="0">
                <a:pos x="164" y="19"/>
              </a:cxn>
            </a:cxnLst>
            <a:rect l="0" t="0" r="r" b="b"/>
            <a:pathLst>
              <a:path w="164" h="110">
                <a:moveTo>
                  <a:pt x="0" y="110"/>
                </a:moveTo>
                <a:cubicBezTo>
                  <a:pt x="7" y="61"/>
                  <a:pt x="3" y="34"/>
                  <a:pt x="37" y="0"/>
                </a:cubicBezTo>
                <a:cubicBezTo>
                  <a:pt x="73" y="4"/>
                  <a:pt x="125" y="19"/>
                  <a:pt x="164" y="1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39" name="Rectangle 35"/>
          <p:cNvSpPr>
            <a:spLocks noChangeArrowheads="1"/>
          </p:cNvSpPr>
          <p:nvPr/>
        </p:nvSpPr>
        <p:spPr bwMode="auto">
          <a:xfrm>
            <a:off x="2967038" y="3032125"/>
            <a:ext cx="2486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Enzymatic Digestion</a:t>
            </a:r>
          </a:p>
        </p:txBody>
      </p:sp>
      <p:sp>
        <p:nvSpPr>
          <p:cNvPr id="482340" name="Line 36"/>
          <p:cNvSpPr>
            <a:spLocks noChangeShapeType="1"/>
          </p:cNvSpPr>
          <p:nvPr/>
        </p:nvSpPr>
        <p:spPr bwMode="auto">
          <a:xfrm flipV="1">
            <a:off x="3098800" y="2716213"/>
            <a:ext cx="284163" cy="15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41" name="Line 37"/>
          <p:cNvSpPr>
            <a:spLocks noChangeShapeType="1"/>
          </p:cNvSpPr>
          <p:nvPr/>
        </p:nvSpPr>
        <p:spPr bwMode="auto">
          <a:xfrm flipV="1">
            <a:off x="2433638" y="1970088"/>
            <a:ext cx="228600" cy="15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42" name="Line 38"/>
          <p:cNvSpPr>
            <a:spLocks noChangeShapeType="1"/>
          </p:cNvSpPr>
          <p:nvPr/>
        </p:nvSpPr>
        <p:spPr bwMode="auto">
          <a:xfrm>
            <a:off x="3048000" y="4175125"/>
            <a:ext cx="123825" cy="142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43" name="Line 39"/>
          <p:cNvSpPr>
            <a:spLocks noChangeShapeType="1"/>
          </p:cNvSpPr>
          <p:nvPr/>
        </p:nvSpPr>
        <p:spPr bwMode="auto">
          <a:xfrm>
            <a:off x="2438400" y="3794125"/>
            <a:ext cx="157163" cy="857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44" name="Rectangle 40"/>
          <p:cNvSpPr>
            <a:spLocks noChangeArrowheads="1"/>
          </p:cNvSpPr>
          <p:nvPr/>
        </p:nvSpPr>
        <p:spPr bwMode="auto">
          <a:xfrm>
            <a:off x="304800" y="150813"/>
            <a:ext cx="1187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13528A"/>
                </a:solidFill>
              </a:rPr>
              <a:t>Protein</a:t>
            </a:r>
          </a:p>
          <a:p>
            <a:pPr eaLnBrk="0" hangingPunct="0"/>
            <a:r>
              <a:rPr lang="en-US" sz="2000">
                <a:solidFill>
                  <a:srgbClr val="13528A"/>
                </a:solidFill>
              </a:rPr>
              <a:t>Complex</a:t>
            </a:r>
          </a:p>
        </p:txBody>
      </p:sp>
      <p:sp>
        <p:nvSpPr>
          <p:cNvPr id="482345" name="Line 41"/>
          <p:cNvSpPr>
            <a:spLocks noChangeShapeType="1"/>
          </p:cNvSpPr>
          <p:nvPr/>
        </p:nvSpPr>
        <p:spPr bwMode="auto">
          <a:xfrm>
            <a:off x="2890838" y="129381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46" name="Rectangle 42"/>
          <p:cNvSpPr>
            <a:spLocks noChangeArrowheads="1"/>
          </p:cNvSpPr>
          <p:nvPr/>
        </p:nvSpPr>
        <p:spPr bwMode="auto">
          <a:xfrm>
            <a:off x="2967038" y="1217613"/>
            <a:ext cx="286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Chemical Cross-Linking</a:t>
            </a:r>
          </a:p>
        </p:txBody>
      </p:sp>
      <p:sp>
        <p:nvSpPr>
          <p:cNvPr id="482347" name="Rectangle 43"/>
          <p:cNvSpPr>
            <a:spLocks noChangeArrowheads="1"/>
          </p:cNvSpPr>
          <p:nvPr/>
        </p:nvSpPr>
        <p:spPr bwMode="auto">
          <a:xfrm>
            <a:off x="6167438" y="3336925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MS</a:t>
            </a:r>
          </a:p>
        </p:txBody>
      </p:sp>
      <p:sp>
        <p:nvSpPr>
          <p:cNvPr id="482348" name="Freeform 44"/>
          <p:cNvSpPr>
            <a:spLocks/>
          </p:cNvSpPr>
          <p:nvPr/>
        </p:nvSpPr>
        <p:spPr bwMode="auto">
          <a:xfrm>
            <a:off x="2433638" y="141288"/>
            <a:ext cx="1066800" cy="1038225"/>
          </a:xfrm>
          <a:custGeom>
            <a:avLst/>
            <a:gdLst/>
            <a:ahLst/>
            <a:cxnLst>
              <a:cxn ang="0">
                <a:pos x="395" y="182"/>
              </a:cxn>
              <a:cxn ang="0">
                <a:pos x="204" y="263"/>
              </a:cxn>
              <a:cxn ang="0">
                <a:pos x="159" y="372"/>
              </a:cxn>
              <a:cxn ang="0">
                <a:pos x="150" y="400"/>
              </a:cxn>
              <a:cxn ang="0">
                <a:pos x="159" y="454"/>
              </a:cxn>
              <a:cxn ang="0">
                <a:pos x="259" y="509"/>
              </a:cxn>
              <a:cxn ang="0">
                <a:pos x="341" y="500"/>
              </a:cxn>
              <a:cxn ang="0">
                <a:pos x="314" y="354"/>
              </a:cxn>
              <a:cxn ang="0">
                <a:pos x="77" y="327"/>
              </a:cxn>
              <a:cxn ang="0">
                <a:pos x="68" y="191"/>
              </a:cxn>
              <a:cxn ang="0">
                <a:pos x="332" y="136"/>
              </a:cxn>
              <a:cxn ang="0">
                <a:pos x="414" y="109"/>
              </a:cxn>
              <a:cxn ang="0">
                <a:pos x="441" y="100"/>
              </a:cxn>
              <a:cxn ang="0">
                <a:pos x="450" y="72"/>
              </a:cxn>
              <a:cxn ang="0">
                <a:pos x="332" y="0"/>
              </a:cxn>
              <a:cxn ang="0">
                <a:pos x="241" y="18"/>
              </a:cxn>
              <a:cxn ang="0">
                <a:pos x="195" y="63"/>
              </a:cxn>
              <a:cxn ang="0">
                <a:pos x="168" y="91"/>
              </a:cxn>
              <a:cxn ang="0">
                <a:pos x="250" y="200"/>
              </a:cxn>
              <a:cxn ang="0">
                <a:pos x="441" y="263"/>
              </a:cxn>
              <a:cxn ang="0">
                <a:pos x="514" y="282"/>
              </a:cxn>
              <a:cxn ang="0">
                <a:pos x="568" y="300"/>
              </a:cxn>
              <a:cxn ang="0">
                <a:pos x="495" y="563"/>
              </a:cxn>
              <a:cxn ang="0">
                <a:pos x="304" y="654"/>
              </a:cxn>
              <a:cxn ang="0">
                <a:pos x="177" y="645"/>
              </a:cxn>
              <a:cxn ang="0">
                <a:pos x="86" y="563"/>
              </a:cxn>
              <a:cxn ang="0">
                <a:pos x="68" y="509"/>
              </a:cxn>
              <a:cxn ang="0">
                <a:pos x="86" y="472"/>
              </a:cxn>
              <a:cxn ang="0">
                <a:pos x="204" y="427"/>
              </a:cxn>
              <a:cxn ang="0">
                <a:pos x="450" y="391"/>
              </a:cxn>
              <a:cxn ang="0">
                <a:pos x="559" y="291"/>
              </a:cxn>
              <a:cxn ang="0">
                <a:pos x="568" y="172"/>
              </a:cxn>
              <a:cxn ang="0">
                <a:pos x="504" y="145"/>
              </a:cxn>
              <a:cxn ang="0">
                <a:pos x="423" y="209"/>
              </a:cxn>
              <a:cxn ang="0">
                <a:pos x="468" y="427"/>
              </a:cxn>
              <a:cxn ang="0">
                <a:pos x="450" y="545"/>
              </a:cxn>
              <a:cxn ang="0">
                <a:pos x="395" y="609"/>
              </a:cxn>
            </a:cxnLst>
            <a:rect l="0" t="0" r="r" b="b"/>
            <a:pathLst>
              <a:path w="672" h="654">
                <a:moveTo>
                  <a:pt x="395" y="182"/>
                </a:moveTo>
                <a:cubicBezTo>
                  <a:pt x="288" y="211"/>
                  <a:pt x="247" y="188"/>
                  <a:pt x="204" y="263"/>
                </a:cubicBezTo>
                <a:cubicBezTo>
                  <a:pt x="185" y="295"/>
                  <a:pt x="171" y="337"/>
                  <a:pt x="159" y="372"/>
                </a:cubicBezTo>
                <a:cubicBezTo>
                  <a:pt x="156" y="381"/>
                  <a:pt x="150" y="400"/>
                  <a:pt x="150" y="400"/>
                </a:cubicBezTo>
                <a:cubicBezTo>
                  <a:pt x="153" y="418"/>
                  <a:pt x="152" y="437"/>
                  <a:pt x="159" y="454"/>
                </a:cubicBezTo>
                <a:cubicBezTo>
                  <a:pt x="174" y="488"/>
                  <a:pt x="230" y="497"/>
                  <a:pt x="259" y="509"/>
                </a:cubicBezTo>
                <a:cubicBezTo>
                  <a:pt x="286" y="506"/>
                  <a:pt x="315" y="509"/>
                  <a:pt x="341" y="500"/>
                </a:cubicBezTo>
                <a:cubicBezTo>
                  <a:pt x="411" y="476"/>
                  <a:pt x="362" y="375"/>
                  <a:pt x="314" y="354"/>
                </a:cubicBezTo>
                <a:cubicBezTo>
                  <a:pt x="234" y="319"/>
                  <a:pt x="176" y="332"/>
                  <a:pt x="77" y="327"/>
                </a:cubicBezTo>
                <a:cubicBezTo>
                  <a:pt x="6" y="303"/>
                  <a:pt x="0" y="230"/>
                  <a:pt x="68" y="191"/>
                </a:cubicBezTo>
                <a:cubicBezTo>
                  <a:pt x="145" y="147"/>
                  <a:pt x="249" y="161"/>
                  <a:pt x="332" y="136"/>
                </a:cubicBezTo>
                <a:cubicBezTo>
                  <a:pt x="360" y="128"/>
                  <a:pt x="387" y="118"/>
                  <a:pt x="414" y="109"/>
                </a:cubicBezTo>
                <a:cubicBezTo>
                  <a:pt x="423" y="106"/>
                  <a:pt x="441" y="100"/>
                  <a:pt x="441" y="100"/>
                </a:cubicBezTo>
                <a:cubicBezTo>
                  <a:pt x="444" y="91"/>
                  <a:pt x="453" y="81"/>
                  <a:pt x="450" y="72"/>
                </a:cubicBezTo>
                <a:cubicBezTo>
                  <a:pt x="438" y="35"/>
                  <a:pt x="368" y="9"/>
                  <a:pt x="332" y="0"/>
                </a:cubicBezTo>
                <a:cubicBezTo>
                  <a:pt x="302" y="6"/>
                  <a:pt x="269" y="5"/>
                  <a:pt x="241" y="18"/>
                </a:cubicBezTo>
                <a:cubicBezTo>
                  <a:pt x="222" y="27"/>
                  <a:pt x="210" y="48"/>
                  <a:pt x="195" y="63"/>
                </a:cubicBezTo>
                <a:cubicBezTo>
                  <a:pt x="186" y="72"/>
                  <a:pt x="168" y="91"/>
                  <a:pt x="168" y="91"/>
                </a:cubicBezTo>
                <a:cubicBezTo>
                  <a:pt x="178" y="181"/>
                  <a:pt x="169" y="184"/>
                  <a:pt x="250" y="200"/>
                </a:cubicBezTo>
                <a:cubicBezTo>
                  <a:pt x="313" y="225"/>
                  <a:pt x="376" y="245"/>
                  <a:pt x="441" y="263"/>
                </a:cubicBezTo>
                <a:cubicBezTo>
                  <a:pt x="465" y="270"/>
                  <a:pt x="490" y="276"/>
                  <a:pt x="514" y="282"/>
                </a:cubicBezTo>
                <a:cubicBezTo>
                  <a:pt x="532" y="287"/>
                  <a:pt x="568" y="300"/>
                  <a:pt x="568" y="300"/>
                </a:cubicBezTo>
                <a:cubicBezTo>
                  <a:pt x="672" y="404"/>
                  <a:pt x="594" y="499"/>
                  <a:pt x="495" y="563"/>
                </a:cubicBezTo>
                <a:cubicBezTo>
                  <a:pt x="451" y="632"/>
                  <a:pt x="379" y="642"/>
                  <a:pt x="304" y="654"/>
                </a:cubicBezTo>
                <a:cubicBezTo>
                  <a:pt x="262" y="651"/>
                  <a:pt x="219" y="652"/>
                  <a:pt x="177" y="645"/>
                </a:cubicBezTo>
                <a:cubicBezTo>
                  <a:pt x="164" y="643"/>
                  <a:pt x="99" y="577"/>
                  <a:pt x="86" y="563"/>
                </a:cubicBezTo>
                <a:cubicBezTo>
                  <a:pt x="80" y="545"/>
                  <a:pt x="74" y="527"/>
                  <a:pt x="68" y="509"/>
                </a:cubicBezTo>
                <a:cubicBezTo>
                  <a:pt x="64" y="496"/>
                  <a:pt x="78" y="483"/>
                  <a:pt x="86" y="472"/>
                </a:cubicBezTo>
                <a:cubicBezTo>
                  <a:pt x="116" y="431"/>
                  <a:pt x="157" y="434"/>
                  <a:pt x="204" y="427"/>
                </a:cubicBezTo>
                <a:cubicBezTo>
                  <a:pt x="281" y="402"/>
                  <a:pt x="370" y="398"/>
                  <a:pt x="450" y="391"/>
                </a:cubicBezTo>
                <a:cubicBezTo>
                  <a:pt x="497" y="375"/>
                  <a:pt x="531" y="332"/>
                  <a:pt x="559" y="291"/>
                </a:cubicBezTo>
                <a:cubicBezTo>
                  <a:pt x="572" y="250"/>
                  <a:pt x="592" y="216"/>
                  <a:pt x="568" y="172"/>
                </a:cubicBezTo>
                <a:cubicBezTo>
                  <a:pt x="563" y="162"/>
                  <a:pt x="516" y="149"/>
                  <a:pt x="504" y="145"/>
                </a:cubicBezTo>
                <a:cubicBezTo>
                  <a:pt x="452" y="162"/>
                  <a:pt x="439" y="160"/>
                  <a:pt x="423" y="209"/>
                </a:cubicBezTo>
                <a:cubicBezTo>
                  <a:pt x="430" y="287"/>
                  <a:pt x="444" y="354"/>
                  <a:pt x="468" y="427"/>
                </a:cubicBezTo>
                <a:cubicBezTo>
                  <a:pt x="464" y="467"/>
                  <a:pt x="474" y="513"/>
                  <a:pt x="450" y="545"/>
                </a:cubicBezTo>
                <a:cubicBezTo>
                  <a:pt x="375" y="645"/>
                  <a:pt x="421" y="556"/>
                  <a:pt x="395" y="6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49" name="Line 45"/>
          <p:cNvSpPr>
            <a:spLocks noChangeShapeType="1"/>
          </p:cNvSpPr>
          <p:nvPr/>
        </p:nvSpPr>
        <p:spPr bwMode="auto">
          <a:xfrm flipV="1">
            <a:off x="2992438" y="150813"/>
            <a:ext cx="512762" cy="3016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350" name="Freeform 46"/>
          <p:cNvSpPr>
            <a:spLocks/>
          </p:cNvSpPr>
          <p:nvPr/>
        </p:nvSpPr>
        <p:spPr bwMode="auto">
          <a:xfrm>
            <a:off x="3271838" y="750888"/>
            <a:ext cx="393700" cy="508000"/>
          </a:xfrm>
          <a:custGeom>
            <a:avLst/>
            <a:gdLst/>
            <a:ahLst/>
            <a:cxnLst>
              <a:cxn ang="0">
                <a:pos x="104" y="112"/>
              </a:cxn>
              <a:cxn ang="0">
                <a:pos x="8" y="160"/>
              </a:cxn>
              <a:cxn ang="0">
                <a:pos x="56" y="208"/>
              </a:cxn>
              <a:cxn ang="0">
                <a:pos x="200" y="160"/>
              </a:cxn>
              <a:cxn ang="0">
                <a:pos x="248" y="64"/>
              </a:cxn>
              <a:cxn ang="0">
                <a:pos x="200" y="16"/>
              </a:cxn>
              <a:cxn ang="0">
                <a:pos x="104" y="16"/>
              </a:cxn>
              <a:cxn ang="0">
                <a:pos x="152" y="112"/>
              </a:cxn>
              <a:cxn ang="0">
                <a:pos x="200" y="112"/>
              </a:cxn>
              <a:cxn ang="0">
                <a:pos x="200" y="208"/>
              </a:cxn>
              <a:cxn ang="0">
                <a:pos x="200" y="304"/>
              </a:cxn>
              <a:cxn ang="0">
                <a:pos x="104" y="304"/>
              </a:cxn>
              <a:cxn ang="0">
                <a:pos x="56" y="256"/>
              </a:cxn>
              <a:cxn ang="0">
                <a:pos x="8" y="256"/>
              </a:cxn>
              <a:cxn ang="0">
                <a:pos x="56" y="160"/>
              </a:cxn>
              <a:cxn ang="0">
                <a:pos x="104" y="112"/>
              </a:cxn>
            </a:cxnLst>
            <a:rect l="0" t="0" r="r" b="b"/>
            <a:pathLst>
              <a:path w="248" h="320">
                <a:moveTo>
                  <a:pt x="104" y="112"/>
                </a:moveTo>
                <a:cubicBezTo>
                  <a:pt x="96" y="112"/>
                  <a:pt x="16" y="144"/>
                  <a:pt x="8" y="160"/>
                </a:cubicBezTo>
                <a:cubicBezTo>
                  <a:pt x="0" y="176"/>
                  <a:pt x="24" y="208"/>
                  <a:pt x="56" y="208"/>
                </a:cubicBezTo>
                <a:cubicBezTo>
                  <a:pt x="88" y="208"/>
                  <a:pt x="168" y="184"/>
                  <a:pt x="200" y="160"/>
                </a:cubicBezTo>
                <a:cubicBezTo>
                  <a:pt x="232" y="136"/>
                  <a:pt x="248" y="88"/>
                  <a:pt x="248" y="64"/>
                </a:cubicBezTo>
                <a:cubicBezTo>
                  <a:pt x="248" y="40"/>
                  <a:pt x="224" y="24"/>
                  <a:pt x="200" y="16"/>
                </a:cubicBezTo>
                <a:cubicBezTo>
                  <a:pt x="176" y="8"/>
                  <a:pt x="112" y="0"/>
                  <a:pt x="104" y="16"/>
                </a:cubicBezTo>
                <a:cubicBezTo>
                  <a:pt x="96" y="32"/>
                  <a:pt x="136" y="96"/>
                  <a:pt x="152" y="112"/>
                </a:cubicBezTo>
                <a:cubicBezTo>
                  <a:pt x="168" y="128"/>
                  <a:pt x="192" y="96"/>
                  <a:pt x="200" y="112"/>
                </a:cubicBezTo>
                <a:cubicBezTo>
                  <a:pt x="208" y="128"/>
                  <a:pt x="200" y="176"/>
                  <a:pt x="200" y="208"/>
                </a:cubicBezTo>
                <a:cubicBezTo>
                  <a:pt x="200" y="240"/>
                  <a:pt x="216" y="288"/>
                  <a:pt x="200" y="304"/>
                </a:cubicBezTo>
                <a:cubicBezTo>
                  <a:pt x="184" y="320"/>
                  <a:pt x="128" y="312"/>
                  <a:pt x="104" y="304"/>
                </a:cubicBezTo>
                <a:cubicBezTo>
                  <a:pt x="80" y="296"/>
                  <a:pt x="72" y="264"/>
                  <a:pt x="56" y="256"/>
                </a:cubicBezTo>
                <a:cubicBezTo>
                  <a:pt x="40" y="248"/>
                  <a:pt x="8" y="272"/>
                  <a:pt x="8" y="256"/>
                </a:cubicBezTo>
                <a:cubicBezTo>
                  <a:pt x="8" y="240"/>
                  <a:pt x="40" y="184"/>
                  <a:pt x="56" y="160"/>
                </a:cubicBezTo>
                <a:cubicBezTo>
                  <a:pt x="72" y="136"/>
                  <a:pt x="112" y="112"/>
                  <a:pt x="104" y="112"/>
                </a:cubicBezTo>
                <a:close/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351" name="Freeform 47"/>
          <p:cNvSpPr>
            <a:spLocks/>
          </p:cNvSpPr>
          <p:nvPr/>
        </p:nvSpPr>
        <p:spPr bwMode="auto">
          <a:xfrm rot="4333415">
            <a:off x="1730375" y="544513"/>
            <a:ext cx="1117600" cy="838200"/>
          </a:xfrm>
          <a:custGeom>
            <a:avLst/>
            <a:gdLst/>
            <a:ahLst/>
            <a:cxnLst>
              <a:cxn ang="0">
                <a:pos x="304" y="208"/>
              </a:cxn>
              <a:cxn ang="0">
                <a:pos x="256" y="304"/>
              </a:cxn>
              <a:cxn ang="0">
                <a:pos x="256" y="496"/>
              </a:cxn>
              <a:cxn ang="0">
                <a:pos x="304" y="496"/>
              </a:cxn>
              <a:cxn ang="0">
                <a:pos x="448" y="448"/>
              </a:cxn>
              <a:cxn ang="0">
                <a:pos x="592" y="304"/>
              </a:cxn>
              <a:cxn ang="0">
                <a:pos x="544" y="256"/>
              </a:cxn>
              <a:cxn ang="0">
                <a:pos x="448" y="160"/>
              </a:cxn>
              <a:cxn ang="0">
                <a:pos x="352" y="112"/>
              </a:cxn>
              <a:cxn ang="0">
                <a:pos x="160" y="160"/>
              </a:cxn>
              <a:cxn ang="0">
                <a:pos x="160" y="256"/>
              </a:cxn>
              <a:cxn ang="0">
                <a:pos x="256" y="304"/>
              </a:cxn>
              <a:cxn ang="0">
                <a:pos x="448" y="304"/>
              </a:cxn>
              <a:cxn ang="0">
                <a:pos x="544" y="208"/>
              </a:cxn>
              <a:cxn ang="0">
                <a:pos x="640" y="208"/>
              </a:cxn>
              <a:cxn ang="0">
                <a:pos x="688" y="400"/>
              </a:cxn>
              <a:cxn ang="0">
                <a:pos x="544" y="448"/>
              </a:cxn>
              <a:cxn ang="0">
                <a:pos x="400" y="400"/>
              </a:cxn>
              <a:cxn ang="0">
                <a:pos x="400" y="304"/>
              </a:cxn>
              <a:cxn ang="0">
                <a:pos x="352" y="208"/>
              </a:cxn>
              <a:cxn ang="0">
                <a:pos x="304" y="304"/>
              </a:cxn>
              <a:cxn ang="0">
                <a:pos x="160" y="448"/>
              </a:cxn>
              <a:cxn ang="0">
                <a:pos x="16" y="400"/>
              </a:cxn>
              <a:cxn ang="0">
                <a:pos x="64" y="304"/>
              </a:cxn>
              <a:cxn ang="0">
                <a:pos x="208" y="208"/>
              </a:cxn>
              <a:cxn ang="0">
                <a:pos x="256" y="112"/>
              </a:cxn>
              <a:cxn ang="0">
                <a:pos x="256" y="16"/>
              </a:cxn>
              <a:cxn ang="0">
                <a:pos x="304" y="16"/>
              </a:cxn>
            </a:cxnLst>
            <a:rect l="0" t="0" r="r" b="b"/>
            <a:pathLst>
              <a:path w="704" h="528">
                <a:moveTo>
                  <a:pt x="304" y="208"/>
                </a:moveTo>
                <a:cubicBezTo>
                  <a:pt x="284" y="232"/>
                  <a:pt x="264" y="256"/>
                  <a:pt x="256" y="304"/>
                </a:cubicBezTo>
                <a:cubicBezTo>
                  <a:pt x="248" y="352"/>
                  <a:pt x="248" y="464"/>
                  <a:pt x="256" y="496"/>
                </a:cubicBezTo>
                <a:cubicBezTo>
                  <a:pt x="264" y="528"/>
                  <a:pt x="272" y="504"/>
                  <a:pt x="304" y="496"/>
                </a:cubicBezTo>
                <a:cubicBezTo>
                  <a:pt x="336" y="488"/>
                  <a:pt x="400" y="480"/>
                  <a:pt x="448" y="448"/>
                </a:cubicBezTo>
                <a:cubicBezTo>
                  <a:pt x="496" y="416"/>
                  <a:pt x="576" y="336"/>
                  <a:pt x="592" y="304"/>
                </a:cubicBezTo>
                <a:cubicBezTo>
                  <a:pt x="608" y="272"/>
                  <a:pt x="568" y="280"/>
                  <a:pt x="544" y="256"/>
                </a:cubicBezTo>
                <a:cubicBezTo>
                  <a:pt x="520" y="232"/>
                  <a:pt x="480" y="184"/>
                  <a:pt x="448" y="160"/>
                </a:cubicBezTo>
                <a:cubicBezTo>
                  <a:pt x="416" y="136"/>
                  <a:pt x="400" y="112"/>
                  <a:pt x="352" y="112"/>
                </a:cubicBezTo>
                <a:cubicBezTo>
                  <a:pt x="304" y="112"/>
                  <a:pt x="192" y="136"/>
                  <a:pt x="160" y="160"/>
                </a:cubicBezTo>
                <a:cubicBezTo>
                  <a:pt x="128" y="184"/>
                  <a:pt x="144" y="232"/>
                  <a:pt x="160" y="256"/>
                </a:cubicBezTo>
                <a:cubicBezTo>
                  <a:pt x="176" y="280"/>
                  <a:pt x="208" y="296"/>
                  <a:pt x="256" y="304"/>
                </a:cubicBezTo>
                <a:cubicBezTo>
                  <a:pt x="304" y="312"/>
                  <a:pt x="400" y="320"/>
                  <a:pt x="448" y="304"/>
                </a:cubicBezTo>
                <a:cubicBezTo>
                  <a:pt x="496" y="288"/>
                  <a:pt x="512" y="224"/>
                  <a:pt x="544" y="208"/>
                </a:cubicBezTo>
                <a:cubicBezTo>
                  <a:pt x="576" y="192"/>
                  <a:pt x="616" y="176"/>
                  <a:pt x="640" y="208"/>
                </a:cubicBezTo>
                <a:cubicBezTo>
                  <a:pt x="664" y="240"/>
                  <a:pt x="704" y="360"/>
                  <a:pt x="688" y="400"/>
                </a:cubicBezTo>
                <a:cubicBezTo>
                  <a:pt x="672" y="440"/>
                  <a:pt x="592" y="448"/>
                  <a:pt x="544" y="448"/>
                </a:cubicBezTo>
                <a:cubicBezTo>
                  <a:pt x="496" y="448"/>
                  <a:pt x="424" y="424"/>
                  <a:pt x="400" y="400"/>
                </a:cubicBezTo>
                <a:cubicBezTo>
                  <a:pt x="376" y="376"/>
                  <a:pt x="408" y="336"/>
                  <a:pt x="400" y="304"/>
                </a:cubicBezTo>
                <a:cubicBezTo>
                  <a:pt x="392" y="272"/>
                  <a:pt x="368" y="208"/>
                  <a:pt x="352" y="208"/>
                </a:cubicBezTo>
                <a:cubicBezTo>
                  <a:pt x="336" y="208"/>
                  <a:pt x="336" y="264"/>
                  <a:pt x="304" y="304"/>
                </a:cubicBezTo>
                <a:cubicBezTo>
                  <a:pt x="272" y="344"/>
                  <a:pt x="208" y="432"/>
                  <a:pt x="160" y="448"/>
                </a:cubicBezTo>
                <a:cubicBezTo>
                  <a:pt x="112" y="464"/>
                  <a:pt x="32" y="424"/>
                  <a:pt x="16" y="400"/>
                </a:cubicBezTo>
                <a:cubicBezTo>
                  <a:pt x="0" y="376"/>
                  <a:pt x="32" y="336"/>
                  <a:pt x="64" y="304"/>
                </a:cubicBezTo>
                <a:cubicBezTo>
                  <a:pt x="96" y="272"/>
                  <a:pt x="176" y="240"/>
                  <a:pt x="208" y="208"/>
                </a:cubicBezTo>
                <a:cubicBezTo>
                  <a:pt x="240" y="176"/>
                  <a:pt x="248" y="144"/>
                  <a:pt x="256" y="112"/>
                </a:cubicBezTo>
                <a:cubicBezTo>
                  <a:pt x="264" y="80"/>
                  <a:pt x="248" y="32"/>
                  <a:pt x="256" y="16"/>
                </a:cubicBezTo>
                <a:cubicBezTo>
                  <a:pt x="264" y="0"/>
                  <a:pt x="296" y="16"/>
                  <a:pt x="304" y="16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352" name="Freeform 48"/>
          <p:cNvSpPr>
            <a:spLocks/>
          </p:cNvSpPr>
          <p:nvPr/>
        </p:nvSpPr>
        <p:spPr bwMode="auto">
          <a:xfrm>
            <a:off x="2540000" y="1665288"/>
            <a:ext cx="1066800" cy="1038225"/>
          </a:xfrm>
          <a:custGeom>
            <a:avLst/>
            <a:gdLst/>
            <a:ahLst/>
            <a:cxnLst>
              <a:cxn ang="0">
                <a:pos x="395" y="182"/>
              </a:cxn>
              <a:cxn ang="0">
                <a:pos x="204" y="263"/>
              </a:cxn>
              <a:cxn ang="0">
                <a:pos x="159" y="372"/>
              </a:cxn>
              <a:cxn ang="0">
                <a:pos x="150" y="400"/>
              </a:cxn>
              <a:cxn ang="0">
                <a:pos x="159" y="454"/>
              </a:cxn>
              <a:cxn ang="0">
                <a:pos x="259" y="509"/>
              </a:cxn>
              <a:cxn ang="0">
                <a:pos x="341" y="500"/>
              </a:cxn>
              <a:cxn ang="0">
                <a:pos x="314" y="354"/>
              </a:cxn>
              <a:cxn ang="0">
                <a:pos x="77" y="327"/>
              </a:cxn>
              <a:cxn ang="0">
                <a:pos x="68" y="191"/>
              </a:cxn>
              <a:cxn ang="0">
                <a:pos x="332" y="136"/>
              </a:cxn>
              <a:cxn ang="0">
                <a:pos x="414" y="109"/>
              </a:cxn>
              <a:cxn ang="0">
                <a:pos x="441" y="100"/>
              </a:cxn>
              <a:cxn ang="0">
                <a:pos x="450" y="72"/>
              </a:cxn>
              <a:cxn ang="0">
                <a:pos x="332" y="0"/>
              </a:cxn>
              <a:cxn ang="0">
                <a:pos x="241" y="18"/>
              </a:cxn>
              <a:cxn ang="0">
                <a:pos x="195" y="63"/>
              </a:cxn>
              <a:cxn ang="0">
                <a:pos x="168" y="91"/>
              </a:cxn>
              <a:cxn ang="0">
                <a:pos x="250" y="200"/>
              </a:cxn>
              <a:cxn ang="0">
                <a:pos x="441" y="263"/>
              </a:cxn>
              <a:cxn ang="0">
                <a:pos x="514" y="282"/>
              </a:cxn>
              <a:cxn ang="0">
                <a:pos x="568" y="300"/>
              </a:cxn>
              <a:cxn ang="0">
                <a:pos x="495" y="563"/>
              </a:cxn>
              <a:cxn ang="0">
                <a:pos x="304" y="654"/>
              </a:cxn>
              <a:cxn ang="0">
                <a:pos x="177" y="645"/>
              </a:cxn>
              <a:cxn ang="0">
                <a:pos x="86" y="563"/>
              </a:cxn>
              <a:cxn ang="0">
                <a:pos x="68" y="509"/>
              </a:cxn>
              <a:cxn ang="0">
                <a:pos x="86" y="472"/>
              </a:cxn>
              <a:cxn ang="0">
                <a:pos x="204" y="427"/>
              </a:cxn>
              <a:cxn ang="0">
                <a:pos x="450" y="391"/>
              </a:cxn>
              <a:cxn ang="0">
                <a:pos x="559" y="291"/>
              </a:cxn>
              <a:cxn ang="0">
                <a:pos x="568" y="172"/>
              </a:cxn>
              <a:cxn ang="0">
                <a:pos x="504" y="145"/>
              </a:cxn>
              <a:cxn ang="0">
                <a:pos x="423" y="209"/>
              </a:cxn>
              <a:cxn ang="0">
                <a:pos x="468" y="427"/>
              </a:cxn>
              <a:cxn ang="0">
                <a:pos x="450" y="545"/>
              </a:cxn>
              <a:cxn ang="0">
                <a:pos x="395" y="609"/>
              </a:cxn>
            </a:cxnLst>
            <a:rect l="0" t="0" r="r" b="b"/>
            <a:pathLst>
              <a:path w="672" h="654">
                <a:moveTo>
                  <a:pt x="395" y="182"/>
                </a:moveTo>
                <a:cubicBezTo>
                  <a:pt x="288" y="211"/>
                  <a:pt x="247" y="188"/>
                  <a:pt x="204" y="263"/>
                </a:cubicBezTo>
                <a:cubicBezTo>
                  <a:pt x="185" y="295"/>
                  <a:pt x="171" y="337"/>
                  <a:pt x="159" y="372"/>
                </a:cubicBezTo>
                <a:cubicBezTo>
                  <a:pt x="156" y="381"/>
                  <a:pt x="150" y="400"/>
                  <a:pt x="150" y="400"/>
                </a:cubicBezTo>
                <a:cubicBezTo>
                  <a:pt x="153" y="418"/>
                  <a:pt x="152" y="437"/>
                  <a:pt x="159" y="454"/>
                </a:cubicBezTo>
                <a:cubicBezTo>
                  <a:pt x="174" y="488"/>
                  <a:pt x="230" y="497"/>
                  <a:pt x="259" y="509"/>
                </a:cubicBezTo>
                <a:cubicBezTo>
                  <a:pt x="286" y="506"/>
                  <a:pt x="315" y="509"/>
                  <a:pt x="341" y="500"/>
                </a:cubicBezTo>
                <a:cubicBezTo>
                  <a:pt x="411" y="476"/>
                  <a:pt x="362" y="375"/>
                  <a:pt x="314" y="354"/>
                </a:cubicBezTo>
                <a:cubicBezTo>
                  <a:pt x="234" y="319"/>
                  <a:pt x="176" y="332"/>
                  <a:pt x="77" y="327"/>
                </a:cubicBezTo>
                <a:cubicBezTo>
                  <a:pt x="6" y="303"/>
                  <a:pt x="0" y="230"/>
                  <a:pt x="68" y="191"/>
                </a:cubicBezTo>
                <a:cubicBezTo>
                  <a:pt x="145" y="147"/>
                  <a:pt x="249" y="161"/>
                  <a:pt x="332" y="136"/>
                </a:cubicBezTo>
                <a:cubicBezTo>
                  <a:pt x="360" y="128"/>
                  <a:pt x="387" y="118"/>
                  <a:pt x="414" y="109"/>
                </a:cubicBezTo>
                <a:cubicBezTo>
                  <a:pt x="423" y="106"/>
                  <a:pt x="441" y="100"/>
                  <a:pt x="441" y="100"/>
                </a:cubicBezTo>
                <a:cubicBezTo>
                  <a:pt x="444" y="91"/>
                  <a:pt x="453" y="81"/>
                  <a:pt x="450" y="72"/>
                </a:cubicBezTo>
                <a:cubicBezTo>
                  <a:pt x="438" y="35"/>
                  <a:pt x="368" y="9"/>
                  <a:pt x="332" y="0"/>
                </a:cubicBezTo>
                <a:cubicBezTo>
                  <a:pt x="302" y="6"/>
                  <a:pt x="269" y="5"/>
                  <a:pt x="241" y="18"/>
                </a:cubicBezTo>
                <a:cubicBezTo>
                  <a:pt x="222" y="27"/>
                  <a:pt x="210" y="48"/>
                  <a:pt x="195" y="63"/>
                </a:cubicBezTo>
                <a:cubicBezTo>
                  <a:pt x="186" y="72"/>
                  <a:pt x="168" y="91"/>
                  <a:pt x="168" y="91"/>
                </a:cubicBezTo>
                <a:cubicBezTo>
                  <a:pt x="178" y="181"/>
                  <a:pt x="169" y="184"/>
                  <a:pt x="250" y="200"/>
                </a:cubicBezTo>
                <a:cubicBezTo>
                  <a:pt x="313" y="225"/>
                  <a:pt x="376" y="245"/>
                  <a:pt x="441" y="263"/>
                </a:cubicBezTo>
                <a:cubicBezTo>
                  <a:pt x="465" y="270"/>
                  <a:pt x="490" y="276"/>
                  <a:pt x="514" y="282"/>
                </a:cubicBezTo>
                <a:cubicBezTo>
                  <a:pt x="532" y="287"/>
                  <a:pt x="568" y="300"/>
                  <a:pt x="568" y="300"/>
                </a:cubicBezTo>
                <a:cubicBezTo>
                  <a:pt x="672" y="404"/>
                  <a:pt x="594" y="499"/>
                  <a:pt x="495" y="563"/>
                </a:cubicBezTo>
                <a:cubicBezTo>
                  <a:pt x="451" y="632"/>
                  <a:pt x="379" y="642"/>
                  <a:pt x="304" y="654"/>
                </a:cubicBezTo>
                <a:cubicBezTo>
                  <a:pt x="262" y="651"/>
                  <a:pt x="219" y="652"/>
                  <a:pt x="177" y="645"/>
                </a:cubicBezTo>
                <a:cubicBezTo>
                  <a:pt x="164" y="643"/>
                  <a:pt x="99" y="577"/>
                  <a:pt x="86" y="563"/>
                </a:cubicBezTo>
                <a:cubicBezTo>
                  <a:pt x="80" y="545"/>
                  <a:pt x="74" y="527"/>
                  <a:pt x="68" y="509"/>
                </a:cubicBezTo>
                <a:cubicBezTo>
                  <a:pt x="64" y="496"/>
                  <a:pt x="78" y="483"/>
                  <a:pt x="86" y="472"/>
                </a:cubicBezTo>
                <a:cubicBezTo>
                  <a:pt x="116" y="431"/>
                  <a:pt x="157" y="434"/>
                  <a:pt x="204" y="427"/>
                </a:cubicBezTo>
                <a:cubicBezTo>
                  <a:pt x="281" y="402"/>
                  <a:pt x="370" y="398"/>
                  <a:pt x="450" y="391"/>
                </a:cubicBezTo>
                <a:cubicBezTo>
                  <a:pt x="497" y="375"/>
                  <a:pt x="531" y="332"/>
                  <a:pt x="559" y="291"/>
                </a:cubicBezTo>
                <a:cubicBezTo>
                  <a:pt x="572" y="250"/>
                  <a:pt x="592" y="216"/>
                  <a:pt x="568" y="172"/>
                </a:cubicBezTo>
                <a:cubicBezTo>
                  <a:pt x="563" y="162"/>
                  <a:pt x="516" y="149"/>
                  <a:pt x="504" y="145"/>
                </a:cubicBezTo>
                <a:cubicBezTo>
                  <a:pt x="452" y="162"/>
                  <a:pt x="439" y="160"/>
                  <a:pt x="423" y="209"/>
                </a:cubicBezTo>
                <a:cubicBezTo>
                  <a:pt x="430" y="287"/>
                  <a:pt x="444" y="354"/>
                  <a:pt x="468" y="427"/>
                </a:cubicBezTo>
                <a:cubicBezTo>
                  <a:pt x="464" y="467"/>
                  <a:pt x="474" y="513"/>
                  <a:pt x="450" y="545"/>
                </a:cubicBezTo>
                <a:cubicBezTo>
                  <a:pt x="375" y="645"/>
                  <a:pt x="421" y="556"/>
                  <a:pt x="395" y="6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53" name="Line 49"/>
          <p:cNvSpPr>
            <a:spLocks noChangeShapeType="1"/>
          </p:cNvSpPr>
          <p:nvPr/>
        </p:nvSpPr>
        <p:spPr bwMode="auto">
          <a:xfrm flipV="1">
            <a:off x="3149600" y="1512888"/>
            <a:ext cx="381000" cy="457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354" name="Freeform 50"/>
          <p:cNvSpPr>
            <a:spLocks/>
          </p:cNvSpPr>
          <p:nvPr/>
        </p:nvSpPr>
        <p:spPr bwMode="auto">
          <a:xfrm>
            <a:off x="3378200" y="2274888"/>
            <a:ext cx="393700" cy="508000"/>
          </a:xfrm>
          <a:custGeom>
            <a:avLst/>
            <a:gdLst/>
            <a:ahLst/>
            <a:cxnLst>
              <a:cxn ang="0">
                <a:pos x="104" y="112"/>
              </a:cxn>
              <a:cxn ang="0">
                <a:pos x="8" y="160"/>
              </a:cxn>
              <a:cxn ang="0">
                <a:pos x="56" y="208"/>
              </a:cxn>
              <a:cxn ang="0">
                <a:pos x="200" y="160"/>
              </a:cxn>
              <a:cxn ang="0">
                <a:pos x="248" y="64"/>
              </a:cxn>
              <a:cxn ang="0">
                <a:pos x="200" y="16"/>
              </a:cxn>
              <a:cxn ang="0">
                <a:pos x="104" y="16"/>
              </a:cxn>
              <a:cxn ang="0">
                <a:pos x="152" y="112"/>
              </a:cxn>
              <a:cxn ang="0">
                <a:pos x="200" y="112"/>
              </a:cxn>
              <a:cxn ang="0">
                <a:pos x="200" y="208"/>
              </a:cxn>
              <a:cxn ang="0">
                <a:pos x="200" y="304"/>
              </a:cxn>
              <a:cxn ang="0">
                <a:pos x="104" y="304"/>
              </a:cxn>
              <a:cxn ang="0">
                <a:pos x="56" y="256"/>
              </a:cxn>
              <a:cxn ang="0">
                <a:pos x="8" y="256"/>
              </a:cxn>
              <a:cxn ang="0">
                <a:pos x="56" y="160"/>
              </a:cxn>
              <a:cxn ang="0">
                <a:pos x="104" y="112"/>
              </a:cxn>
            </a:cxnLst>
            <a:rect l="0" t="0" r="r" b="b"/>
            <a:pathLst>
              <a:path w="248" h="320">
                <a:moveTo>
                  <a:pt x="104" y="112"/>
                </a:moveTo>
                <a:cubicBezTo>
                  <a:pt x="96" y="112"/>
                  <a:pt x="16" y="144"/>
                  <a:pt x="8" y="160"/>
                </a:cubicBezTo>
                <a:cubicBezTo>
                  <a:pt x="0" y="176"/>
                  <a:pt x="24" y="208"/>
                  <a:pt x="56" y="208"/>
                </a:cubicBezTo>
                <a:cubicBezTo>
                  <a:pt x="88" y="208"/>
                  <a:pt x="168" y="184"/>
                  <a:pt x="200" y="160"/>
                </a:cubicBezTo>
                <a:cubicBezTo>
                  <a:pt x="232" y="136"/>
                  <a:pt x="248" y="88"/>
                  <a:pt x="248" y="64"/>
                </a:cubicBezTo>
                <a:cubicBezTo>
                  <a:pt x="248" y="40"/>
                  <a:pt x="224" y="24"/>
                  <a:pt x="200" y="16"/>
                </a:cubicBezTo>
                <a:cubicBezTo>
                  <a:pt x="176" y="8"/>
                  <a:pt x="112" y="0"/>
                  <a:pt x="104" y="16"/>
                </a:cubicBezTo>
                <a:cubicBezTo>
                  <a:pt x="96" y="32"/>
                  <a:pt x="136" y="96"/>
                  <a:pt x="152" y="112"/>
                </a:cubicBezTo>
                <a:cubicBezTo>
                  <a:pt x="168" y="128"/>
                  <a:pt x="192" y="96"/>
                  <a:pt x="200" y="112"/>
                </a:cubicBezTo>
                <a:cubicBezTo>
                  <a:pt x="208" y="128"/>
                  <a:pt x="200" y="176"/>
                  <a:pt x="200" y="208"/>
                </a:cubicBezTo>
                <a:cubicBezTo>
                  <a:pt x="200" y="240"/>
                  <a:pt x="216" y="288"/>
                  <a:pt x="200" y="304"/>
                </a:cubicBezTo>
                <a:cubicBezTo>
                  <a:pt x="184" y="320"/>
                  <a:pt x="128" y="312"/>
                  <a:pt x="104" y="304"/>
                </a:cubicBezTo>
                <a:cubicBezTo>
                  <a:pt x="80" y="296"/>
                  <a:pt x="72" y="264"/>
                  <a:pt x="56" y="256"/>
                </a:cubicBezTo>
                <a:cubicBezTo>
                  <a:pt x="40" y="248"/>
                  <a:pt x="8" y="272"/>
                  <a:pt x="8" y="256"/>
                </a:cubicBezTo>
                <a:cubicBezTo>
                  <a:pt x="8" y="240"/>
                  <a:pt x="40" y="184"/>
                  <a:pt x="56" y="160"/>
                </a:cubicBezTo>
                <a:cubicBezTo>
                  <a:pt x="72" y="136"/>
                  <a:pt x="112" y="112"/>
                  <a:pt x="104" y="112"/>
                </a:cubicBezTo>
                <a:close/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355" name="Freeform 51"/>
          <p:cNvSpPr>
            <a:spLocks/>
          </p:cNvSpPr>
          <p:nvPr/>
        </p:nvSpPr>
        <p:spPr bwMode="auto">
          <a:xfrm rot="4333415">
            <a:off x="1836738" y="2068513"/>
            <a:ext cx="1117600" cy="838200"/>
          </a:xfrm>
          <a:custGeom>
            <a:avLst/>
            <a:gdLst/>
            <a:ahLst/>
            <a:cxnLst>
              <a:cxn ang="0">
                <a:pos x="304" y="208"/>
              </a:cxn>
              <a:cxn ang="0">
                <a:pos x="256" y="304"/>
              </a:cxn>
              <a:cxn ang="0">
                <a:pos x="256" y="496"/>
              </a:cxn>
              <a:cxn ang="0">
                <a:pos x="304" y="496"/>
              </a:cxn>
              <a:cxn ang="0">
                <a:pos x="448" y="448"/>
              </a:cxn>
              <a:cxn ang="0">
                <a:pos x="592" y="304"/>
              </a:cxn>
              <a:cxn ang="0">
                <a:pos x="544" y="256"/>
              </a:cxn>
              <a:cxn ang="0">
                <a:pos x="448" y="160"/>
              </a:cxn>
              <a:cxn ang="0">
                <a:pos x="352" y="112"/>
              </a:cxn>
              <a:cxn ang="0">
                <a:pos x="160" y="160"/>
              </a:cxn>
              <a:cxn ang="0">
                <a:pos x="160" y="256"/>
              </a:cxn>
              <a:cxn ang="0">
                <a:pos x="256" y="304"/>
              </a:cxn>
              <a:cxn ang="0">
                <a:pos x="448" y="304"/>
              </a:cxn>
              <a:cxn ang="0">
                <a:pos x="544" y="208"/>
              </a:cxn>
              <a:cxn ang="0">
                <a:pos x="640" y="208"/>
              </a:cxn>
              <a:cxn ang="0">
                <a:pos x="688" y="400"/>
              </a:cxn>
              <a:cxn ang="0">
                <a:pos x="544" y="448"/>
              </a:cxn>
              <a:cxn ang="0">
                <a:pos x="400" y="400"/>
              </a:cxn>
              <a:cxn ang="0">
                <a:pos x="400" y="304"/>
              </a:cxn>
              <a:cxn ang="0">
                <a:pos x="352" y="208"/>
              </a:cxn>
              <a:cxn ang="0">
                <a:pos x="304" y="304"/>
              </a:cxn>
              <a:cxn ang="0">
                <a:pos x="160" y="448"/>
              </a:cxn>
              <a:cxn ang="0">
                <a:pos x="16" y="400"/>
              </a:cxn>
              <a:cxn ang="0">
                <a:pos x="64" y="304"/>
              </a:cxn>
              <a:cxn ang="0">
                <a:pos x="208" y="208"/>
              </a:cxn>
              <a:cxn ang="0">
                <a:pos x="256" y="112"/>
              </a:cxn>
              <a:cxn ang="0">
                <a:pos x="256" y="16"/>
              </a:cxn>
              <a:cxn ang="0">
                <a:pos x="304" y="16"/>
              </a:cxn>
            </a:cxnLst>
            <a:rect l="0" t="0" r="r" b="b"/>
            <a:pathLst>
              <a:path w="704" h="528">
                <a:moveTo>
                  <a:pt x="304" y="208"/>
                </a:moveTo>
                <a:cubicBezTo>
                  <a:pt x="284" y="232"/>
                  <a:pt x="264" y="256"/>
                  <a:pt x="256" y="304"/>
                </a:cubicBezTo>
                <a:cubicBezTo>
                  <a:pt x="248" y="352"/>
                  <a:pt x="248" y="464"/>
                  <a:pt x="256" y="496"/>
                </a:cubicBezTo>
                <a:cubicBezTo>
                  <a:pt x="264" y="528"/>
                  <a:pt x="272" y="504"/>
                  <a:pt x="304" y="496"/>
                </a:cubicBezTo>
                <a:cubicBezTo>
                  <a:pt x="336" y="488"/>
                  <a:pt x="400" y="480"/>
                  <a:pt x="448" y="448"/>
                </a:cubicBezTo>
                <a:cubicBezTo>
                  <a:pt x="496" y="416"/>
                  <a:pt x="576" y="336"/>
                  <a:pt x="592" y="304"/>
                </a:cubicBezTo>
                <a:cubicBezTo>
                  <a:pt x="608" y="272"/>
                  <a:pt x="568" y="280"/>
                  <a:pt x="544" y="256"/>
                </a:cubicBezTo>
                <a:cubicBezTo>
                  <a:pt x="520" y="232"/>
                  <a:pt x="480" y="184"/>
                  <a:pt x="448" y="160"/>
                </a:cubicBezTo>
                <a:cubicBezTo>
                  <a:pt x="416" y="136"/>
                  <a:pt x="400" y="112"/>
                  <a:pt x="352" y="112"/>
                </a:cubicBezTo>
                <a:cubicBezTo>
                  <a:pt x="304" y="112"/>
                  <a:pt x="192" y="136"/>
                  <a:pt x="160" y="160"/>
                </a:cubicBezTo>
                <a:cubicBezTo>
                  <a:pt x="128" y="184"/>
                  <a:pt x="144" y="232"/>
                  <a:pt x="160" y="256"/>
                </a:cubicBezTo>
                <a:cubicBezTo>
                  <a:pt x="176" y="280"/>
                  <a:pt x="208" y="296"/>
                  <a:pt x="256" y="304"/>
                </a:cubicBezTo>
                <a:cubicBezTo>
                  <a:pt x="304" y="312"/>
                  <a:pt x="400" y="320"/>
                  <a:pt x="448" y="304"/>
                </a:cubicBezTo>
                <a:cubicBezTo>
                  <a:pt x="496" y="288"/>
                  <a:pt x="512" y="224"/>
                  <a:pt x="544" y="208"/>
                </a:cubicBezTo>
                <a:cubicBezTo>
                  <a:pt x="576" y="192"/>
                  <a:pt x="616" y="176"/>
                  <a:pt x="640" y="208"/>
                </a:cubicBezTo>
                <a:cubicBezTo>
                  <a:pt x="664" y="240"/>
                  <a:pt x="704" y="360"/>
                  <a:pt x="688" y="400"/>
                </a:cubicBezTo>
                <a:cubicBezTo>
                  <a:pt x="672" y="440"/>
                  <a:pt x="592" y="448"/>
                  <a:pt x="544" y="448"/>
                </a:cubicBezTo>
                <a:cubicBezTo>
                  <a:pt x="496" y="448"/>
                  <a:pt x="424" y="424"/>
                  <a:pt x="400" y="400"/>
                </a:cubicBezTo>
                <a:cubicBezTo>
                  <a:pt x="376" y="376"/>
                  <a:pt x="408" y="336"/>
                  <a:pt x="400" y="304"/>
                </a:cubicBezTo>
                <a:cubicBezTo>
                  <a:pt x="392" y="272"/>
                  <a:pt x="368" y="208"/>
                  <a:pt x="352" y="208"/>
                </a:cubicBezTo>
                <a:cubicBezTo>
                  <a:pt x="336" y="208"/>
                  <a:pt x="336" y="264"/>
                  <a:pt x="304" y="304"/>
                </a:cubicBezTo>
                <a:cubicBezTo>
                  <a:pt x="272" y="344"/>
                  <a:pt x="208" y="432"/>
                  <a:pt x="160" y="448"/>
                </a:cubicBezTo>
                <a:cubicBezTo>
                  <a:pt x="112" y="464"/>
                  <a:pt x="32" y="424"/>
                  <a:pt x="16" y="400"/>
                </a:cubicBezTo>
                <a:cubicBezTo>
                  <a:pt x="0" y="376"/>
                  <a:pt x="32" y="336"/>
                  <a:pt x="64" y="304"/>
                </a:cubicBezTo>
                <a:cubicBezTo>
                  <a:pt x="96" y="272"/>
                  <a:pt x="176" y="240"/>
                  <a:pt x="208" y="208"/>
                </a:cubicBezTo>
                <a:cubicBezTo>
                  <a:pt x="240" y="176"/>
                  <a:pt x="248" y="144"/>
                  <a:pt x="256" y="112"/>
                </a:cubicBezTo>
                <a:cubicBezTo>
                  <a:pt x="264" y="80"/>
                  <a:pt x="248" y="32"/>
                  <a:pt x="256" y="16"/>
                </a:cubicBezTo>
                <a:cubicBezTo>
                  <a:pt x="264" y="0"/>
                  <a:pt x="296" y="16"/>
                  <a:pt x="304" y="16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356" name="Freeform 52"/>
          <p:cNvSpPr>
            <a:spLocks/>
          </p:cNvSpPr>
          <p:nvPr/>
        </p:nvSpPr>
        <p:spPr bwMode="auto">
          <a:xfrm>
            <a:off x="3124200" y="4327525"/>
            <a:ext cx="277813" cy="82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57" name="Freeform 53"/>
          <p:cNvSpPr>
            <a:spLocks/>
          </p:cNvSpPr>
          <p:nvPr/>
        </p:nvSpPr>
        <p:spPr bwMode="auto">
          <a:xfrm>
            <a:off x="3276600" y="4098925"/>
            <a:ext cx="762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58" name="Freeform 54"/>
          <p:cNvSpPr>
            <a:spLocks/>
          </p:cNvSpPr>
          <p:nvPr/>
        </p:nvSpPr>
        <p:spPr bwMode="auto">
          <a:xfrm flipH="1">
            <a:off x="3352800" y="4098925"/>
            <a:ext cx="244475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59" name="Freeform 55"/>
          <p:cNvSpPr>
            <a:spLocks/>
          </p:cNvSpPr>
          <p:nvPr/>
        </p:nvSpPr>
        <p:spPr bwMode="auto">
          <a:xfrm>
            <a:off x="1981200" y="3717925"/>
            <a:ext cx="144463" cy="115888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91" y="0"/>
              </a:cxn>
            </a:cxnLst>
            <a:rect l="0" t="0" r="r" b="b"/>
            <a:pathLst>
              <a:path w="91" h="73">
                <a:moveTo>
                  <a:pt x="0" y="73"/>
                </a:moveTo>
                <a:cubicBezTo>
                  <a:pt x="29" y="29"/>
                  <a:pt x="37" y="0"/>
                  <a:pt x="91" y="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60" name="Freeform 56"/>
          <p:cNvSpPr>
            <a:spLocks/>
          </p:cNvSpPr>
          <p:nvPr/>
        </p:nvSpPr>
        <p:spPr bwMode="auto">
          <a:xfrm>
            <a:off x="2133600" y="3489325"/>
            <a:ext cx="201613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61" name="Freeform 57"/>
          <p:cNvSpPr>
            <a:spLocks/>
          </p:cNvSpPr>
          <p:nvPr/>
        </p:nvSpPr>
        <p:spPr bwMode="auto">
          <a:xfrm>
            <a:off x="2166938" y="3790950"/>
            <a:ext cx="762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62" name="Freeform 58"/>
          <p:cNvSpPr>
            <a:spLocks/>
          </p:cNvSpPr>
          <p:nvPr/>
        </p:nvSpPr>
        <p:spPr bwMode="auto">
          <a:xfrm flipH="1">
            <a:off x="2243138" y="3790950"/>
            <a:ext cx="244475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63" name="Freeform 59"/>
          <p:cNvSpPr>
            <a:spLocks/>
          </p:cNvSpPr>
          <p:nvPr/>
        </p:nvSpPr>
        <p:spPr bwMode="auto">
          <a:xfrm>
            <a:off x="1981200" y="4022725"/>
            <a:ext cx="414338" cy="136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64" name="Freeform 60"/>
          <p:cNvSpPr>
            <a:spLocks/>
          </p:cNvSpPr>
          <p:nvPr/>
        </p:nvSpPr>
        <p:spPr bwMode="auto">
          <a:xfrm flipH="1">
            <a:off x="1905000" y="3565525"/>
            <a:ext cx="119063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9"/>
              </a:cxn>
              <a:cxn ang="0">
                <a:pos x="55" y="36"/>
              </a:cxn>
              <a:cxn ang="0">
                <a:pos x="127" y="100"/>
              </a:cxn>
            </a:cxnLst>
            <a:rect l="0" t="0" r="r" b="b"/>
            <a:pathLst>
              <a:path w="127" h="100">
                <a:moveTo>
                  <a:pt x="0" y="0"/>
                </a:moveTo>
                <a:cubicBezTo>
                  <a:pt x="12" y="3"/>
                  <a:pt x="26" y="2"/>
                  <a:pt x="37" y="9"/>
                </a:cubicBezTo>
                <a:cubicBezTo>
                  <a:pt x="46" y="15"/>
                  <a:pt x="48" y="28"/>
                  <a:pt x="55" y="36"/>
                </a:cubicBezTo>
                <a:cubicBezTo>
                  <a:pt x="76" y="62"/>
                  <a:pt x="104" y="77"/>
                  <a:pt x="127" y="10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65" name="Line 61"/>
          <p:cNvSpPr>
            <a:spLocks noChangeShapeType="1"/>
          </p:cNvSpPr>
          <p:nvPr/>
        </p:nvSpPr>
        <p:spPr bwMode="auto">
          <a:xfrm>
            <a:off x="7512050" y="4373563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66" name="Line 62"/>
          <p:cNvSpPr>
            <a:spLocks noChangeShapeType="1"/>
          </p:cNvSpPr>
          <p:nvPr/>
        </p:nvSpPr>
        <p:spPr bwMode="auto">
          <a:xfrm>
            <a:off x="6938963" y="3906838"/>
            <a:ext cx="0" cy="739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67" name="Line 63"/>
          <p:cNvSpPr>
            <a:spLocks noChangeShapeType="1"/>
          </p:cNvSpPr>
          <p:nvPr/>
        </p:nvSpPr>
        <p:spPr bwMode="auto">
          <a:xfrm>
            <a:off x="7319963" y="449421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68" name="Line 64"/>
          <p:cNvSpPr>
            <a:spLocks noChangeShapeType="1"/>
          </p:cNvSpPr>
          <p:nvPr/>
        </p:nvSpPr>
        <p:spPr bwMode="auto">
          <a:xfrm>
            <a:off x="6253163" y="426561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69" name="Line 65"/>
          <p:cNvSpPr>
            <a:spLocks noChangeShapeType="1"/>
          </p:cNvSpPr>
          <p:nvPr/>
        </p:nvSpPr>
        <p:spPr bwMode="auto">
          <a:xfrm>
            <a:off x="7091363" y="4135438"/>
            <a:ext cx="0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70" name="Line 66"/>
          <p:cNvSpPr>
            <a:spLocks noChangeShapeType="1"/>
          </p:cNvSpPr>
          <p:nvPr/>
        </p:nvSpPr>
        <p:spPr bwMode="auto">
          <a:xfrm>
            <a:off x="6405563" y="4135438"/>
            <a:ext cx="0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71" name="Line 67"/>
          <p:cNvSpPr>
            <a:spLocks noChangeShapeType="1"/>
          </p:cNvSpPr>
          <p:nvPr/>
        </p:nvSpPr>
        <p:spPr bwMode="auto">
          <a:xfrm>
            <a:off x="6481763" y="3830638"/>
            <a:ext cx="0" cy="815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72" name="Rectangle 68"/>
          <p:cNvSpPr>
            <a:spLocks noChangeArrowheads="1"/>
          </p:cNvSpPr>
          <p:nvPr/>
        </p:nvSpPr>
        <p:spPr bwMode="auto">
          <a:xfrm>
            <a:off x="6172200" y="5181600"/>
            <a:ext cx="101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MS/MS</a:t>
            </a:r>
          </a:p>
        </p:txBody>
      </p:sp>
      <p:sp>
        <p:nvSpPr>
          <p:cNvPr id="482373" name="Freeform 69"/>
          <p:cNvSpPr>
            <a:spLocks/>
          </p:cNvSpPr>
          <p:nvPr/>
        </p:nvSpPr>
        <p:spPr bwMode="auto">
          <a:xfrm>
            <a:off x="2362200" y="4951413"/>
            <a:ext cx="250825" cy="160337"/>
          </a:xfrm>
          <a:custGeom>
            <a:avLst/>
            <a:gdLst/>
            <a:ahLst/>
            <a:cxnLst>
              <a:cxn ang="0">
                <a:pos x="0" y="101"/>
              </a:cxn>
              <a:cxn ang="0">
                <a:pos x="100" y="19"/>
              </a:cxn>
              <a:cxn ang="0">
                <a:pos x="154" y="1"/>
              </a:cxn>
              <a:cxn ang="0">
                <a:pos x="145" y="10"/>
              </a:cxn>
            </a:cxnLst>
            <a:rect l="0" t="0" r="r" b="b"/>
            <a:pathLst>
              <a:path w="158" h="101">
                <a:moveTo>
                  <a:pt x="0" y="101"/>
                </a:moveTo>
                <a:cubicBezTo>
                  <a:pt x="72" y="52"/>
                  <a:pt x="38" y="79"/>
                  <a:pt x="100" y="19"/>
                </a:cubicBezTo>
                <a:cubicBezTo>
                  <a:pt x="114" y="6"/>
                  <a:pt x="136" y="7"/>
                  <a:pt x="154" y="1"/>
                </a:cubicBezTo>
                <a:cubicBezTo>
                  <a:pt x="158" y="0"/>
                  <a:pt x="148" y="7"/>
                  <a:pt x="145" y="1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74" name="Freeform 70"/>
          <p:cNvSpPr>
            <a:spLocks/>
          </p:cNvSpPr>
          <p:nvPr/>
        </p:nvSpPr>
        <p:spPr bwMode="auto">
          <a:xfrm>
            <a:off x="2260600" y="5097463"/>
            <a:ext cx="476250" cy="1000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" y="63"/>
              </a:cxn>
              <a:cxn ang="0">
                <a:pos x="300" y="36"/>
              </a:cxn>
            </a:cxnLst>
            <a:rect l="0" t="0" r="r" b="b"/>
            <a:pathLst>
              <a:path w="300" h="63">
                <a:moveTo>
                  <a:pt x="0" y="0"/>
                </a:moveTo>
                <a:cubicBezTo>
                  <a:pt x="31" y="20"/>
                  <a:pt x="65" y="51"/>
                  <a:pt x="100" y="63"/>
                </a:cubicBezTo>
                <a:cubicBezTo>
                  <a:pt x="182" y="51"/>
                  <a:pt x="216" y="36"/>
                  <a:pt x="300" y="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75" name="Line 71"/>
          <p:cNvSpPr>
            <a:spLocks noChangeShapeType="1"/>
          </p:cNvSpPr>
          <p:nvPr/>
        </p:nvSpPr>
        <p:spPr bwMode="auto">
          <a:xfrm>
            <a:off x="2486025" y="5022850"/>
            <a:ext cx="123825" cy="142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76" name="Line 72"/>
          <p:cNvSpPr>
            <a:spLocks noChangeShapeType="1"/>
          </p:cNvSpPr>
          <p:nvPr/>
        </p:nvSpPr>
        <p:spPr bwMode="auto">
          <a:xfrm>
            <a:off x="2540000" y="523875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77" name="Line 73"/>
          <p:cNvSpPr>
            <a:spLocks noChangeShapeType="1"/>
          </p:cNvSpPr>
          <p:nvPr/>
        </p:nvSpPr>
        <p:spPr bwMode="auto">
          <a:xfrm>
            <a:off x="2511425" y="5767388"/>
            <a:ext cx="123825" cy="142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78" name="Line 74"/>
          <p:cNvSpPr>
            <a:spLocks noChangeShapeType="1"/>
          </p:cNvSpPr>
          <p:nvPr/>
        </p:nvSpPr>
        <p:spPr bwMode="auto">
          <a:xfrm flipV="1">
            <a:off x="2438400" y="5713413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379" name="Line 75"/>
          <p:cNvSpPr>
            <a:spLocks noChangeShapeType="1"/>
          </p:cNvSpPr>
          <p:nvPr/>
        </p:nvSpPr>
        <p:spPr bwMode="auto">
          <a:xfrm flipH="1">
            <a:off x="2743200" y="5794375"/>
            <a:ext cx="76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380" name="Line 76"/>
          <p:cNvSpPr>
            <a:spLocks noChangeShapeType="1"/>
          </p:cNvSpPr>
          <p:nvPr/>
        </p:nvSpPr>
        <p:spPr bwMode="auto">
          <a:xfrm flipH="1">
            <a:off x="2489200" y="6038850"/>
            <a:ext cx="762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381" name="Line 77"/>
          <p:cNvSpPr>
            <a:spLocks noChangeShapeType="1"/>
          </p:cNvSpPr>
          <p:nvPr/>
        </p:nvSpPr>
        <p:spPr bwMode="auto">
          <a:xfrm flipH="1">
            <a:off x="2616200" y="5835650"/>
            <a:ext cx="762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382" name="Line 78"/>
          <p:cNvSpPr>
            <a:spLocks noChangeShapeType="1"/>
          </p:cNvSpPr>
          <p:nvPr/>
        </p:nvSpPr>
        <p:spPr bwMode="auto">
          <a:xfrm flipH="1">
            <a:off x="2286000" y="5789613"/>
            <a:ext cx="76200" cy="55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383" name="Line 79"/>
          <p:cNvSpPr>
            <a:spLocks noChangeShapeType="1"/>
          </p:cNvSpPr>
          <p:nvPr/>
        </p:nvSpPr>
        <p:spPr bwMode="auto">
          <a:xfrm>
            <a:off x="2514600" y="449421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84" name="Rectangle 80"/>
          <p:cNvSpPr>
            <a:spLocks noChangeArrowheads="1"/>
          </p:cNvSpPr>
          <p:nvPr/>
        </p:nvSpPr>
        <p:spPr bwMode="auto">
          <a:xfrm>
            <a:off x="2943225" y="4554538"/>
            <a:ext cx="113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Isolation</a:t>
            </a:r>
          </a:p>
        </p:txBody>
      </p:sp>
      <p:sp>
        <p:nvSpPr>
          <p:cNvPr id="482385" name="Text Box 81"/>
          <p:cNvSpPr txBox="1">
            <a:spLocks noChangeArrowheads="1"/>
          </p:cNvSpPr>
          <p:nvPr/>
        </p:nvSpPr>
        <p:spPr bwMode="auto">
          <a:xfrm>
            <a:off x="0" y="1979613"/>
            <a:ext cx="2062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Cross-Linked</a:t>
            </a:r>
          </a:p>
          <a:p>
            <a:pPr algn="ctr" eaLnBrk="0" hangingPunct="0"/>
            <a:r>
              <a:rPr lang="en-US" sz="2000">
                <a:solidFill>
                  <a:srgbClr val="13528A"/>
                </a:solidFill>
              </a:rPr>
              <a:t>Protein Complex</a:t>
            </a:r>
          </a:p>
        </p:txBody>
      </p:sp>
      <p:sp>
        <p:nvSpPr>
          <p:cNvPr id="482386" name="Line 82"/>
          <p:cNvSpPr>
            <a:spLocks noChangeShapeType="1"/>
          </p:cNvSpPr>
          <p:nvPr/>
        </p:nvSpPr>
        <p:spPr bwMode="auto">
          <a:xfrm>
            <a:off x="7848600" y="3427413"/>
            <a:ext cx="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87" name="Rectangle 83"/>
          <p:cNvSpPr>
            <a:spLocks noChangeArrowheads="1"/>
          </p:cNvSpPr>
          <p:nvPr/>
        </p:nvSpPr>
        <p:spPr bwMode="auto">
          <a:xfrm>
            <a:off x="3810000" y="76200"/>
            <a:ext cx="52578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Interaction Sites by </a:t>
            </a:r>
            <a:br>
              <a:rPr lang="en-US" sz="2800" b="1" dirty="0">
                <a:latin typeface="Comic Sans MS" pitchFamily="66" charset="0"/>
              </a:rPr>
            </a:br>
            <a:r>
              <a:rPr lang="en-US" sz="2800" b="1" dirty="0">
                <a:latin typeface="Comic Sans MS" pitchFamily="66" charset="0"/>
              </a:rPr>
              <a:t>Chemical Cross-Linking</a:t>
            </a:r>
          </a:p>
        </p:txBody>
      </p:sp>
      <p:sp>
        <p:nvSpPr>
          <p:cNvPr id="482388" name="Line 84"/>
          <p:cNvSpPr>
            <a:spLocks noChangeShapeType="1"/>
          </p:cNvSpPr>
          <p:nvPr/>
        </p:nvSpPr>
        <p:spPr bwMode="auto">
          <a:xfrm>
            <a:off x="3943350" y="1066800"/>
            <a:ext cx="4984750" cy="1588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397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2800" b="1">
                <a:latin typeface="Comic Sans MS" pitchFamily="66" charset="0"/>
              </a:rPr>
              <a:t>Cross-linking</a:t>
            </a:r>
          </a:p>
        </p:txBody>
      </p:sp>
      <p:sp>
        <p:nvSpPr>
          <p:cNvPr id="2052" name="Line 88"/>
          <p:cNvSpPr>
            <a:spLocks noChangeShapeType="1"/>
          </p:cNvSpPr>
          <p:nvPr/>
        </p:nvSpPr>
        <p:spPr bwMode="auto">
          <a:xfrm>
            <a:off x="609600" y="477838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1928813" y="1000125"/>
            <a:ext cx="4965700" cy="136525"/>
            <a:chOff x="1928794" y="1000108"/>
            <a:chExt cx="4966422" cy="214314"/>
          </a:xfrm>
        </p:grpSpPr>
        <p:sp>
          <p:nvSpPr>
            <p:cNvPr id="12" name="Rectangle 11"/>
            <p:cNvSpPr/>
            <p:nvPr/>
          </p:nvSpPr>
          <p:spPr>
            <a:xfrm>
              <a:off x="1928794" y="1000108"/>
              <a:ext cx="1000270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29064" y="1000108"/>
              <a:ext cx="330248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74440" y="1000108"/>
              <a:ext cx="520776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54549" y="1000108"/>
              <a:ext cx="660496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44084" y="1000108"/>
              <a:ext cx="749409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08964" y="1000108"/>
              <a:ext cx="250861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10282" y="1000108"/>
              <a:ext cx="1000270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59826" y="1000108"/>
              <a:ext cx="500136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026754" y="2058436"/>
            <a:ext cx="330200" cy="214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711825" y="2071688"/>
            <a:ext cx="500063" cy="214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669442" y="1928813"/>
            <a:ext cx="1000125" cy="500062"/>
            <a:chOff x="642938" y="1928813"/>
            <a:chExt cx="1000125" cy="500062"/>
          </a:xfrm>
        </p:grpSpPr>
        <p:sp>
          <p:nvSpPr>
            <p:cNvPr id="45" name="Rectangle 44"/>
            <p:cNvSpPr/>
            <p:nvPr/>
          </p:nvSpPr>
          <p:spPr>
            <a:xfrm>
              <a:off x="642938" y="2071688"/>
              <a:ext cx="1000125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6" name="Straight Connector 55"/>
            <p:cNvCxnSpPr>
              <a:endCxn id="45" idx="0"/>
            </p:cNvCxnSpPr>
            <p:nvPr/>
          </p:nvCxnSpPr>
          <p:spPr>
            <a:xfrm rot="16200000" flipH="1">
              <a:off x="1071562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13573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7858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2737194" y="1916906"/>
            <a:ext cx="660400" cy="500062"/>
            <a:chOff x="2714625" y="1928813"/>
            <a:chExt cx="660400" cy="500062"/>
          </a:xfrm>
        </p:grpSpPr>
        <p:sp>
          <p:nvSpPr>
            <p:cNvPr id="48" name="Rectangle 47"/>
            <p:cNvSpPr/>
            <p:nvPr/>
          </p:nvSpPr>
          <p:spPr>
            <a:xfrm>
              <a:off x="2714625" y="2071688"/>
              <a:ext cx="660400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16200000" flipH="1">
              <a:off x="2928937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143250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3723240" y="2070652"/>
            <a:ext cx="1000125" cy="214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5158340" y="1928813"/>
            <a:ext cx="249237" cy="357187"/>
            <a:chOff x="5145088" y="1928813"/>
            <a:chExt cx="249237" cy="357187"/>
          </a:xfrm>
        </p:grpSpPr>
        <p:sp>
          <p:nvSpPr>
            <p:cNvPr id="50" name="Rectangle 49"/>
            <p:cNvSpPr/>
            <p:nvPr/>
          </p:nvSpPr>
          <p:spPr>
            <a:xfrm>
              <a:off x="5145088" y="2071688"/>
              <a:ext cx="249237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 rot="16200000" flipH="1">
              <a:off x="5214937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7630319" y="1916907"/>
            <a:ext cx="500062" cy="357187"/>
            <a:chOff x="7640638" y="1928813"/>
            <a:chExt cx="500062" cy="357187"/>
          </a:xfrm>
        </p:grpSpPr>
        <p:sp>
          <p:nvSpPr>
            <p:cNvPr id="47" name="Rectangle 46"/>
            <p:cNvSpPr/>
            <p:nvPr/>
          </p:nvSpPr>
          <p:spPr>
            <a:xfrm>
              <a:off x="7640638" y="2071688"/>
              <a:ext cx="500062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6200000" flipH="1">
              <a:off x="7929562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928813" y="1000125"/>
            <a:ext cx="4973637" cy="136525"/>
            <a:chOff x="642910" y="1571612"/>
            <a:chExt cx="7496267" cy="214314"/>
          </a:xfrm>
        </p:grpSpPr>
        <p:sp>
          <p:nvSpPr>
            <p:cNvPr id="86" name="Rectangle 85"/>
            <p:cNvSpPr/>
            <p:nvPr/>
          </p:nvSpPr>
          <p:spPr>
            <a:xfrm>
              <a:off x="642910" y="1571612"/>
              <a:ext cx="1000140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999559" y="1571612"/>
              <a:ext cx="330190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639108" y="1571612"/>
              <a:ext cx="500069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714971" y="1571612"/>
              <a:ext cx="660380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603076" y="1571612"/>
              <a:ext cx="751302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143541" y="1571612"/>
              <a:ext cx="248839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707933" y="1571612"/>
              <a:ext cx="1000140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710607" y="1571612"/>
              <a:ext cx="500069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7630319" y="1934816"/>
            <a:ext cx="500062" cy="357187"/>
            <a:chOff x="7640638" y="1928813"/>
            <a:chExt cx="500062" cy="357187"/>
          </a:xfrm>
        </p:grpSpPr>
        <p:sp>
          <p:nvSpPr>
            <p:cNvPr id="68" name="Rectangle 67"/>
            <p:cNvSpPr/>
            <p:nvPr/>
          </p:nvSpPr>
          <p:spPr>
            <a:xfrm>
              <a:off x="7640638" y="2071688"/>
              <a:ext cx="500062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 rot="16200000" flipH="1">
              <a:off x="7929562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89"/>
          <p:cNvSpPr>
            <a:spLocks noChangeArrowheads="1"/>
          </p:cNvSpPr>
          <p:nvPr/>
        </p:nvSpPr>
        <p:spPr bwMode="auto">
          <a:xfrm>
            <a:off x="866775" y="500063"/>
            <a:ext cx="1919288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000">
                <a:solidFill>
                  <a:srgbClr val="000066"/>
                </a:solidFill>
                <a:latin typeface="Comic Sans MS" pitchFamily="66" charset="0"/>
              </a:rPr>
              <a:t>protein</a:t>
            </a:r>
          </a:p>
        </p:txBody>
      </p:sp>
      <p:grpSp>
        <p:nvGrpSpPr>
          <p:cNvPr id="107" name="Group 41"/>
          <p:cNvGrpSpPr>
            <a:grpSpLocks/>
          </p:cNvGrpSpPr>
          <p:nvPr/>
        </p:nvGrpSpPr>
        <p:grpSpPr bwMode="auto">
          <a:xfrm>
            <a:off x="672548" y="1931504"/>
            <a:ext cx="1000125" cy="500062"/>
            <a:chOff x="642938" y="1928813"/>
            <a:chExt cx="1000125" cy="500062"/>
          </a:xfrm>
        </p:grpSpPr>
        <p:sp>
          <p:nvSpPr>
            <p:cNvPr id="108" name="Rectangle 107"/>
            <p:cNvSpPr/>
            <p:nvPr/>
          </p:nvSpPr>
          <p:spPr>
            <a:xfrm>
              <a:off x="642938" y="2071688"/>
              <a:ext cx="1000125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9" name="Straight Connector 108"/>
            <p:cNvCxnSpPr>
              <a:endCxn id="108" idx="0"/>
            </p:cNvCxnSpPr>
            <p:nvPr/>
          </p:nvCxnSpPr>
          <p:spPr>
            <a:xfrm rot="16200000" flipH="1">
              <a:off x="1071562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13573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6200000" flipH="1">
              <a:off x="7858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2737194" y="1931504"/>
            <a:ext cx="660400" cy="500062"/>
            <a:chOff x="2714625" y="1928813"/>
            <a:chExt cx="660400" cy="500062"/>
          </a:xfrm>
        </p:grpSpPr>
        <p:sp>
          <p:nvSpPr>
            <p:cNvPr id="113" name="Rectangle 112"/>
            <p:cNvSpPr/>
            <p:nvPr/>
          </p:nvSpPr>
          <p:spPr>
            <a:xfrm>
              <a:off x="2714625" y="2071688"/>
              <a:ext cx="660400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4" name="Straight Connector 113"/>
            <p:cNvCxnSpPr/>
            <p:nvPr/>
          </p:nvCxnSpPr>
          <p:spPr>
            <a:xfrm rot="16200000" flipH="1">
              <a:off x="2928937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 flipH="1">
              <a:off x="3143250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5158408" y="1931504"/>
            <a:ext cx="249237" cy="357187"/>
            <a:chOff x="5145088" y="1928813"/>
            <a:chExt cx="249237" cy="357187"/>
          </a:xfrm>
        </p:grpSpPr>
        <p:sp>
          <p:nvSpPr>
            <p:cNvPr id="117" name="Rectangle 116"/>
            <p:cNvSpPr/>
            <p:nvPr/>
          </p:nvSpPr>
          <p:spPr>
            <a:xfrm>
              <a:off x="5145088" y="2071688"/>
              <a:ext cx="249237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 rot="16200000" flipH="1">
              <a:off x="5214937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6606208" y="1931504"/>
            <a:ext cx="750888" cy="500062"/>
            <a:chOff x="6604000" y="1928813"/>
            <a:chExt cx="750888" cy="500062"/>
          </a:xfrm>
        </p:grpSpPr>
        <p:sp>
          <p:nvSpPr>
            <p:cNvPr id="120" name="Rectangle 119"/>
            <p:cNvSpPr/>
            <p:nvPr/>
          </p:nvSpPr>
          <p:spPr>
            <a:xfrm>
              <a:off x="6604000" y="2071688"/>
              <a:ext cx="750888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1" name="Straight Connector 120"/>
            <p:cNvCxnSpPr/>
            <p:nvPr/>
          </p:nvCxnSpPr>
          <p:spPr>
            <a:xfrm rot="16200000" flipH="1">
              <a:off x="70723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6715125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6606208" y="1918252"/>
            <a:ext cx="750888" cy="500062"/>
            <a:chOff x="6604000" y="1928813"/>
            <a:chExt cx="750888" cy="500062"/>
          </a:xfrm>
        </p:grpSpPr>
        <p:sp>
          <p:nvSpPr>
            <p:cNvPr id="49" name="Rectangle 48"/>
            <p:cNvSpPr/>
            <p:nvPr/>
          </p:nvSpPr>
          <p:spPr>
            <a:xfrm>
              <a:off x="6604000" y="2071688"/>
              <a:ext cx="750888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 rot="16200000" flipH="1">
              <a:off x="70723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6715125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66"/>
          <p:cNvGrpSpPr>
            <a:grpSpLocks/>
          </p:cNvGrpSpPr>
          <p:nvPr/>
        </p:nvGrpSpPr>
        <p:grpSpPr bwMode="auto">
          <a:xfrm>
            <a:off x="7043738" y="3833813"/>
            <a:ext cx="500062" cy="357187"/>
            <a:chOff x="7640638" y="1928813"/>
            <a:chExt cx="500062" cy="357187"/>
          </a:xfrm>
        </p:grpSpPr>
        <p:sp>
          <p:nvSpPr>
            <p:cNvPr id="160" name="Rectangle 159"/>
            <p:cNvSpPr/>
            <p:nvPr/>
          </p:nvSpPr>
          <p:spPr>
            <a:xfrm>
              <a:off x="7640638" y="2071688"/>
              <a:ext cx="500062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1" name="Straight Connector 160"/>
            <p:cNvCxnSpPr/>
            <p:nvPr/>
          </p:nvCxnSpPr>
          <p:spPr>
            <a:xfrm rot="16200000" flipH="1">
              <a:off x="7929562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41"/>
          <p:cNvGrpSpPr>
            <a:grpSpLocks/>
          </p:cNvGrpSpPr>
          <p:nvPr/>
        </p:nvGrpSpPr>
        <p:grpSpPr bwMode="auto">
          <a:xfrm>
            <a:off x="1971675" y="3627990"/>
            <a:ext cx="1000125" cy="500062"/>
            <a:chOff x="642938" y="1928813"/>
            <a:chExt cx="1000125" cy="500062"/>
          </a:xfrm>
        </p:grpSpPr>
        <p:sp>
          <p:nvSpPr>
            <p:cNvPr id="163" name="Rectangle 162"/>
            <p:cNvSpPr/>
            <p:nvPr/>
          </p:nvSpPr>
          <p:spPr>
            <a:xfrm>
              <a:off x="642938" y="2071688"/>
              <a:ext cx="1000125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4" name="Straight Connector 163"/>
            <p:cNvCxnSpPr>
              <a:endCxn id="163" idx="0"/>
            </p:cNvCxnSpPr>
            <p:nvPr/>
          </p:nvCxnSpPr>
          <p:spPr>
            <a:xfrm rot="16200000" flipH="1">
              <a:off x="1071562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13573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7858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30"/>
          <p:cNvGrpSpPr/>
          <p:nvPr/>
        </p:nvGrpSpPr>
        <p:grpSpPr>
          <a:xfrm>
            <a:off x="1905000" y="4071938"/>
            <a:ext cx="660400" cy="500062"/>
            <a:chOff x="2714625" y="1928813"/>
            <a:chExt cx="660400" cy="500062"/>
          </a:xfrm>
        </p:grpSpPr>
        <p:sp>
          <p:nvSpPr>
            <p:cNvPr id="168" name="Rectangle 167"/>
            <p:cNvSpPr/>
            <p:nvPr/>
          </p:nvSpPr>
          <p:spPr>
            <a:xfrm>
              <a:off x="2714625" y="2071688"/>
              <a:ext cx="660400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9" name="Straight Connector 168"/>
            <p:cNvCxnSpPr/>
            <p:nvPr/>
          </p:nvCxnSpPr>
          <p:spPr>
            <a:xfrm rot="16200000" flipH="1">
              <a:off x="2928937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3143250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34"/>
          <p:cNvGrpSpPr/>
          <p:nvPr/>
        </p:nvGrpSpPr>
        <p:grpSpPr>
          <a:xfrm>
            <a:off x="3756992" y="3886200"/>
            <a:ext cx="249237" cy="357187"/>
            <a:chOff x="5145088" y="1928813"/>
            <a:chExt cx="249237" cy="357187"/>
          </a:xfrm>
        </p:grpSpPr>
        <p:sp>
          <p:nvSpPr>
            <p:cNvPr id="172" name="Rectangle 171"/>
            <p:cNvSpPr/>
            <p:nvPr/>
          </p:nvSpPr>
          <p:spPr>
            <a:xfrm>
              <a:off x="5145088" y="2071688"/>
              <a:ext cx="249237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3" name="Straight Connector 172"/>
            <p:cNvCxnSpPr/>
            <p:nvPr/>
          </p:nvCxnSpPr>
          <p:spPr>
            <a:xfrm rot="16200000" flipH="1">
              <a:off x="5214937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37"/>
          <p:cNvGrpSpPr/>
          <p:nvPr/>
        </p:nvGrpSpPr>
        <p:grpSpPr>
          <a:xfrm>
            <a:off x="4724400" y="3429000"/>
            <a:ext cx="750888" cy="500062"/>
            <a:chOff x="6604000" y="1928813"/>
            <a:chExt cx="750888" cy="500062"/>
          </a:xfrm>
        </p:grpSpPr>
        <p:sp>
          <p:nvSpPr>
            <p:cNvPr id="175" name="Rectangle 174"/>
            <p:cNvSpPr/>
            <p:nvPr/>
          </p:nvSpPr>
          <p:spPr>
            <a:xfrm>
              <a:off x="6604000" y="2071688"/>
              <a:ext cx="750888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6" name="Straight Connector 175"/>
            <p:cNvCxnSpPr/>
            <p:nvPr/>
          </p:nvCxnSpPr>
          <p:spPr>
            <a:xfrm rot="16200000" flipH="1">
              <a:off x="70723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6715125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41"/>
          <p:cNvGrpSpPr>
            <a:grpSpLocks/>
          </p:cNvGrpSpPr>
          <p:nvPr/>
        </p:nvGrpSpPr>
        <p:grpSpPr bwMode="auto">
          <a:xfrm>
            <a:off x="3114675" y="3389450"/>
            <a:ext cx="1000125" cy="500062"/>
            <a:chOff x="642938" y="1928813"/>
            <a:chExt cx="1000125" cy="500062"/>
          </a:xfrm>
        </p:grpSpPr>
        <p:sp>
          <p:nvSpPr>
            <p:cNvPr id="179" name="Rectangle 178"/>
            <p:cNvSpPr/>
            <p:nvPr/>
          </p:nvSpPr>
          <p:spPr>
            <a:xfrm>
              <a:off x="642938" y="2071688"/>
              <a:ext cx="1000125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0" name="Straight Connector 179"/>
            <p:cNvCxnSpPr>
              <a:endCxn id="179" idx="0"/>
            </p:cNvCxnSpPr>
            <p:nvPr/>
          </p:nvCxnSpPr>
          <p:spPr>
            <a:xfrm rot="16200000" flipH="1">
              <a:off x="1071562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16200000" flipH="1">
              <a:off x="13573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7858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41"/>
          <p:cNvGrpSpPr>
            <a:grpSpLocks/>
          </p:cNvGrpSpPr>
          <p:nvPr/>
        </p:nvGrpSpPr>
        <p:grpSpPr bwMode="auto">
          <a:xfrm>
            <a:off x="4760844" y="3869842"/>
            <a:ext cx="1000125" cy="500062"/>
            <a:chOff x="642938" y="1928813"/>
            <a:chExt cx="1000125" cy="500062"/>
          </a:xfrm>
        </p:grpSpPr>
        <p:sp>
          <p:nvSpPr>
            <p:cNvPr id="184" name="Rectangle 183"/>
            <p:cNvSpPr/>
            <p:nvPr/>
          </p:nvSpPr>
          <p:spPr>
            <a:xfrm>
              <a:off x="642938" y="2071688"/>
              <a:ext cx="1000125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5" name="Straight Connector 184"/>
            <p:cNvCxnSpPr>
              <a:endCxn id="184" idx="0"/>
            </p:cNvCxnSpPr>
            <p:nvPr/>
          </p:nvCxnSpPr>
          <p:spPr>
            <a:xfrm rot="16200000" flipH="1">
              <a:off x="1071562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13573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7858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51"/>
          <p:cNvGrpSpPr/>
          <p:nvPr/>
        </p:nvGrpSpPr>
        <p:grpSpPr>
          <a:xfrm>
            <a:off x="6157361" y="3962400"/>
            <a:ext cx="249237" cy="357187"/>
            <a:chOff x="5145088" y="1928813"/>
            <a:chExt cx="249237" cy="357187"/>
          </a:xfrm>
        </p:grpSpPr>
        <p:sp>
          <p:nvSpPr>
            <p:cNvPr id="189" name="Rectangle 188"/>
            <p:cNvSpPr/>
            <p:nvPr/>
          </p:nvSpPr>
          <p:spPr>
            <a:xfrm>
              <a:off x="5145088" y="2071688"/>
              <a:ext cx="249237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0" name="Straight Connector 189"/>
            <p:cNvCxnSpPr/>
            <p:nvPr/>
          </p:nvCxnSpPr>
          <p:spPr>
            <a:xfrm rot="16200000" flipH="1">
              <a:off x="5214937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Group 154"/>
          <p:cNvGrpSpPr/>
          <p:nvPr/>
        </p:nvGrpSpPr>
        <p:grpSpPr>
          <a:xfrm>
            <a:off x="5760969" y="3505200"/>
            <a:ext cx="750888" cy="500062"/>
            <a:chOff x="6604000" y="1928813"/>
            <a:chExt cx="750888" cy="500062"/>
          </a:xfrm>
        </p:grpSpPr>
        <p:sp>
          <p:nvSpPr>
            <p:cNvPr id="192" name="Rectangle 191"/>
            <p:cNvSpPr/>
            <p:nvPr/>
          </p:nvSpPr>
          <p:spPr>
            <a:xfrm>
              <a:off x="6604000" y="2071688"/>
              <a:ext cx="750888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3" name="Straight Connector 192"/>
            <p:cNvCxnSpPr/>
            <p:nvPr/>
          </p:nvCxnSpPr>
          <p:spPr>
            <a:xfrm rot="16200000" flipH="1">
              <a:off x="70723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 flipH="1">
              <a:off x="6715125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 151"/>
          <p:cNvGrpSpPr/>
          <p:nvPr/>
        </p:nvGrpSpPr>
        <p:grpSpPr>
          <a:xfrm flipV="1">
            <a:off x="7268059" y="3529013"/>
            <a:ext cx="249237" cy="357187"/>
            <a:chOff x="5145088" y="1928813"/>
            <a:chExt cx="249237" cy="357187"/>
          </a:xfrm>
        </p:grpSpPr>
        <p:sp>
          <p:nvSpPr>
            <p:cNvPr id="196" name="Rectangle 195"/>
            <p:cNvSpPr/>
            <p:nvPr/>
          </p:nvSpPr>
          <p:spPr>
            <a:xfrm>
              <a:off x="5145088" y="2071688"/>
              <a:ext cx="249237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7" name="Straight Connector 196"/>
            <p:cNvCxnSpPr/>
            <p:nvPr/>
          </p:nvCxnSpPr>
          <p:spPr>
            <a:xfrm rot="16200000" flipH="1">
              <a:off x="5214937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69"/>
          <p:cNvGrpSpPr>
            <a:grpSpLocks/>
          </p:cNvGrpSpPr>
          <p:nvPr/>
        </p:nvGrpSpPr>
        <p:grpSpPr bwMode="auto">
          <a:xfrm>
            <a:off x="714375" y="3624262"/>
            <a:ext cx="8072438" cy="2928938"/>
            <a:chOff x="714348" y="3857631"/>
            <a:chExt cx="8072494" cy="2928958"/>
          </a:xfrm>
        </p:grpSpPr>
        <p:sp>
          <p:nvSpPr>
            <p:cNvPr id="199" name="Rectangle 89"/>
            <p:cNvSpPr>
              <a:spLocks noChangeArrowheads="1"/>
            </p:cNvSpPr>
            <p:nvPr/>
          </p:nvSpPr>
          <p:spPr bwMode="auto">
            <a:xfrm>
              <a:off x="714348" y="3857631"/>
              <a:ext cx="8072494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sv-SE" sz="2400" dirty="0">
                  <a:solidFill>
                    <a:srgbClr val="000066"/>
                  </a:solidFill>
                  <a:latin typeface="Comic Sans MS" pitchFamily="66" charset="0"/>
                </a:rPr>
                <a:t>n peptides with reactive groups</a:t>
              </a:r>
            </a:p>
            <a:p>
              <a:pPr algn="ctr"/>
              <a:endParaRPr lang="sv-SE" sz="2400" dirty="0">
                <a:solidFill>
                  <a:srgbClr val="000066"/>
                </a:solidFill>
                <a:latin typeface="Comic Sans MS" pitchFamily="66" charset="0"/>
              </a:endParaRPr>
            </a:p>
            <a:p>
              <a:pPr algn="ctr"/>
              <a:r>
                <a:rPr lang="sv-SE" sz="2400" dirty="0">
                  <a:solidFill>
                    <a:srgbClr val="000066"/>
                  </a:solidFill>
                  <a:latin typeface="Comic Sans MS" pitchFamily="66" charset="0"/>
                </a:rPr>
                <a:t>(n-1)n/2 potential </a:t>
              </a:r>
              <a:r>
                <a:rPr lang="sv-SE" sz="2400" dirty="0" smtClean="0">
                  <a:solidFill>
                    <a:srgbClr val="000066"/>
                  </a:solidFill>
                  <a:latin typeface="Comic Sans MS" pitchFamily="66" charset="0"/>
                </a:rPr>
                <a:t>ways to cross-link peptides pairwise</a:t>
              </a:r>
              <a:endParaRPr lang="sv-SE" sz="2400" dirty="0">
                <a:solidFill>
                  <a:srgbClr val="000066"/>
                </a:solidFill>
                <a:latin typeface="Symbol" pitchFamily="18" charset="2"/>
              </a:endParaRPr>
            </a:p>
          </p:txBody>
        </p:sp>
        <p:sp>
          <p:nvSpPr>
            <p:cNvPr id="200" name="Down Arrow 199"/>
            <p:cNvSpPr/>
            <p:nvPr/>
          </p:nvSpPr>
          <p:spPr>
            <a:xfrm>
              <a:off x="4286248" y="5143515"/>
              <a:ext cx="571504" cy="428628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1" name="Rectangle 89"/>
          <p:cNvSpPr>
            <a:spLocks noChangeArrowheads="1"/>
          </p:cNvSpPr>
          <p:nvPr/>
        </p:nvSpPr>
        <p:spPr bwMode="auto">
          <a:xfrm>
            <a:off x="500063" y="5105400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400" b="1" dirty="0">
                <a:solidFill>
                  <a:srgbClr val="C00000"/>
                </a:solidFill>
                <a:latin typeface="Comic Sans MS" pitchFamily="66" charset="0"/>
              </a:rPr>
              <a:t>+ many additional uninformative forms</a:t>
            </a:r>
          </a:p>
        </p:txBody>
      </p:sp>
      <p:sp>
        <p:nvSpPr>
          <p:cNvPr id="205" name="Rectangle 74"/>
          <p:cNvSpPr>
            <a:spLocks noChangeArrowheads="1"/>
          </p:cNvSpPr>
          <p:nvPr/>
        </p:nvSpPr>
        <p:spPr bwMode="auto">
          <a:xfrm>
            <a:off x="1484232" y="6072188"/>
            <a:ext cx="6175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Protein A + </a:t>
            </a:r>
            <a:r>
              <a:rPr lang="en-US" b="1" dirty="0" err="1">
                <a:solidFill>
                  <a:srgbClr val="C00000"/>
                </a:solidFill>
              </a:rPr>
              <a:t>IgG</a:t>
            </a:r>
            <a:r>
              <a:rPr lang="en-US" b="1" dirty="0">
                <a:solidFill>
                  <a:srgbClr val="C00000"/>
                </a:solidFill>
              </a:rPr>
              <a:t> heavy chain 990 possible </a:t>
            </a:r>
            <a:r>
              <a:rPr lang="en-US" b="1" dirty="0" smtClean="0">
                <a:solidFill>
                  <a:srgbClr val="C00000"/>
                </a:solidFill>
              </a:rPr>
              <a:t>peptide pairs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6" name="TextBox 5"/>
          <p:cNvSpPr txBox="1">
            <a:spLocks noChangeArrowheads="1"/>
          </p:cNvSpPr>
          <p:nvPr/>
        </p:nvSpPr>
        <p:spPr bwMode="auto">
          <a:xfrm>
            <a:off x="2392580" y="6429375"/>
            <a:ext cx="434772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tabLst>
                <a:tab pos="3136900" algn="l"/>
                <a:tab pos="4572000" algn="l"/>
              </a:tabLst>
            </a:pPr>
            <a:r>
              <a:rPr lang="en-US" b="1" dirty="0">
                <a:solidFill>
                  <a:srgbClr val="C00000"/>
                </a:solidFill>
              </a:rPr>
              <a:t>Yeast NPC </a:t>
            </a:r>
            <a:r>
              <a:rPr lang="en-US" sz="3600" b="1" baseline="-25000" dirty="0">
                <a:solidFill>
                  <a:srgbClr val="C00000"/>
                </a:solidFill>
              </a:rPr>
              <a:t>˜</a:t>
            </a:r>
            <a:r>
              <a:rPr lang="en-US" b="1" dirty="0">
                <a:solidFill>
                  <a:srgbClr val="C00000"/>
                </a:solidFill>
              </a:rPr>
              <a:t>10</a:t>
            </a:r>
            <a:r>
              <a:rPr lang="en-US" b="1" baseline="30000" dirty="0">
                <a:solidFill>
                  <a:srgbClr val="C00000"/>
                </a:solidFill>
              </a:rPr>
              <a:t>6</a:t>
            </a:r>
            <a:r>
              <a:rPr lang="en-US" b="1" dirty="0">
                <a:solidFill>
                  <a:srgbClr val="C00000"/>
                </a:solidFill>
              </a:rPr>
              <a:t> possible </a:t>
            </a:r>
            <a:r>
              <a:rPr lang="en-US" b="1" dirty="0" smtClean="0">
                <a:solidFill>
                  <a:srgbClr val="C00000"/>
                </a:solidFill>
              </a:rPr>
              <a:t>peptide pairs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304800" y="6086060"/>
            <a:ext cx="85725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8" name="5-Point Star 207"/>
          <p:cNvSpPr/>
          <p:nvPr/>
        </p:nvSpPr>
        <p:spPr>
          <a:xfrm>
            <a:off x="3097213" y="3214688"/>
            <a:ext cx="357187" cy="357187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9" name="Isosceles Triangle 208"/>
          <p:cNvSpPr/>
          <p:nvPr/>
        </p:nvSpPr>
        <p:spPr>
          <a:xfrm>
            <a:off x="2838450" y="3975100"/>
            <a:ext cx="285750" cy="28575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0" name="Group 80"/>
          <p:cNvGrpSpPr>
            <a:grpSpLocks/>
          </p:cNvGrpSpPr>
          <p:nvPr/>
        </p:nvGrpSpPr>
        <p:grpSpPr bwMode="auto">
          <a:xfrm>
            <a:off x="4143375" y="3216275"/>
            <a:ext cx="1000125" cy="1212850"/>
            <a:chOff x="6496071" y="3929066"/>
            <a:chExt cx="1000125" cy="1212065"/>
          </a:xfrm>
        </p:grpSpPr>
        <p:cxnSp>
          <p:nvCxnSpPr>
            <p:cNvPr id="211" name="Straight Connector 210"/>
            <p:cNvCxnSpPr/>
            <p:nvPr/>
          </p:nvCxnSpPr>
          <p:spPr>
            <a:xfrm rot="16200000" flipH="1">
              <a:off x="6915319" y="4771483"/>
              <a:ext cx="456904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16200000" flipH="1">
              <a:off x="6558132" y="4271744"/>
              <a:ext cx="456904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Rectangle 212"/>
            <p:cNvSpPr/>
            <p:nvPr/>
          </p:nvSpPr>
          <p:spPr>
            <a:xfrm>
              <a:off x="6769121" y="4926958"/>
              <a:ext cx="500063" cy="2141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6604021" y="4428805"/>
              <a:ext cx="750888" cy="2141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6496071" y="3929066"/>
              <a:ext cx="1000125" cy="2141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16" name="Straight Connector 215"/>
            <p:cNvCxnSpPr/>
            <p:nvPr/>
          </p:nvCxnSpPr>
          <p:spPr>
            <a:xfrm rot="16200000" flipH="1">
              <a:off x="6715192" y="4214632"/>
              <a:ext cx="14278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16200000" flipH="1">
              <a:off x="7072379" y="4714370"/>
              <a:ext cx="14278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6715192" y="4357415"/>
              <a:ext cx="14278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7073967" y="4855567"/>
              <a:ext cx="14278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Group 98"/>
          <p:cNvGrpSpPr>
            <a:grpSpLocks/>
          </p:cNvGrpSpPr>
          <p:nvPr/>
        </p:nvGrpSpPr>
        <p:grpSpPr bwMode="auto">
          <a:xfrm>
            <a:off x="5500688" y="3286125"/>
            <a:ext cx="750887" cy="1000125"/>
            <a:chOff x="4429124" y="4152904"/>
            <a:chExt cx="750888" cy="1000132"/>
          </a:xfrm>
        </p:grpSpPr>
        <p:cxnSp>
          <p:nvCxnSpPr>
            <p:cNvPr id="221" name="Straight Connector 220"/>
            <p:cNvCxnSpPr/>
            <p:nvPr/>
          </p:nvCxnSpPr>
          <p:spPr>
            <a:xfrm rot="16200000" flipH="1">
              <a:off x="4740273" y="4924434"/>
              <a:ext cx="457203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Rectangle 221"/>
            <p:cNvSpPr/>
            <p:nvPr/>
          </p:nvSpPr>
          <p:spPr>
            <a:xfrm>
              <a:off x="4429124" y="4581532"/>
              <a:ext cx="750888" cy="2143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3" name="Straight Connector 222"/>
            <p:cNvCxnSpPr/>
            <p:nvPr/>
          </p:nvCxnSpPr>
          <p:spPr>
            <a:xfrm rot="16200000" flipH="1">
              <a:off x="4897436" y="4867285"/>
              <a:ext cx="14287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16200000" flipH="1">
              <a:off x="4540248" y="4510095"/>
              <a:ext cx="14287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16200000" flipH="1">
              <a:off x="4899023" y="5008573"/>
              <a:ext cx="14287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Isosceles Triangle 225"/>
            <p:cNvSpPr/>
            <p:nvPr/>
          </p:nvSpPr>
          <p:spPr>
            <a:xfrm>
              <a:off x="4471986" y="4152904"/>
              <a:ext cx="285750" cy="28575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7" name="Group 41"/>
          <p:cNvGrpSpPr>
            <a:grpSpLocks/>
          </p:cNvGrpSpPr>
          <p:nvPr/>
        </p:nvGrpSpPr>
        <p:grpSpPr bwMode="auto">
          <a:xfrm>
            <a:off x="2770119" y="3491948"/>
            <a:ext cx="1000125" cy="500062"/>
            <a:chOff x="642938" y="1928813"/>
            <a:chExt cx="1000125" cy="500062"/>
          </a:xfrm>
        </p:grpSpPr>
        <p:sp>
          <p:nvSpPr>
            <p:cNvPr id="228" name="Rectangle 227"/>
            <p:cNvSpPr/>
            <p:nvPr/>
          </p:nvSpPr>
          <p:spPr>
            <a:xfrm>
              <a:off x="642938" y="2071688"/>
              <a:ext cx="1000125" cy="2143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9" name="Straight Connector 228"/>
            <p:cNvCxnSpPr>
              <a:endCxn id="228" idx="0"/>
            </p:cNvCxnSpPr>
            <p:nvPr/>
          </p:nvCxnSpPr>
          <p:spPr>
            <a:xfrm rot="16200000" flipH="1">
              <a:off x="1071562" y="2000251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13573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16200000" flipH="1">
              <a:off x="785812" y="2357438"/>
              <a:ext cx="142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93064E-6 L -0.00121 0.1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4.6531E-6 C 0.00173 0.01179 0.00433 0.02289 0.00572 0.03469 C 0.0052 0.04116 0.00468 0.05504 0.00138 0.06175 C -0.00348 0.07146 -0.01164 0.08048 -0.01893 0.08695 C -0.02188 0.09921 -0.01806 0.11101 -0.01025 0.11771 C -0.00313 0.13159 0.01319 0.13298 0.02465 0.13506 C 0.03194 0.13853 0.0335 0.14801 0.03767 0.15633 C 0.04097 0.16975 0.0394 0.1642 0.04201 0.17368 C 0.04183 0.1746 0.03975 0.1857 0.03906 0.18732 C 0.03732 0.19149 0.03454 0.19449 0.03333 0.19889 C 0.03281 0.20074 0.03281 0.20305 0.03177 0.20467 C 0.02933 0.2086 0.02569 0.21091 0.02308 0.21438 C 0.02031 0.22618 0.02413 0.21461 0.01579 0.22386 C 0.0144 0.22525 0.01406 0.2278 0.01302 0.22965 C 0.00833 0.23751 0.00468 0.2456 -0.00157 0.25092 C -0.004 0.2611 -0.00209 0.25508 -0.00869 0.26827 C -0.01198 0.27474 -0.01355 0.28607 -0.01598 0.29347 C -0.01876 0.30203 -0.02014 0.31175 -0.02188 0.32053 C -0.02275 0.3247 -0.02535 0.32793 -0.02622 0.3321 C -0.02813 0.34112 -0.02865 0.35014 -0.03056 0.35915 C -0.03282 0.36956 -0.03577 0.37951 -0.03768 0.38991 C -0.03716 0.40656 -0.03751 0.42345 -0.03629 0.4401 C -0.03612 0.44241 -0.03421 0.4438 -0.03334 0.44588 C -0.02414 0.46785 -0.00452 0.47317 0.01302 0.47872 C 0.03628 0.47733 0.05815 0.47525 0.08107 0.47109 C 0.10833 0.45952 0.13819 0.45675 0.16666 0.45374 C 0.19149 0.44773 0.21701 0.44935 0.24201 0.44588 C 0.27656 0.44125 0.31058 0.43108 0.34479 0.42483 C 0.36388 0.41743 0.38454 0.41258 0.40277 0.40148 C 0.41041 0.39685 0.41788 0.38876 0.42604 0.38621 C 0.4368 0.3765 0.44583 0.36748 0.45503 0.35522 C 0.45746 0.35199 0.46232 0.34551 0.46232 0.34551 C 0.46458 0.3358 0.47152 0.3284 0.47534 0.31845 C 0.47725 0.30573 0.48072 0.29417 0.48402 0.28191 C 0.48524 0.26757 0.48593 0.26156 0.48107 0.24907 C 0.47517 0.21646 0.45694 0.1894 0.43177 0.18154 C 0.41058 0.16697 0.39027 0.1642 0.36666 0.16212 C 0.32829 0.16373 0.33107 0.16073 0.30867 0.1679 C 0.2934 0.17807 0.28211 0.19334 0.26944 0.2086 C 0.26249 0.21716 0.26336 0.21392 0.25798 0.22201 C 0.2559 0.22525 0.25399 0.22826 0.25208 0.23173 C 0.24999 0.23543 0.24861 0.23982 0.24635 0.24329 C 0.2427 0.24884 0.23472 0.25878 0.23472 0.25878 C 0.23038 0.27289 0.22343 0.28052 0.21874 0.29347 C 0.21249 0.31036 0.22499 0.28376 0.2144 0.30897 C 0.20642 0.3277 0.2019 0.3395 0.19843 0.36101 C 0.19843 0.36193 0.19791 0.38228 0.20277 0.38621 C 0.20538 0.38829 0.21145 0.38991 0.21145 0.38991 C 0.22308 0.38483 0.23472 0.37928 0.24635 0.37465 C 0.26006 0.3691 0.27586 0.36887 0.28975 0.36494 C 0.30173 0.36147 0.31388 0.35962 0.32604 0.35707 C 0.32899 0.35638 0.33472 0.35522 0.33472 0.35522 C 0.34201 0.35199 0.34913 0.34875 0.35642 0.34551 C 0.36163 0.3432 0.37239 0.33973 0.37239 0.33973 C 0.37742 0.33464 0.3835 0.33163 0.38836 0.32631 C 0.38992 0.32446 0.39114 0.32238 0.3927 0.32053 C 0.39444 0.31845 0.39652 0.3166 0.39843 0.31475 C 0.40347 0.30365 0.40416 0.29209 0.40711 0.28006 C 0.40607 0.25138 0.40763 0.21993 0.38541 0.20467 C 0.38003 0.20097 0.37517 0.19935 0.36944 0.19704 C 0.3467 0.19912 0.34652 0.19796 0.32899 0.2123 C 0.32447 0.216 0.32013 0.21993 0.31579 0.22386 C 0.3144 0.22525 0.31145 0.2278 0.31145 0.2278 C 0.30538 0.24051 0.31284 0.22618 0.29999 0.24329 C 0.29027 0.25624 0.30433 0.2426 0.2927 0.253 C 0.28923 0.25971 0.28697 0.26734 0.28402 0.27405 C 0.28194 0.27891 0.27673 0.28769 0.27673 0.28769 C 0.27621 0.28954 0.27604 0.29162 0.27534 0.29347 C 0.27447 0.29556 0.27308 0.29718 0.27239 0.29926 C 0.27083 0.30481 0.27065 0.31082 0.26944 0.3166 C 0.26996 0.32123 0.26788 0.32817 0.271 0.33025 C 0.27499 0.33279 0.28402 0.32631 0.28402 0.32631 C 0.28819 0.32215 0.29305 0.31915 0.29704 0.31475 C 0.29843 0.31313 0.29878 0.31059 0.29999 0.30897 C 0.30763 0.29879 0.31683 0.2944 0.32308 0.28191 C 0.32708 0.27382 0.3309 0.26572 0.33333 0.2567 C 0.33437 0.253 0.33611 0.24514 0.33611 0.24514 C 0.33697 0.23751 0.33906 0.22988 0.33906 0.22201 C 0.33906 0.18524 0.32586 0.15333 0.29999 0.13899 C 0.28194 0.14014 0.27482 0.13876 0.26076 0.14477 C 0.2526 0.15587 0.24409 0.16836 0.23472 0.17761 C 0.2276 0.18478 0.22048 0.18964 0.2144 0.19889 C 0.21024 0.20513 0.20451 0.21091 0.20138 0.21808 C 0.19861 0.22433 0.19409 0.23751 0.19409 0.23751 C 0.19114 0.25323 0.18298 0.2648 0.17968 0.28006 C 0.17604 0.29694 0.17395 0.3136 0.16944 0.33025 C 0.16996 0.33464 0.16961 0.3395 0.171 0.34366 C 0.17204 0.34644 0.17777 0.34875 0.17968 0.34944 C 0.19079 0.35291 0.19774 0.3536 0.21006 0.35522 C 0.21388 0.35569 0.21788 0.35638 0.2217 0.35707 C 0.25121 0.35638 0.28055 0.35638 0.31006 0.35522 C 0.34288 0.35407 0.37725 0.34597 0.41006 0.34181 C 0.421 0.33788 0.43281 0.33672 0.4434 0.3321 C 0.45121 0.32863 0.45867 0.32516 0.46666 0.32238 C 0.47777 0.3129 0.48298 0.30851 0.49131 0.29741 C 0.49305 0.29509 0.49392 0.29186 0.49565 0.28954 C 0.49965 0.28469 0.50867 0.27613 0.50867 0.27613 C 0.51249 0.26549 0.51857 0.2574 0.52308 0.24722 C 0.52534 0.24213 0.52899 0.23173 0.52899 0.23173 C 0.53107 0.22039 0.53489 0.20999 0.53767 0.19889 C 0.54062 0.18686 0.54097 0.17275 0.54201 0.16026 C 0.54027 0.13575 0.53854 0.11748 0.51874 0.11193 C 0.49097 0.11586 0.46388 0.12396 0.43611 0.12742 C 0.4217 0.13182 0.40729 0.13321 0.3927 0.13714 C 0.37031 0.14292 0.34843 0.15148 0.32604 0.15633 C 0.31892 0.16188 0.31215 0.16235 0.30572 0.1679 C 0.29652 0.17599 0.28819 0.18432 0.28107 0.19496 C 0.27795 0.19981 0.27326 0.20282 0.271 0.2086 C 0.2684 0.21531 0.26683 0.22155 0.26371 0.2278 C 0.26197 0.24283 0.26076 0.25023 0.26076 0.26827 C 0.26076 0.3018 0.26302 0.36517 0.29409 0.37835 C 0.31944 0.36748 0.33992 0.34297 0.3651 0.3321 C 0.36302 0.32331 0.36076 0.32562 0.35503 0.32053 C 0.35069 0.31198 0.35052 0.30828 0.3434 0.31475 C 0.3427 0.31799 0.34201 0.32631 0.33906 0.32631 " pathEditMode="relative" ptsTypes="ffffffffffffffffffffffffffffffffffffffffffffffffffffffffffffffffffffffffffffffffffffffffffffffffffffffffffffffffffA">
                                      <p:cBhvr>
                                        <p:cTn id="4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6.19796E-6 C -0.00452 0.00602 -0.00539 0.01064 -0.00869 0.01758 C -0.01216 0.03192 -0.01268 0.04487 -0.00435 0.05597 C -0.00209 0.06569 0.00121 0.07193 0.00729 0.07725 C 0.01197 0.08696 0.00867 0.08187 0.01892 0.09089 C 0.02031 0.09205 0.02326 0.09459 0.02326 0.09459 C 0.02569 0.10454 0.02395 0.09922 0.03038 0.11217 C 0.03142 0.11402 0.03333 0.11795 0.03333 0.11795 C 0.03558 0.12743 0.03628 0.13715 0.03767 0.14686 C 0.0368 0.16929 0.03506 0.18733 0.03194 0.20861 C 0.03263 0.23104 0.03246 0.25602 0.03767 0.27799 C 0.03992 0.3069 0.04704 0.33349 0.05364 0.36101 C 0.0552 0.37396 0.05503 0.38715 0.05798 0.39964 C 0.05902 0.41629 0.05937 0.4334 0.06232 0.44982 C 0.06319 0.48104 0.06301 0.51342 0.06666 0.54441 C 0.0677 0.56592 0.06892 0.58789 0.07829 0.60639 C 0.0802 0.61471 0.08194 0.62235 0.08558 0.62951 C 0.08767 0.63807 0.09097 0.6464 0.09565 0.65264 C 0.09704 0.65195 0.09913 0.65241 0.09999 0.65079 C 0.1026 0.64617 0.10381 0.64038 0.10572 0.6353 C 0.10781 0.62951 0.11163 0.62489 0.11458 0.6198 C 0.11666 0.6161 0.12031 0.60824 0.12031 0.60824 C 0.12222 0.60014 0.12517 0.59737 0.12899 0.59089 C 0.14027 0.57147 0.13142 0.5865 0.13628 0.57355 C 0.14097 0.56106 0.13749 0.57424 0.14062 0.56198 C 0.14166 0.55805 0.1434 0.55042 0.1434 0.55042 C 0.14739 0.50186 0.13784 0.45653 0.12604 0.4112 C 0.12413 0.3927 0.12048 0.36633 0.11458 0.34945 C 0.11301 0.33789 0.11319 0.33419 0.10729 0.32632 C 0.1052 0.31291 0.10156 0.30112 0.09565 0.28978 C 0.09218 0.27591 0.09531 0.2803 0.08836 0.27429 C 0.08558 0.26851 0.08541 0.26411 0.07829 0.27036 C 0.0743 0.27383 0.06805 0.284 0.06805 0.284 C 0.06614 0.29464 0.06301 0.29441 0.05798 0.3032 C 0.05399 0.31985 0.06041 0.2951 0.05225 0.31661 C 0.05069 0.32077 0.05034 0.32586 0.0493 0.33025 C 0.04548 0.37235 0.04131 0.41721 0.05225 0.45768 C 0.05555 0.52914 0.06909 0.60801 0.05069 0.67577 C 0.0486 0.64964 0.04583 0.6235 0.03906 0.59853 C 0.03697 0.57817 0.03489 0.5569 0.03194 0.53678 C 0.02933 0.5192 0.02343 0.50232 0.02031 0.48474 C 0.01909 0.46994 0.01857 0.45514 0.01735 0.44034 C 0.01631 0.42716 0.01215 0.41467 0.01006 0.40172 C 0.0092 0.37211 0.00833 0.34853 0.00433 0.32054 C 0.00468 0.31013 0.0092 0.26689 0.00572 0.24908 C 0.00381 0.27591 0.00451 0.3099 -0.0014 0.33419 C -0.00417 0.35731 -0.00591 0.38044 -0.00869 0.40357 C -0.01008 0.45005 -0.0139 0.49792 -0.02466 0.54256 C -0.0257 0.55227 -0.02501 0.56245 -0.02761 0.57147 C -0.03577 0.60014 -0.04358 0.62905 -0.0566 0.65449 C -0.0573 0.62628 -0.05556 0.59876 -0.06094 0.57147 C -0.06442 0.52845 -0.06233 0.46601 -0.04636 0.42484 C -0.04462 0.41513 -0.04167 0.41004 -0.03768 0.40172 C -0.03265 0.39108 -0.02987 0.37975 -0.02171 0.37281 C -0.01893 0.36078 -0.00487 0.33997 0.00433 0.33604 C 0.0184 0.3173 0.03749 0.30713 0.05503 0.29556 C 0.0684 0.28678 0.08246 0.27914 0.09565 0.27036 C 0.1019 0.26619 0.10989 0.2655 0.11597 0.26064 C 0.12239 0.25556 0.12795 0.24977 0.13472 0.24538 C 0.13888 0.23983 0.14114 0.23636 0.14635 0.23174 C 0.14826 0.23012 0.15051 0.22965 0.15225 0.2278 C 0.16215 0.21693 0.17013 0.20421 0.18124 0.19519 C 0.18263 0.19265 0.18402 0.18988 0.18558 0.18733 C 0.18697 0.18525 0.18871 0.18363 0.18992 0.18155 C 0.19201 0.17785 0.19565 0.16999 0.19565 0.16999 C 0.19704 0.1642 0.1986 0.15842 0.19999 0.15264 C 0.1927 0.13784 0.19253 0.13784 0.17968 0.13322 C 0.17673 0.13345 0.16041 0.13368 0.15364 0.13715 C 0.14479 0.14154 0.13697 0.14802 0.1276 0.15079 C 0.1184 0.15657 0.11006 0.16212 0.09999 0.1642 C 0.09288 0.16906 0.08593 0.17114 0.07829 0.17392 C 0.07013 0.17692 0.06301 0.18178 0.05503 0.18548 C 0.04791 0.19265 0.03906 0.19519 0.03194 0.20283 C 0.02829 0.20676 0.02517 0.21185 0.0217 0.21624 C 0.02031 0.21809 0.01735 0.22202 0.01735 0.22202 C 0.0151 0.23127 0.01197 0.2396 0.01006 0.24908 C 0.01128 0.26527 0.01406 0.284 0.0217 0.29741 C 0.02916 0.3106 0.03958 0.3136 0.05069 0.31661 C 0.07933 0.32424 0.09826 0.32864 0.12899 0.33025 C 0.14791 0.33257 0.16527 0.3402 0.18402 0.34367 C 0.20138 0.35199 0.21388 0.36911 0.22465 0.38807 C 0.22829 0.39432 0.23142 0.40079 0.23472 0.4075 C 0.23576 0.40935 0.23854 0.41536 0.23767 0.41328 C 0.23472 0.40519 0.23454 0.40079 0.22899 0.39593 C 0.22725 0.38599 0.22326 0.38275 0.21892 0.37466 C 0.21301 0.36356 0.20798 0.35246 0.20138 0.34182 C 0.19826 0.3284 0.20277 0.34344 0.19565 0.33211 C 0.19426 0.33002 0.19409 0.32679 0.1927 0.32447 C 0.19062 0.321 0.18784 0.31823 0.18558 0.31476 C 0.17604 0.29996 0.17117 0.28007 0.15937 0.26851 C 0.1559 0.26111 0.15781 0.26434 0.15364 0.25879 " pathEditMode="relative" ptsTypes="ffffffffffffffffffffffffffffffffffffffffffff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7.76133E-6 C -0.0085 -0.00416 -0.01874 0.00486 -0.02742 0.00764 C -0.03558 0.01018 -0.04392 0.01134 -0.05208 0.01342 C -0.06058 0.0155 -0.06961 0.0199 -0.07812 0.02128 C -0.08489 0.02244 -0.09166 0.02221 -0.09843 0.02313 C -0.1019 0.0236 -0.1052 0.02429 -0.10867 0.02498 C -0.11388 0.02753 -0.12447 0.03077 -0.12447 0.03077 C -0.13003 0.03562 -0.13836 0.04025 -0.14479 0.04233 C -0.15468 0.05135 -0.15017 0.0488 -0.15781 0.05204 C -0.17222 0.06476 -0.18801 0.07517 -0.20433 0.08303 C -0.20694 0.08419 -0.20885 0.08719 -0.21145 0.08881 C -0.21631 0.09182 -0.22222 0.09298 -0.22742 0.09459 C -0.22881 0.09645 -0.23003 0.09876 -0.23176 0.10038 C -0.2335 0.102 -0.23593 0.10246 -0.23767 0.10431 C -0.24635 0.11402 -0.23437 0.10755 -0.24479 0.11194 C -0.25173 0.12096 -0.25867 0.13183 -0.26666 0.139 C -0.26874 0.14316 -0.27187 0.1464 -0.27378 0.15056 C -0.27829 0.16027 -0.27916 0.17161 -0.28402 0.18132 C -0.28732 0.19774 -0.29392 0.20792 -0.29843 0.22387 C -0.30225 0.23752 -0.30659 0.25116 -0.31145 0.26435 C -0.31631 0.30019 -0.30867 0.25001 -0.31735 0.2877 C -0.32204 0.30852 -0.32291 0.33188 -0.33038 0.3513 C -0.33159 0.36171 -0.3335 0.37188 -0.33472 0.38229 C -0.3342 0.39709 -0.33506 0.41212 -0.33333 0.42669 C -0.33142 0.44219 -0.31406 0.46555 -0.30711 0.47873 C -0.30225 0.48775 -0.29739 0.49654 -0.2927 0.50579 C -0.28958 0.5118 -0.27933 0.51966 -0.27534 0.52313 C -0.26249 0.5347 -0.24704 0.54464 -0.23176 0.54834 C -0.21701 0.55204 -0.20173 0.55181 -0.1868 0.55412 C -0.16562 0.55736 -0.14444 0.56384 -0.12308 0.56569 C -0.09305 0.56846 -0.06319 0.56916 -0.03333 0.57332 C 0.00591 0.5717 0.05087 0.57309 0.09133 0.56569 C 0.11146 0.56199 0.13091 0.5525 0.15087 0.54834 C 0.15417 0.5458 0.1573 0.54256 0.16094 0.54048 C 0.1665 0.53724 0.1783 0.53285 0.1783 0.53285 C 0.18681 0.52151 0.19775 0.51411 0.2073 0.50394 C 0.20921 0.50186 0.2099 0.49839 0.21164 0.49607 C 0.21876 0.48659 0.22171 0.48312 0.22761 0.4711 C 0.22813 0.46855 0.22813 0.46555 0.229 0.46324 C 0.23056 0.45907 0.2349 0.45167 0.2349 0.45167 C 0.23612 0.43733 0.23855 0.42508 0.24063 0.4112 C 0.23976 0.39871 0.23907 0.3883 0.23629 0.37651 C 0.23577 0.37073 0.23629 0.36448 0.2349 0.35893 C 0.23386 0.35454 0.229 0.34737 0.229 0.34737 C 0.22778 0.34205 0.22553 0.33465 0.22327 0.33003 C 0.22223 0.32771 0.21997 0.32656 0.21893 0.32424 C 0.21563 0.31754 0.21372 0.30967 0.21025 0.30297 C 0.20435 0.2914 0.19792 0.28077 0.19133 0.27013 C 0.18733 0.26365 0.1856 0.25301 0.17987 0.24908 C 0.16702 0.24052 0.16042 0.22503 0.15087 0.21231 C 0.13994 0.19797 0.1474 0.21 0.13924 0.20075 C 0.12292 0.18225 0.104 0.16004 0.08265 0.15241 C 0.07362 0.14455 0.0639 0.1427 0.05365 0.139 C 0.04115 0.13437 0.02883 0.12975 0.01598 0.12743 C -0.02256 0.1124 -0.06423 0.10755 -0.10433 0.10431 C -0.14201 0.09737 -0.16631 0.1013 -0.21145 0.10223 C -0.23749 0.10755 -0.26128 0.12235 -0.28541 0.13507 C -0.30312 0.14432 -0.27517 0.12582 -0.29999 0.14085 C -0.31128 0.14779 -0.30312 0.14501 -0.31301 0.15241 C -0.33454 0.16837 -0.30086 0.13807 -0.33038 0.16606 C -0.34808 0.18271 -0.31961 0.16559 -0.34201 0.17762 C -0.35208 0.19566 -0.34687 0.18918 -0.35642 0.1989 C -0.35781 0.20213 -0.3592 0.20537 -0.36076 0.20838 C -0.36301 0.213 -0.36579 0.2174 -0.36805 0.22202 C -0.37048 0.22711 -0.37534 0.23752 -0.37534 0.23752 C -0.37829 0.25324 -0.3809 0.2662 -0.38246 0.28192 C -0.38194 0.29533 -0.38176 0.30898 -0.38107 0.32239 C -0.38003 0.34066 -0.37274 0.35824 -0.3651 0.37258 C -0.34565 0.40958 -0.37274 0.36009 -0.35781 0.38992 C -0.34982 0.40588 -0.34045 0.42068 -0.33176 0.43618 C -0.32048 0.45653 -0.3092 0.47873 -0.29114 0.48844 C -0.28402 0.49793 -0.28923 0.49284 -0.27673 0.49793 C -0.2717 0.50001 -0.26735 0.50371 -0.26232 0.50579 C -0.25572 0.50833 -0.24739 0.50972 -0.24045 0.51157 C -0.22638 0.51088 -0.21249 0.51088 -0.19843 0.50972 C -0.1894 0.50903 -0.18107 0.50348 -0.17239 0.50001 C -0.14982 0.49076 -0.12812 0.4748 -0.10867 0.45745 C -0.10503 0.45422 -0.10208 0.44936 -0.09843 0.44589 C -0.09635 0.44381 -0.071 0.4223 -0.06805 0.41698 C -0.06267 0.40727 -0.06579 0.41097 -0.05937 0.40542 C -0.046 0.38137 -0.06267 0.40935 -0.05069 0.39385 C -0.04826 0.39062 -0.04635 0.38391 -0.04479 0.38021 C -0.04253 0.37489 -0.03767 0.36472 -0.03767 0.36472 C -0.0361 0.35685 -0.03454 0.35084 -0.03176 0.34367 C -0.02847 0.32054 -0.03055 0.30713 -0.03333 0.28377 C -0.03333 0.28331 -0.03524 0.26666 -0.0361 0.26435 C -0.03801 0.25995 -0.04131 0.25694 -0.0434 0.25278 C -0.06354 0.25533 -0.05624 0.25255 -0.06944 0.26249 C -0.0717 0.26411 -0.0743 0.26527 -0.07673 0.26643 C -0.07951 0.26781 -0.08541 0.27013 -0.08541 0.27013 C -0.1026 0.28747 -0.08211 0.26805 -0.09565 0.27799 C -0.10347 0.28377 -0.10763 0.29094 -0.11579 0.29533 C -0.11892 0.30158 -0.12308 0.3062 -0.12604 0.31268 C -0.13107 0.32332 -0.13489 0.33465 -0.13906 0.34552 C -0.14288 0.35523 -0.14357 0.36633 -0.14635 0.37651 C -0.14513 0.39247 -0.146 0.40218 -0.1361 0.4112 C -0.12777 0.40287 -0.12899 0.39732 -0.12308 0.38414 C -0.12048 0.37813 -0.11701 0.37281 -0.1144 0.3668 C -0.11319 0.36379 -0.11249 0.36032 -0.11145 0.35708 C -0.10972 0.35176 -0.10572 0.34159 -0.10572 0.34159 C -0.10468 0.33558 -0.10173 0.32471 -0.09843 0.32031 " pathEditMode="relative" ptsTypes="ffffffffffffffffffffffffffffffffffffffffffffffffffffffffffffffffffffffffffffffffffffffffffffffffffffA">
                                      <p:cBhvr>
                                        <p:cTn id="5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0.01111 C 0.19393 0.01411 0.19862 0.01989 0.20504 0.02267 C 0.21546 0.03377 0.22813 0.03932 0.24132 0.04209 C 0.25278 0.04695 0.26546 0.05065 0.27743 0.05366 C 0.28403 0.05967 0.29289 0.06198 0.3007 0.06522 C 0.3066 0.07054 0.31285 0.07563 0.31945 0.07887 C 0.32518 0.0865 0.33264 0.09043 0.33837 0.09806 C 0.34132 0.10199 0.3441 0.10569 0.34705 0.10963 C 0.34948 0.11286 0.3533 0.11425 0.35573 0.11749 C 0.35868 0.12142 0.36112 0.12581 0.36441 0.12905 C 0.3691 0.13391 0.37587 0.14015 0.379 0.1464 C 0.38091 0.15033 0.38473 0.15796 0.38473 0.15796 C 0.3882 0.1723 0.38889 0.18525 0.39046 0.20028 C 0.39289 0.22433 0.39896 0.25116 0.40504 0.27382 C 0.40764 0.29834 0.40643 0.32308 0.40209 0.34714 C 0.40087 0.36726 0.39844 0.38691 0.39636 0.40703 C 0.39549 0.43409 0.39618 0.49607 0.38334 0.5229 C 0.38056 0.53654 0.37587 0.54973 0.37014 0.56152 C 0.36667 0.57609 0.35643 0.58372 0.35 0.59621 C 0.34254 0.61078 0.33646 0.61772 0.32535 0.62697 C 0.31893 0.63229 0.31285 0.63876 0.30643 0.64432 C 0.29462 0.65426 0.27483 0.6612 0.26146 0.66767 C 0.25573 0.67045 0.24983 0.67068 0.2441 0.67345 C 0.22639 0.6649 0.20434 0.67207 0.18612 0.67345 C 0.18073 0.67276 0.17535 0.67253 0.17014 0.67137 C 0.16719 0.67068 0.16146 0.66767 0.16146 0.66767 C 0.15313 0.66004 0.14393 0.65357 0.13542 0.6464 C 0.13368 0.64478 0.1316 0.64385 0.12969 0.64246 C 0.12674 0.64015 0.12101 0.63483 0.12101 0.63483 C 0.11372 0.62049 0.10035 0.61055 0.09046 0.59991 C 0.08473 0.5939 0.079 0.58673 0.07466 0.57887 C 0.07257 0.57517 0.07171 0.56985 0.06875 0.5673 C 0.06181 0.56106 0.05678 0.5525 0.05139 0.54395 C 0.04462 0.53331 0.04011 0.52059 0.03403 0.50925 C 0.03264 0.50671 0.03108 0.50417 0.02969 0.50162 C 0.02709 0.49723 0.0224 0.48798 0.0224 0.48798 C 0.0191 0.46948 0.00903 0.45583 0.00209 0.43987 C -0.00312 0.42808 -0.00781 0.41513 -0.01232 0.4031 C -0.01527 0.39524 -0.01684 0.38715 -0.021 0.37998 C -0.02222 0.3779 -0.02413 0.37651 -0.02534 0.37419 C -0.03229 0.36124 -0.0302 0.34506 -0.03697 0.32979 C -0.03888 0.3173 -0.04201 0.30528 -0.04427 0.29302 C -0.04843 0.26989 -0.05191 0.2463 -0.05729 0.22364 C -0.05781 0.21716 -0.05868 0.21069 -0.05868 0.20421 C -0.05868 0.18294 -0.06007 0.13946 -0.03993 0.1309 C -0.02934 0.13229 -0.01979 0.1353 -0.00954 0.13853 C -0.00607 0.14085 -0.00295 0.14432 0.0007 0.1464 C 0.00382 0.14825 0.00747 0.14871 0.01077 0.1501 C 0.02379 0.16235 0.03178 0.17739 0.04132 0.1945 C 0.05209 0.2137 0.06285 0.23543 0.07171 0.25648 C 0.07518 0.26457 0.07639 0.27313 0.079 0.28146 C 0.08403 0.29718 0.09202 0.31152 0.09914 0.32586 C 0.11823 0.36425 0.14618 0.392 0.17014 0.42438 C 0.175 0.43086 0.18125 0.4334 0.18612 0.43987 C 0.19184 0.43456 0.19184 0.43016 0.1948 0.4223 C 0.19844 0.41259 0.20278 0.4031 0.20643 0.39339 C 0.21025 0.38345 0.21181 0.37211 0.21667 0.36263 C 0.21806 0.35153 0.2198 0.34089 0.22101 0.32979 C 0.22014 0.3062 0.22223 0.27498 0.21077 0.2544 C 0.20851 0.24469 0.20348 0.24006 0.19636 0.23705 C 0.15903 0.2389 0.16598 0.23567 0.14271 0.24677 C 0.13594 0.25324 0.13768 0.25255 0.12969 0.25648 C 0.12691 0.25787 0.12101 0.26018 0.12101 0.26018 C 0.11112 0.2692 0.11563 0.26666 0.10799 0.26989 C 0.09809 0.27868 0.08733 0.28608 0.07605 0.29117 C 0.06303 0.30296 0.04497 0.30528 0.02969 0.30851 C 0.01372 0.31707 0.03212 0.30805 0.01233 0.3143 C -0.00677 0.32031 -0.02343 0.3291 -0.04288 0.33164 C -0.05989 0.33835 -0.07586 0.33997 -0.09357 0.34135 C -0.11302 0.33835 -0.13072 0.3284 -0.15 0.32586 C -0.15816 0.32147 -0.16649 0.32077 -0.17465 0.31615 C -0.18541 0.3099 -0.19149 0.30158 -0.20086 0.29302 C -0.19809 0.27197 -0.19513 0.27359 -0.18194 0.26596 C -0.18038 0.26504 -0.17916 0.26296 -0.1776 0.26226 C -0.17534 0.26111 -0.17274 0.26087 -0.17031 0.26018 C -0.16649 0.25902 -0.15868 0.25648 -0.15868 0.25648 C -0.15138 0.25717 -0.14409 0.25671 -0.13697 0.25833 C -0.12864 0.26018 -0.12534 0.27382 -0.121 0.28146 C -0.11944 0.28423 -0.11684 0.28631 -0.11527 0.28909 C -0.11041 0.29765 -0.10868 0.30898 -0.1052 0.31823 C -0.09982 0.33234 -0.09583 0.34644 -0.09062 0.36055 C -0.08888 0.37026 -0.0868 0.37466 -0.08333 0.38391 C -0.08072 0.39085 -0.07951 0.39825 -0.07621 0.40495 C -0.07361 0.40148 -0.07013 0.39894 -0.06753 0.39547 C -0.05382 0.3772 -0.07309 0.39732 -0.05729 0.38183 C -0.05468 0.37073 -0.05746 0.37951 -0.04861 0.36633 C -0.04201 0.35639 -0.03836 0.34506 -0.03125 0.33557 C -0.02691 0.31777 -0.03402 0.34413 -0.02534 0.32401 C -0.02326 0.31915 -0.02187 0.30875 -0.01961 0.30273 C -0.01649 0.28099 -0.01597 0.25417 -0.02257 0.23312 C -0.02413 0.22803 -0.02743 0.21855 -0.03125 0.21578 C -0.03385 0.21393 -0.03993 0.21208 -0.03993 0.21208 C -0.05347 0.2137 -0.06076 0.21531 -0.07187 0.22549 C -0.07864 0.23937 -0.06961 0.22295 -0.08055 0.2352 C -0.08194 0.23659 -0.08229 0.23937 -0.08333 0.24098 C -0.08507 0.24376 -0.0875 0.24584 -0.08923 0.24862 C -0.09479 0.25787 -0.09722 0.26989 -0.10225 0.27961 C -0.10364 0.2914 -0.1052 0.29834 -0.1052 0.31037 " pathEditMode="relative" ptsTypes="fffffffffffffffffffffffffffffffffffffffffffffffffffffffffffffffffffffffffffffffffffffffffffffffffA">
                                      <p:cBhvr>
                                        <p:cTn id="5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70213E-6 C -0.00053 0.00185 -0.0007 0.00393 -0.00139 0.00578 C -0.00226 0.00786 -0.00382 0.00948 -0.00434 0.01156 C -0.00573 0.01665 -0.00573 0.02197 -0.00712 0.02705 C -0.00886 0.03376 -0.01129 0.03977 -0.01303 0.04648 C -0.01476 0.06036 -0.01754 0.07354 -0.02032 0.08695 C -0.02205 0.11586 -0.02448 0.14546 -0.029 0.17391 C -0.03369 0.25069 -0.03612 0.32909 -0.05643 0.40171 C -0.06181 0.42113 -0.06424 0.44287 -0.07379 0.45952 C -0.07553 0.466 -0.07674 0.47109 -0.07969 0.47687 C -0.08212 0.48681 -0.08664 0.49236 -0.09132 0.5 C -0.10053 0.51526 -0.10973 0.53075 -0.12032 0.5444 C -0.12379 0.54879 -0.12778 0.55272 -0.13178 0.55619 C -0.13316 0.55735 -0.13473 0.55851 -0.13612 0.55989 C -0.14792 0.57331 -0.13542 0.56336 -0.1507 0.57354 C -0.15469 0.5814 -0.15973 0.5858 -0.16667 0.5888 C -0.17396 0.59875 -0.18369 0.60383 -0.1941 0.60638 C -0.21146 0.61725 -0.23178 0.62511 -0.2507 0.6295 C -0.25487 0.63043 -0.29098 0.63552 -0.29566 0.63714 C -0.32448 0.64708 -0.35452 0.64731 -0.38403 0.6487 C -0.42188 0.63667 -0.46268 0.64014 -0.50139 0.63321 C -0.50469 0.63205 -0.50816 0.63066 -0.51146 0.6295 C -0.5158 0.62812 -0.52466 0.62557 -0.52466 0.62557 C -0.53386 0.61933 -0.5283 0.61887 -0.53612 0.61216 C -0.53716 0.61031 -0.53785 0.608 -0.53907 0.60638 C -0.54028 0.60476 -0.54237 0.6043 -0.54341 0.60245 C -0.5448 0.60037 -0.54514 0.59713 -0.54636 0.59481 C -0.54966 0.5888 -0.55417 0.58094 -0.55799 0.57539 C -0.56112 0.57076 -0.56528 0.56706 -0.56806 0.56197 C -0.57431 0.55087 -0.57952 0.53862 -0.58698 0.52913 C -0.5908 0.5185 -0.5948 0.51827 -0.6 0.50971 C -0.61164 0.49074 -0.604 0.49814 -0.61303 0.49051 C -0.61875 0.48011 -0.62466 0.46993 -0.63039 0.45952 C -0.63195 0.45675 -0.63212 0.45282 -0.63334 0.44981 C -0.63716 0.43963 -0.64011 0.42969 -0.64341 0.41905 C -0.64671 0.39592 -0.64844 0.33903 -0.63612 0.31475 C -0.63212 0.28677 -0.61494 0.25786 -0.59566 0.24537 C -0.5908 0.23889 -0.58629 0.2345 -0.57969 0.23173 C -0.57014 0.22294 -0.56233 0.22363 -0.5507 0.22201 C -0.54237 0.22294 -0.53299 0.21993 -0.52605 0.22594 C -0.51875 0.23242 -0.51424 0.24352 -0.50573 0.24722 C -0.4948 0.26179 -0.48108 0.27058 -0.46945 0.28399 C -0.45174 0.30434 -0.47327 0.27983 -0.46077 0.29926 C -0.45643 0.30596 -0.44983 0.31105 -0.4448 0.3166 C -0.44271 0.31891 -0.4408 0.32169 -0.43907 0.32446 C -0.4375 0.32678 -0.43646 0.33001 -0.43473 0.3321 C -0.42587 0.34273 -0.41563 0.35222 -0.40573 0.361 C -0.39792 0.37511 -0.38698 0.37812 -0.37674 0.38806 C -0.37379 0.39107 -0.36042 0.4061 -0.35504 0.40934 C -0.34028 0.41813 -0.32518 0.42368 -0.31007 0.43061 C -0.28733 0.44125 -0.26459 0.4512 -0.24046 0.45559 C -0.21303 0.46623 -0.18421 0.46068 -0.15643 0.45374 C -0.14566 0.44773 -0.13594 0.44033 -0.12605 0.43247 C -0.12327 0.43015 -0.11997 0.42946 -0.11737 0.42668 C -0.10903 0.41813 -0.10539 0.40888 -0.09844 0.39963 C -0.09688 0.38945 -0.09375 0.38274 -0.09132 0.3728 C -0.08629 0.35152 -0.0816 0.33302 -0.07969 0.31082 C -0.08021 0.29602 -0.07987 0.28122 -0.08108 0.26642 C -0.08143 0.26295 -0.08299 0.25994 -0.08403 0.25693 C -0.09202 0.23381 -0.09948 0.23103 -0.11598 0.22016 C -0.15035 0.22201 -0.14653 0.21646 -0.16667 0.23358 C -0.17014 0.24329 -0.17431 0.25277 -0.18108 0.25878 C -0.18941 0.27728 -0.20573 0.30157 -0.21875 0.31475 C -0.22223 0.32608 -0.22587 0.33256 -0.23334 0.33996 C -0.24184 0.35846 -0.25087 0.37049 -0.26372 0.38436 C -0.26615 0.38691 -0.26737 0.39107 -0.26945 0.39384 C -0.275 0.40124 -0.28143 0.40772 -0.28698 0.41512 C -0.29132 0.4209 -0.2948 0.42992 -0.29844 0.4364 C -0.30157 0.44819 -0.29896 0.44079 -0.31007 0.45559 C -0.31407 0.46091 -0.31476 0.4697 -0.31875 0.47502 C -0.325 0.48334 -0.33247 0.49051 -0.33768 0.5 C -0.34705 0.51688 -0.36129 0.53029 -0.37379 0.54255 C -0.37709 0.54579 -0.37934 0.55087 -0.38264 0.55411 C -0.41042 0.58186 -0.44393 0.60707 -0.47813 0.61586 C -0.47882 0.61586 -0.49375 0.61563 -0.49844 0.61216 C -0.50157 0.60985 -0.50712 0.6043 -0.50712 0.6043 C -0.51789 0.58325 -0.52084 0.5703 -0.52309 0.5444 C -0.52205 0.50508 -0.52205 0.46577 -0.52032 0.42668 C -0.5198 0.41581 -0.51389 0.40333 -0.51007 0.39384 C -0.49896 0.36655 -0.48212 0.33071 -0.46372 0.31082 C -0.45921 0.30087 -0.45278 0.29324 -0.44775 0.28399 C -0.44653 0.28168 -0.44619 0.27844 -0.4448 0.27613 C -0.44132 0.27058 -0.43334 0.26063 -0.43334 0.26063 C -0.42934 0.24768 -0.41841 0.23103 -0.41007 0.22201 C -0.40261 0.20235 -0.39532 0.18293 -0.38698 0.16419 C -0.3849 0.15101 -0.37969 0.14315 -0.37535 0.13135 C -0.37396 0.12257 -0.37119 0.11679 -0.36945 0.10823 C -0.36303 0.12164 -0.37032 0.10499 -0.36511 0.12372 C -0.36407 0.12765 -0.36198 0.13135 -0.36077 0.13529 C -0.35573 0.15148 -0.3533 0.16882 -0.34931 0.18547 C -0.34653 0.20883 -0.34341 0.23126 -0.34202 0.25485 C -0.34271 0.28376 -0.34011 0.29949 -0.34636 0.32238 C -0.35417 0.31984 -0.36355 0.3129 -0.36945 0.30504 C -0.37292 0.30041 -0.37535 0.2944 -0.37969 0.29162 " pathEditMode="relative" ptsTypes="fffffffffffffffffffffffffffffffffffffffffffffffffffffffffffffffffffffffffffffffffffffffffffff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2" grpId="0" animBg="1"/>
      <p:bldP spid="51" grpId="0" animBg="1"/>
      <p:bldP spid="106" grpId="0"/>
      <p:bldP spid="201" grpId="0"/>
      <p:bldP spid="205" grpId="0"/>
      <p:bldP spid="206" grpId="0"/>
      <p:bldP spid="202" grpId="0" animBg="1"/>
      <p:bldP spid="208" grpId="0" animBg="1"/>
      <p:bldP spid="20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2800" b="1">
                <a:latin typeface="Comic Sans MS" pitchFamily="66" charset="0"/>
              </a:rPr>
              <a:t>Cross-linking</a:t>
            </a:r>
          </a:p>
        </p:txBody>
      </p:sp>
      <p:sp>
        <p:nvSpPr>
          <p:cNvPr id="4099" name="Line 88"/>
          <p:cNvSpPr>
            <a:spLocks noChangeShapeType="1"/>
          </p:cNvSpPr>
          <p:nvPr/>
        </p:nvSpPr>
        <p:spPr bwMode="auto">
          <a:xfrm>
            <a:off x="609600" y="477838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98500" y="630238"/>
            <a:ext cx="780256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Mass spectrometers have a limited dynamic range and it therefore important to limit the number of possible reactions not to dilute the cross-linked peptides.</a:t>
            </a:r>
          </a:p>
          <a:p>
            <a:endParaRPr lang="en-US" sz="2400" b="1" dirty="0">
              <a:latin typeface="Comic Sans MS" pitchFamily="66" charset="0"/>
            </a:endParaRPr>
          </a:p>
          <a:p>
            <a:r>
              <a:rPr lang="en-US" sz="2400" b="1" dirty="0">
                <a:latin typeface="Comic Sans MS" pitchFamily="66" charset="0"/>
              </a:rPr>
              <a:t>For identification of a cross-linked </a:t>
            </a:r>
            <a:r>
              <a:rPr lang="en-US" sz="2400" b="1" dirty="0" smtClean="0">
                <a:latin typeface="Comic Sans MS" pitchFamily="66" charset="0"/>
              </a:rPr>
              <a:t>peptide pair, </a:t>
            </a:r>
            <a:r>
              <a:rPr lang="en-US" sz="2400" b="1" dirty="0">
                <a:latin typeface="Comic Sans MS" pitchFamily="66" charset="0"/>
              </a:rPr>
              <a:t>both peptides have to be sufficiently long and required to give informative fragmentation.</a:t>
            </a:r>
          </a:p>
          <a:p>
            <a:endParaRPr lang="en-US" sz="2400" b="1" dirty="0">
              <a:latin typeface="Comic Sans MS" pitchFamily="66" charset="0"/>
            </a:endParaRPr>
          </a:p>
          <a:p>
            <a:r>
              <a:rPr lang="en-US" sz="2400" b="1" dirty="0">
                <a:latin typeface="Comic Sans MS" pitchFamily="66" charset="0"/>
              </a:rPr>
              <a:t>High mass accuracy MS/MS is recommended because the spectrum will be a mixture of fragment ions from two peptides.</a:t>
            </a:r>
          </a:p>
          <a:p>
            <a:endParaRPr lang="en-US" sz="2400" b="1" dirty="0">
              <a:latin typeface="Comic Sans MS" pitchFamily="66" charset="0"/>
            </a:endParaRPr>
          </a:p>
          <a:p>
            <a:r>
              <a:rPr lang="en-US" sz="2400" b="1" dirty="0">
                <a:latin typeface="Comic Sans MS" pitchFamily="66" charset="0"/>
              </a:rPr>
              <a:t>Because the cross-linked </a:t>
            </a:r>
            <a:r>
              <a:rPr lang="en-US" sz="2400" b="1" dirty="0" smtClean="0">
                <a:latin typeface="Comic Sans MS" pitchFamily="66" charset="0"/>
              </a:rPr>
              <a:t>peptides </a:t>
            </a:r>
            <a:r>
              <a:rPr lang="en-US" sz="2400" b="1" dirty="0">
                <a:latin typeface="Comic Sans MS" pitchFamily="66" charset="0"/>
              </a:rPr>
              <a:t>are often large, </a:t>
            </a:r>
            <a:r>
              <a:rPr lang="en-US" sz="2400" b="1" dirty="0" smtClean="0">
                <a:latin typeface="Comic Sans MS" pitchFamily="66" charset="0"/>
              </a:rPr>
              <a:t>CAD is not ideal, but instead ETD is recommended.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5324475"/>
            <a:ext cx="8572500" cy="442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5750" y="3752850"/>
            <a:ext cx="8572500" cy="442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5750" y="2328862"/>
            <a:ext cx="8572500" cy="442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Search Results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4996" r="3583" b="5691"/>
          <a:stretch/>
        </p:blipFill>
        <p:spPr bwMode="auto">
          <a:xfrm>
            <a:off x="334107" y="1178169"/>
            <a:ext cx="8505093" cy="468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22238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26958" r="7683" b="4889"/>
          <a:stretch/>
        </p:blipFill>
        <p:spPr bwMode="auto">
          <a:xfrm>
            <a:off x="1447800" y="685800"/>
            <a:ext cx="6248400" cy="603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Search Results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3960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8229600" cy="4572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400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Top down                               Bottom up</a:t>
            </a:r>
            <a:endParaRPr lang="sv-SE" sz="2400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Charge distribution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1" name="Text Box 72"/>
          <p:cNvSpPr txBox="1">
            <a:spLocks noChangeAspect="1" noChangeArrowheads="1"/>
          </p:cNvSpPr>
          <p:nvPr/>
        </p:nvSpPr>
        <p:spPr bwMode="auto">
          <a:xfrm>
            <a:off x="5936355" y="4700586"/>
            <a:ext cx="1438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mass/charge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2" name="Text Box 72"/>
          <p:cNvSpPr txBox="1">
            <a:spLocks noChangeAspect="1" noChangeArrowheads="1"/>
          </p:cNvSpPr>
          <p:nvPr/>
        </p:nvSpPr>
        <p:spPr bwMode="auto">
          <a:xfrm rot="-5400000">
            <a:off x="4497598" y="3241048"/>
            <a:ext cx="1029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intensity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3" name="Text Box 72"/>
          <p:cNvSpPr txBox="1">
            <a:spLocks noChangeAspect="1" noChangeArrowheads="1"/>
          </p:cNvSpPr>
          <p:nvPr/>
        </p:nvSpPr>
        <p:spPr bwMode="auto">
          <a:xfrm>
            <a:off x="1798630" y="4700586"/>
            <a:ext cx="1438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mass/charge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4" name="Text Box 72"/>
          <p:cNvSpPr txBox="1">
            <a:spLocks noChangeAspect="1" noChangeArrowheads="1"/>
          </p:cNvSpPr>
          <p:nvPr/>
        </p:nvSpPr>
        <p:spPr bwMode="auto">
          <a:xfrm rot="-5400000">
            <a:off x="359873" y="3241048"/>
            <a:ext cx="1029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intensity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3" name="Rectangle 61"/>
          <p:cNvSpPr>
            <a:spLocks noChangeAspect="1" noChangeArrowheads="1"/>
          </p:cNvSpPr>
          <p:nvPr/>
        </p:nvSpPr>
        <p:spPr bwMode="auto">
          <a:xfrm>
            <a:off x="5165036" y="2120348"/>
            <a:ext cx="2971800" cy="26437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64"/>
          <p:cNvSpPr>
            <a:spLocks noChangeAspect="1" noChangeShapeType="1"/>
          </p:cNvSpPr>
          <p:nvPr/>
        </p:nvSpPr>
        <p:spPr bwMode="auto">
          <a:xfrm>
            <a:off x="6367907" y="2590434"/>
            <a:ext cx="0" cy="218167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64"/>
          <p:cNvSpPr>
            <a:spLocks noChangeAspect="1" noChangeShapeType="1"/>
          </p:cNvSpPr>
          <p:nvPr/>
        </p:nvSpPr>
        <p:spPr bwMode="auto">
          <a:xfrm>
            <a:off x="7570779" y="4603357"/>
            <a:ext cx="0" cy="16874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64"/>
          <p:cNvSpPr>
            <a:spLocks noChangeAspect="1" noChangeShapeType="1"/>
          </p:cNvSpPr>
          <p:nvPr/>
        </p:nvSpPr>
        <p:spPr bwMode="auto">
          <a:xfrm>
            <a:off x="5959403" y="3442210"/>
            <a:ext cx="0" cy="132989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64"/>
          <p:cNvSpPr>
            <a:spLocks noChangeAspect="1" noChangeShapeType="1"/>
          </p:cNvSpPr>
          <p:nvPr/>
        </p:nvSpPr>
        <p:spPr bwMode="auto">
          <a:xfrm>
            <a:off x="5766943" y="4299933"/>
            <a:ext cx="0" cy="4360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72"/>
          <p:cNvSpPr txBox="1">
            <a:spLocks noChangeAspect="1" noChangeArrowheads="1"/>
          </p:cNvSpPr>
          <p:nvPr/>
        </p:nvSpPr>
        <p:spPr bwMode="auto">
          <a:xfrm>
            <a:off x="7414924" y="4318819"/>
            <a:ext cx="518395" cy="57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1+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Text Box 72"/>
          <p:cNvSpPr txBox="1">
            <a:spLocks noChangeAspect="1" noChangeArrowheads="1"/>
          </p:cNvSpPr>
          <p:nvPr/>
        </p:nvSpPr>
        <p:spPr bwMode="auto">
          <a:xfrm>
            <a:off x="6226961" y="2297863"/>
            <a:ext cx="518395" cy="57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2+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0" name="Text Box 72"/>
          <p:cNvSpPr txBox="1">
            <a:spLocks noChangeAspect="1" noChangeArrowheads="1"/>
          </p:cNvSpPr>
          <p:nvPr/>
        </p:nvSpPr>
        <p:spPr bwMode="auto">
          <a:xfrm>
            <a:off x="5803190" y="3149315"/>
            <a:ext cx="518395" cy="57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3+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 Box 72"/>
          <p:cNvSpPr txBox="1">
            <a:spLocks noChangeAspect="1" noChangeArrowheads="1"/>
          </p:cNvSpPr>
          <p:nvPr/>
        </p:nvSpPr>
        <p:spPr bwMode="auto">
          <a:xfrm>
            <a:off x="5601252" y="4014019"/>
            <a:ext cx="518395" cy="57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4+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Rectangle 61"/>
          <p:cNvSpPr>
            <a:spLocks noChangeAspect="1" noChangeArrowheads="1"/>
          </p:cNvSpPr>
          <p:nvPr/>
        </p:nvSpPr>
        <p:spPr bwMode="auto">
          <a:xfrm>
            <a:off x="1143000" y="2110408"/>
            <a:ext cx="2971800" cy="265176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64"/>
          <p:cNvSpPr>
            <a:spLocks noChangeAspect="1" noChangeShapeType="1"/>
          </p:cNvSpPr>
          <p:nvPr/>
        </p:nvSpPr>
        <p:spPr bwMode="auto">
          <a:xfrm>
            <a:off x="2334173" y="2561976"/>
            <a:ext cx="0" cy="218830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72"/>
          <p:cNvSpPr txBox="1">
            <a:spLocks noChangeAspect="1" noChangeArrowheads="1"/>
          </p:cNvSpPr>
          <p:nvPr/>
        </p:nvSpPr>
        <p:spPr bwMode="auto">
          <a:xfrm>
            <a:off x="2319876" y="2540767"/>
            <a:ext cx="659308" cy="57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27+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5" name="Line 64"/>
          <p:cNvSpPr>
            <a:spLocks noChangeAspect="1" noChangeShapeType="1"/>
          </p:cNvSpPr>
          <p:nvPr/>
        </p:nvSpPr>
        <p:spPr bwMode="auto">
          <a:xfrm>
            <a:off x="2488552" y="2819898"/>
            <a:ext cx="0" cy="193038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64"/>
          <p:cNvSpPr>
            <a:spLocks noChangeAspect="1" noChangeShapeType="1"/>
          </p:cNvSpPr>
          <p:nvPr/>
        </p:nvSpPr>
        <p:spPr bwMode="auto">
          <a:xfrm>
            <a:off x="2642931" y="3077820"/>
            <a:ext cx="0" cy="167246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64"/>
          <p:cNvSpPr>
            <a:spLocks noChangeAspect="1" noChangeShapeType="1"/>
          </p:cNvSpPr>
          <p:nvPr/>
        </p:nvSpPr>
        <p:spPr bwMode="auto">
          <a:xfrm>
            <a:off x="2797311" y="3464703"/>
            <a:ext cx="0" cy="128557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64"/>
          <p:cNvSpPr>
            <a:spLocks noChangeAspect="1" noChangeShapeType="1"/>
          </p:cNvSpPr>
          <p:nvPr/>
        </p:nvSpPr>
        <p:spPr bwMode="auto">
          <a:xfrm>
            <a:off x="2951690" y="3851585"/>
            <a:ext cx="0" cy="89869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64"/>
          <p:cNvSpPr>
            <a:spLocks noChangeAspect="1" noChangeShapeType="1"/>
          </p:cNvSpPr>
          <p:nvPr/>
        </p:nvSpPr>
        <p:spPr bwMode="auto">
          <a:xfrm>
            <a:off x="3106068" y="4238468"/>
            <a:ext cx="0" cy="5118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64"/>
          <p:cNvSpPr>
            <a:spLocks noChangeAspect="1" noChangeShapeType="1"/>
          </p:cNvSpPr>
          <p:nvPr/>
        </p:nvSpPr>
        <p:spPr bwMode="auto">
          <a:xfrm>
            <a:off x="2179793" y="2433015"/>
            <a:ext cx="0" cy="231726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64"/>
          <p:cNvSpPr>
            <a:spLocks noChangeAspect="1" noChangeShapeType="1"/>
          </p:cNvSpPr>
          <p:nvPr/>
        </p:nvSpPr>
        <p:spPr bwMode="auto">
          <a:xfrm>
            <a:off x="2025414" y="2561976"/>
            <a:ext cx="0" cy="218830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64"/>
          <p:cNvSpPr>
            <a:spLocks noChangeAspect="1" noChangeShapeType="1"/>
          </p:cNvSpPr>
          <p:nvPr/>
        </p:nvSpPr>
        <p:spPr bwMode="auto">
          <a:xfrm>
            <a:off x="1716655" y="3813374"/>
            <a:ext cx="0" cy="92183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64"/>
          <p:cNvSpPr>
            <a:spLocks noChangeAspect="1" noChangeShapeType="1"/>
          </p:cNvSpPr>
          <p:nvPr/>
        </p:nvSpPr>
        <p:spPr bwMode="auto">
          <a:xfrm>
            <a:off x="1407897" y="4515494"/>
            <a:ext cx="0" cy="2347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64"/>
          <p:cNvSpPr>
            <a:spLocks noChangeAspect="1" noChangeShapeType="1"/>
          </p:cNvSpPr>
          <p:nvPr/>
        </p:nvSpPr>
        <p:spPr bwMode="auto">
          <a:xfrm>
            <a:off x="1871035" y="3225886"/>
            <a:ext cx="0" cy="152439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64"/>
          <p:cNvSpPr>
            <a:spLocks noChangeAspect="1" noChangeShapeType="1"/>
          </p:cNvSpPr>
          <p:nvPr/>
        </p:nvSpPr>
        <p:spPr bwMode="auto">
          <a:xfrm>
            <a:off x="1562276" y="4257572"/>
            <a:ext cx="0" cy="49270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72"/>
          <p:cNvSpPr txBox="1">
            <a:spLocks noChangeAspect="1" noChangeArrowheads="1"/>
          </p:cNvSpPr>
          <p:nvPr/>
        </p:nvSpPr>
        <p:spPr bwMode="auto">
          <a:xfrm>
            <a:off x="1591022" y="2932231"/>
            <a:ext cx="659308" cy="57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31+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8177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31746" r="16427" b="26304"/>
          <a:stretch/>
        </p:blipFill>
        <p:spPr bwMode="auto">
          <a:xfrm>
            <a:off x="304800" y="849923"/>
            <a:ext cx="8361448" cy="555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Search Results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0867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GPMDB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5334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t="20673" r="3548" b="6943"/>
          <a:stretch/>
        </p:blipFill>
        <p:spPr bwMode="auto">
          <a:xfrm>
            <a:off x="88264" y="762000"/>
            <a:ext cx="8903336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475384" y="3160644"/>
            <a:ext cx="23622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15268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52476222"/>
              </p:ext>
            </p:extLst>
          </p:nvPr>
        </p:nvGraphicFramePr>
        <p:xfrm>
          <a:off x="381000" y="990600"/>
          <a:ext cx="8534400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83950" y="6172200"/>
            <a:ext cx="275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Year (as of Jan 1</a:t>
            </a:r>
            <a:r>
              <a:rPr lang="en-US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774014" y="2983814"/>
            <a:ext cx="2466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Assigned spectra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Sequence-spectrum assignments in 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GPMDB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10778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747712"/>
          <a:ext cx="8831263" cy="550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1" name="Chart" r:id="rId4" imgW="5505602" imgH="3429000" progId="Excel.Sheet.8">
                  <p:embed/>
                </p:oleObj>
              </mc:Choice>
              <mc:Fallback>
                <p:oleObj name="Chart" r:id="rId4" imgW="5505602" imgH="3429000" progId="Excel.Sheet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47712"/>
                        <a:ext cx="8831263" cy="550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76200"/>
            <a:ext cx="7772400" cy="5334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Human Genes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Observed in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GPMDB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28600" y="5334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"/>
            <a:ext cx="8229600" cy="5192713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002083" y="0"/>
            <a:ext cx="71513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Comic Sans MS" pitchFamily="66" charset="0"/>
              </a:rPr>
              <a:t>Proteotypic</a:t>
            </a:r>
            <a:r>
              <a:rPr lang="en-US" sz="2800" b="1" dirty="0">
                <a:latin typeface="Comic Sans MS" pitchFamily="66" charset="0"/>
              </a:rPr>
              <a:t> peptide relative composition</a:t>
            </a: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7696200" y="2590800"/>
            <a:ext cx="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7086600" y="2590800"/>
            <a:ext cx="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6629400" y="1600200"/>
            <a:ext cx="1592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FF3300"/>
                </a:solidFill>
                <a:sym typeface="Wingdings" pitchFamily="2" charset="2"/>
              </a:rPr>
              <a:t> </a:t>
            </a:r>
          </a:p>
        </p:txBody>
      </p:sp>
      <p:sp>
        <p:nvSpPr>
          <p:cNvPr id="50198" name="Oval 22"/>
          <p:cNvSpPr>
            <a:spLocks noChangeArrowheads="1"/>
          </p:cNvSpPr>
          <p:nvPr/>
        </p:nvSpPr>
        <p:spPr bwMode="auto">
          <a:xfrm>
            <a:off x="6858000" y="762000"/>
            <a:ext cx="381000" cy="381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9" name="Oval 23"/>
          <p:cNvSpPr>
            <a:spLocks noChangeArrowheads="1"/>
          </p:cNvSpPr>
          <p:nvPr/>
        </p:nvSpPr>
        <p:spPr bwMode="auto">
          <a:xfrm>
            <a:off x="7529513" y="762000"/>
            <a:ext cx="381000" cy="381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1371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228600" y="5334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50182" grpId="0" animBg="1"/>
      <p:bldP spid="50197" grpId="0"/>
      <p:bldP spid="50198" grpId="0" animBg="1"/>
      <p:bldP spid="5019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Comparison with GPMDB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5334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22454" r="20121" b="21413"/>
          <a:stretch/>
        </p:blipFill>
        <p:spPr bwMode="auto">
          <a:xfrm>
            <a:off x="143275" y="646044"/>
            <a:ext cx="877212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67000" y="6400800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1" hangingPunct="1"/>
            <a:r>
              <a:rPr lang="en-US" sz="2000" u="sng" dirty="0">
                <a:latin typeface="Trebuchet MS" pitchFamily="34" charset="0"/>
              </a:rPr>
              <a:t>Most proteins show very reproducible peptide patterns</a:t>
            </a:r>
            <a:r>
              <a:rPr lang="en-US" sz="18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424424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Comparison with GPMDB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5334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t="12962" r="12493" b="5370"/>
          <a:stretch/>
        </p:blipFill>
        <p:spPr bwMode="auto">
          <a:xfrm>
            <a:off x="1981200" y="656492"/>
            <a:ext cx="5286960" cy="620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62034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Global frequency of observing a peptide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1295400"/>
          <a:ext cx="7696200" cy="4800596"/>
        </p:xfrm>
        <a:graphic>
          <a:graphicData uri="http://schemas.openxmlformats.org/drawingml/2006/table">
            <a:tbl>
              <a:tblPr/>
              <a:tblGrid>
                <a:gridCol w="5428570"/>
                <a:gridCol w="2267630"/>
              </a:tblGrid>
              <a:tr h="415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Peptide Sequence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Observations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415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FSTVAGESGSADTVR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FNTANDDNVTQVR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5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AFYVNVLNEEQR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LVNANGEAVYCK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3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GPLLVQDVVFTDEMAHFDR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LSQEDPDYGIR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5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LFAYPDTHR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NLSVEDAAR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5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FYTEDGNWDLVGNNTPIFFIR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4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ADVLTTGAGNPVGDK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77548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1378" y="2057400"/>
            <a:ext cx="6474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If the number of times a peptide sequence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has been observed is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en-US" sz="24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then for a particular protein: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02013" y="3960813"/>
          <a:ext cx="20002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4" name="Equation" r:id="rId3" imgW="799753" imgH="342751" progId="Equation.3">
                  <p:embed/>
                </p:oleObj>
              </mc:Choice>
              <mc:Fallback>
                <p:oleObj name="Equation" r:id="rId3" imgW="799753" imgH="342751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3960813"/>
                        <a:ext cx="20002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Global frequency of observing a peptide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327822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2194" y="2030772"/>
            <a:ext cx="7199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Define a normalized global frequency of observation for a particular peptide sequence from a particular protein as: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309938" y="3684588"/>
          <a:ext cx="2174875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8" name="Equation" r:id="rId3" imgW="672808" imgH="431613" progId="Equation.3">
                  <p:embed/>
                </p:oleObj>
              </mc:Choice>
              <mc:Fallback>
                <p:oleObj name="Equation" r:id="rId3" imgW="672808" imgH="431613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3684588"/>
                        <a:ext cx="2174875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Global frequency of observing a peptide (</a:t>
            </a:r>
            <a:r>
              <a:rPr lang="el-GR" sz="2800" b="1" dirty="0" smtClean="0">
                <a:latin typeface="Comic Sans MS" pitchFamily="66" charset="0"/>
                <a:ea typeface="+mj-ea"/>
                <a:cs typeface="+mj-cs"/>
              </a:rPr>
              <a:t>ω</a:t>
            </a: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)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7852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8229600" cy="4572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400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Top down                               Bottom up</a:t>
            </a:r>
            <a:endParaRPr lang="sv-SE" sz="2400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017644"/>
            <a:ext cx="2971800" cy="26517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2928" r="33536"/>
          <a:stretch>
            <a:fillRect/>
          </a:stretch>
        </p:blipFill>
        <p:spPr bwMode="auto">
          <a:xfrm>
            <a:off x="5181600" y="1981200"/>
            <a:ext cx="2971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858000" y="20574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Isotope distribution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1" name="Text Box 72"/>
          <p:cNvSpPr txBox="1">
            <a:spLocks noChangeAspect="1" noChangeArrowheads="1"/>
          </p:cNvSpPr>
          <p:nvPr/>
        </p:nvSpPr>
        <p:spPr bwMode="auto">
          <a:xfrm>
            <a:off x="5936355" y="4700586"/>
            <a:ext cx="1438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mass/charge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2" name="Text Box 72"/>
          <p:cNvSpPr txBox="1">
            <a:spLocks noChangeAspect="1" noChangeArrowheads="1"/>
          </p:cNvSpPr>
          <p:nvPr/>
        </p:nvSpPr>
        <p:spPr bwMode="auto">
          <a:xfrm rot="-5400000">
            <a:off x="4497598" y="3241048"/>
            <a:ext cx="1029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intensity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3" name="Text Box 72"/>
          <p:cNvSpPr txBox="1">
            <a:spLocks noChangeAspect="1" noChangeArrowheads="1"/>
          </p:cNvSpPr>
          <p:nvPr/>
        </p:nvSpPr>
        <p:spPr bwMode="auto">
          <a:xfrm>
            <a:off x="1798630" y="4700586"/>
            <a:ext cx="1438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mass/charge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4" name="Text Box 72"/>
          <p:cNvSpPr txBox="1">
            <a:spLocks noChangeAspect="1" noChangeArrowheads="1"/>
          </p:cNvSpPr>
          <p:nvPr/>
        </p:nvSpPr>
        <p:spPr bwMode="auto">
          <a:xfrm rot="-5400000">
            <a:off x="359873" y="3241048"/>
            <a:ext cx="1029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intensity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8177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1295400"/>
          <a:ext cx="7696200" cy="4902376"/>
        </p:xfrm>
        <a:graphic>
          <a:graphicData uri="http://schemas.openxmlformats.org/drawingml/2006/table">
            <a:tbl>
              <a:tblPr/>
              <a:tblGrid>
                <a:gridCol w="5428570"/>
                <a:gridCol w="2267630"/>
              </a:tblGrid>
              <a:tr h="434820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Peptide Sequence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ω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434820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FSTVAGESGSADTVR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820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FNTANDDNVTQVR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4820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AFYVNVLNEEQR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820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LVNANGEAVYCK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2900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GPLLVQDVVFTDEMAHFDR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820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LSQEDPDYGIR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4820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LFAYPDTHR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820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NLSVEDAAR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3716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FYTEDGNWDLVGNNTPIFFIR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ADVLTTGAGNPVGDK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Global frequency of observation (</a:t>
            </a:r>
            <a:r>
              <a:rPr lang="el-GR" sz="2800" b="1" dirty="0" smtClean="0">
                <a:latin typeface="Comic Sans MS" pitchFamily="66" charset="0"/>
                <a:ea typeface="+mj-ea"/>
                <a:cs typeface="+mj-cs"/>
              </a:rPr>
              <a:t>ω</a:t>
            </a: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), </a:t>
            </a:r>
            <a:r>
              <a:rPr lang="en-US" sz="2800" b="1" dirty="0" err="1" smtClean="0">
                <a:latin typeface="Comic Sans MS" pitchFamily="66" charset="0"/>
                <a:ea typeface="+mj-ea"/>
                <a:cs typeface="+mj-cs"/>
              </a:rPr>
              <a:t>catalase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5445688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381000" y="1143000"/>
          <a:ext cx="8586788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9411" y="26625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5677" y="6135189"/>
            <a:ext cx="2697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Peptide sequences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Global frequency of observation (</a:t>
            </a:r>
            <a:r>
              <a:rPr lang="el-GR" sz="2800" b="1" dirty="0" smtClean="0">
                <a:latin typeface="Comic Sans MS" pitchFamily="66" charset="0"/>
                <a:ea typeface="+mj-ea"/>
                <a:cs typeface="+mj-cs"/>
              </a:rPr>
              <a:t>ω</a:t>
            </a: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), </a:t>
            </a:r>
            <a:r>
              <a:rPr lang="en-US" sz="2800" b="1" dirty="0" err="1" smtClean="0">
                <a:latin typeface="Comic Sans MS" pitchFamily="66" charset="0"/>
                <a:ea typeface="+mj-ea"/>
                <a:cs typeface="+mj-cs"/>
              </a:rPr>
              <a:t>catalase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91328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5576" y="20248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any set peptides observed in an experiment assigned to a particular protein (</a:t>
            </a:r>
            <a:r>
              <a:rPr lang="en-US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to j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): 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857500" y="3962400"/>
          <a:ext cx="3695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8" name="Equation" r:id="rId3" imgW="1231366" imgH="355446" progId="Equation.3">
                  <p:embed/>
                </p:oleObj>
              </mc:Choice>
              <mc:Fallback>
                <p:oleObj name="Equation" r:id="rId3" imgW="1231366" imgH="355446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962400"/>
                        <a:ext cx="36957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992535" y="5057505"/>
          <a:ext cx="2798665" cy="62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9" name="Equation" r:id="rId5" imgW="926698" imgH="203112" progId="Equation.3">
                  <p:embed/>
                </p:oleObj>
              </mc:Choice>
              <mc:Fallback>
                <p:oleObj name="Equation" r:id="rId5" imgW="926698" imgH="203112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535" y="5057505"/>
                        <a:ext cx="2798665" cy="62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Omega (</a:t>
            </a:r>
            <a:r>
              <a:rPr lang="el-GR" sz="2800" b="1" dirty="0" smtClean="0">
                <a:latin typeface="Comic Sans MS" pitchFamily="66" charset="0"/>
                <a:ea typeface="+mj-ea"/>
                <a:cs typeface="+mj-cs"/>
              </a:rPr>
              <a:t>Ω</a:t>
            </a: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) value for a protein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214833732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71600"/>
          <a:ext cx="6172200" cy="5064372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</a:tblGrid>
              <a:tr h="422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Protein ID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Ω 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z=2)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Ω 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z=3)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422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SERPINB1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0.88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0.82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SNRPD1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0.88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0.59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2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CFL1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0.81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0.87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SNRPE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0.8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0.81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2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PPIA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0.79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0.64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CSTA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0.79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0.36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2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PFN1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0.76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0.61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CAT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0.71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0.78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2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GLRX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0.66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0.8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CALM1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0.62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0.76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2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FABP5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0.57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0.17</a:t>
                      </a:r>
                    </a:p>
                  </a:txBody>
                  <a:tcPr marL="9317" marR="9317" marT="93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Protein </a:t>
            </a:r>
            <a:r>
              <a:rPr lang="el-GR" sz="2800" b="1" dirty="0" smtClean="0">
                <a:latin typeface="Comic Sans MS" pitchFamily="66" charset="0"/>
                <a:ea typeface="+mj-ea"/>
                <a:cs typeface="+mj-cs"/>
              </a:rPr>
              <a:t>Ω</a:t>
            </a: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’s for a set of identifications</a:t>
            </a:r>
          </a:p>
        </p:txBody>
      </p:sp>
    </p:spTree>
    <p:extLst>
      <p:ext uri="{BB962C8B-B14F-4D97-AF65-F5344CB8AC3E}">
        <p14:creationId xmlns:p14="http://schemas.microsoft.com/office/powerpoint/2010/main" val="249426696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91" name="Rectangle 91"/>
          <p:cNvSpPr>
            <a:spLocks noChangeArrowheads="1"/>
          </p:cNvSpPr>
          <p:nvPr/>
        </p:nvSpPr>
        <p:spPr bwMode="auto">
          <a:xfrm>
            <a:off x="1219200" y="990600"/>
            <a:ext cx="66294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Part </a:t>
            </a:r>
            <a:r>
              <a:rPr lang="en-US" sz="2400" dirty="0">
                <a:latin typeface="Comic Sans MS" pitchFamily="66" charset="0"/>
              </a:rPr>
              <a:t>of Best Practices Integrative Informatics Consultation Service (BPIC</a:t>
            </a:r>
            <a:r>
              <a:rPr lang="en-US" sz="2400" dirty="0" smtClean="0">
                <a:latin typeface="Comic Sans MS" pitchFamily="66" charset="0"/>
              </a:rPr>
              <a:t>) at the NYU Center for Health Informatics and Bioinformatics (CHIBI)</a:t>
            </a:r>
          </a:p>
          <a:p>
            <a:pPr algn="ctr"/>
            <a:endParaRPr lang="en-US" sz="2400" b="1" dirty="0" smtClean="0">
              <a:latin typeface="Comic Sans MS" pitchFamily="66" charset="0"/>
            </a:endParaRPr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Contact</a:t>
            </a:r>
            <a:endParaRPr lang="en-US" sz="2400" b="1" dirty="0">
              <a:latin typeface="Comic Sans MS" pitchFamily="66" charset="0"/>
            </a:endParaRPr>
          </a:p>
          <a:p>
            <a:pPr algn="ctr"/>
            <a:r>
              <a:rPr lang="en-US" sz="2400" dirty="0" smtClean="0">
                <a:latin typeface="Comic Sans MS" pitchFamily="66" charset="0"/>
              </a:rPr>
              <a:t>InformaticsConsultation@nyumc.org 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or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David.Fenyo@nyumc.org</a:t>
            </a:r>
            <a:endParaRPr lang="en-US" sz="2400" dirty="0">
              <a:latin typeface="Comic Sans MS" pitchFamily="66" charset="0"/>
            </a:endParaRPr>
          </a:p>
          <a:p>
            <a:pPr algn="ctr"/>
            <a:endParaRPr lang="en-US" sz="2400" b="1" dirty="0" smtClean="0">
              <a:latin typeface="Comic Sans MS" pitchFamily="66" charset="0"/>
            </a:endParaRPr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Walk-in Clinic: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Wednesday, February 23, </a:t>
            </a:r>
            <a:r>
              <a:rPr lang="en-US" sz="2400" dirty="0">
                <a:latin typeface="Comic Sans MS" pitchFamily="66" charset="0"/>
              </a:rPr>
              <a:t>3-5 pm</a:t>
            </a:r>
          </a:p>
          <a:p>
            <a:pPr algn="ctr"/>
            <a:r>
              <a:rPr lang="en-US" sz="2400" dirty="0">
                <a:latin typeface="Comic Sans MS" pitchFamily="66" charset="0"/>
              </a:rPr>
              <a:t>227 E 30th Street, 7th </a:t>
            </a:r>
            <a:r>
              <a:rPr lang="en-US" sz="2400" dirty="0" smtClean="0">
                <a:latin typeface="Comic Sans MS" pitchFamily="66" charset="0"/>
              </a:rPr>
              <a:t>Floor, Room #739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02" name="Rectangle 8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Consultation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103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7022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8409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/>
          <p:nvPr/>
        </p:nvSpPr>
        <p:spPr>
          <a:xfrm>
            <a:off x="2205438" y="2134850"/>
            <a:ext cx="68505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Proteomics Informatics Workshop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Part III: Protein </a:t>
            </a:r>
            <a:r>
              <a:rPr lang="en-US" sz="2000" b="1" dirty="0" err="1" smtClean="0">
                <a:solidFill>
                  <a:srgbClr val="FFFF00"/>
                </a:solidFill>
              </a:rPr>
              <a:t>Quantitation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February 25, 2011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4495800"/>
            <a:ext cx="39773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Metabolic labeling – SILAC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Chemical labeling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Label-free </a:t>
            </a:r>
            <a:r>
              <a:rPr lang="en-US" sz="1600" b="1" dirty="0" err="1" smtClean="0">
                <a:solidFill>
                  <a:srgbClr val="FFFF00"/>
                </a:solidFill>
              </a:rPr>
              <a:t>quantitation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Spectrum counting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Stoichiometry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</a:rPr>
              <a:t> Protein processing and </a:t>
            </a:r>
            <a:r>
              <a:rPr lang="en-US" sz="1600" b="1" dirty="0" smtClean="0">
                <a:solidFill>
                  <a:srgbClr val="FFFF00"/>
                </a:solidFill>
              </a:rPr>
              <a:t>degradation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Biomarker discovery and verification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8409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/>
          <p:nvPr/>
        </p:nvSpPr>
        <p:spPr>
          <a:xfrm>
            <a:off x="2205438" y="2134850"/>
            <a:ext cx="685053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Proteomics Informatics Workshop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Part I: Protein Identification, </a:t>
            </a:r>
            <a:r>
              <a:rPr lang="en-US" sz="2000" dirty="0" smtClean="0">
                <a:solidFill>
                  <a:srgbClr val="FFFF00"/>
                </a:solidFill>
              </a:rPr>
              <a:t>February 4, 2011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b="1" i="1" dirty="0" smtClean="0">
                <a:solidFill>
                  <a:srgbClr val="FFFF00"/>
                </a:solidFill>
              </a:rPr>
              <a:t>Part II: Protein Characterization, </a:t>
            </a:r>
            <a:r>
              <a:rPr lang="en-US" sz="2000" i="1" dirty="0" smtClean="0">
                <a:solidFill>
                  <a:srgbClr val="FFFF00"/>
                </a:solidFill>
              </a:rPr>
              <a:t>February 18, 2011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Part III: Protein </a:t>
            </a:r>
            <a:r>
              <a:rPr lang="en-US" sz="2000" b="1" dirty="0" err="1" smtClean="0">
                <a:solidFill>
                  <a:srgbClr val="FFFF00"/>
                </a:solidFill>
              </a:rPr>
              <a:t>Quantitation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February 25, 2011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Fragmentation</a:t>
            </a:r>
            <a:endParaRPr lang="sv-SE" sz="28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828800" y="800100"/>
            <a:ext cx="5257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52400" y="17526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2"/>
          <p:cNvSpPr txBox="1">
            <a:spLocks noChangeArrowheads="1"/>
          </p:cNvSpPr>
          <p:nvPr/>
        </p:nvSpPr>
        <p:spPr bwMode="auto">
          <a:xfrm>
            <a:off x="838200" y="1219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25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Top down</a:t>
            </a:r>
            <a:endParaRPr lang="sv-SE" sz="25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7" name="Rectangle 2"/>
          <p:cNvSpPr txBox="1">
            <a:spLocks noChangeArrowheads="1"/>
          </p:cNvSpPr>
          <p:nvPr/>
        </p:nvSpPr>
        <p:spPr bwMode="auto">
          <a:xfrm>
            <a:off x="6172200" y="1219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25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Bottom up</a:t>
            </a:r>
            <a:endParaRPr lang="sv-SE" sz="25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81" name="Group 80"/>
          <p:cNvGrpSpPr>
            <a:grpSpLocks noChangeAspect="1"/>
          </p:cNvGrpSpPr>
          <p:nvPr/>
        </p:nvGrpSpPr>
        <p:grpSpPr>
          <a:xfrm>
            <a:off x="5181600" y="1676400"/>
            <a:ext cx="3911600" cy="373380"/>
            <a:chOff x="3429000" y="1828800"/>
            <a:chExt cx="5588000" cy="762000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3759200" y="2006601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305800" y="1876425"/>
              <a:ext cx="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7239000" y="1876425"/>
              <a:ext cx="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6705600" y="1876425"/>
              <a:ext cx="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172200" y="1876425"/>
              <a:ext cx="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5105400" y="1876425"/>
              <a:ext cx="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267200" y="1876425"/>
              <a:ext cx="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8305800" y="2209800"/>
              <a:ext cx="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5105400" y="2209800"/>
              <a:ext cx="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4267200" y="2209800"/>
              <a:ext cx="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5105400" y="1876425"/>
              <a:ext cx="2133600" cy="71437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751900" y="2233613"/>
              <a:ext cx="476250" cy="238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429000" y="1828800"/>
              <a:ext cx="838200" cy="71437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2"/>
          <p:cNvSpPr txBox="1">
            <a:spLocks noChangeArrowheads="1"/>
          </p:cNvSpPr>
          <p:nvPr/>
        </p:nvSpPr>
        <p:spPr bwMode="auto">
          <a:xfrm>
            <a:off x="3276600" y="2057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2500" b="1" i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Fragmentation</a:t>
            </a:r>
            <a:endParaRPr lang="sv-SE" sz="2500" b="1" i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8" name="Line 93"/>
          <p:cNvSpPr>
            <a:spLocks noChangeShapeType="1"/>
          </p:cNvSpPr>
          <p:nvPr/>
        </p:nvSpPr>
        <p:spPr bwMode="auto">
          <a:xfrm>
            <a:off x="3429000" y="1828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" name="Line 93"/>
          <p:cNvSpPr>
            <a:spLocks noChangeShapeType="1"/>
          </p:cNvSpPr>
          <p:nvPr/>
        </p:nvSpPr>
        <p:spPr bwMode="auto">
          <a:xfrm flipH="1">
            <a:off x="3505200" y="914400"/>
            <a:ext cx="6858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" name="Line 93"/>
          <p:cNvSpPr>
            <a:spLocks noChangeShapeType="1"/>
          </p:cNvSpPr>
          <p:nvPr/>
        </p:nvSpPr>
        <p:spPr bwMode="auto">
          <a:xfrm>
            <a:off x="5105400" y="914400"/>
            <a:ext cx="6858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" name="Line 93"/>
          <p:cNvSpPr>
            <a:spLocks noChangeShapeType="1"/>
          </p:cNvSpPr>
          <p:nvPr/>
        </p:nvSpPr>
        <p:spPr bwMode="auto">
          <a:xfrm>
            <a:off x="5943600" y="1823112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152400" y="28194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52400" y="29718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52400" y="31242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52400" y="32766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52400" y="34290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52400" y="35814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52400" y="37338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52400" y="38862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52400" y="40386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52400" y="41910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52400" y="43434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52400" y="44958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52400" y="46482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152400" y="48006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52400" y="49530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152400" y="51054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52400" y="52578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152400" y="54102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52400" y="55626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152400" y="57150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52400" y="58674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52400" y="60198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152400" y="6172200"/>
            <a:ext cx="3685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304800" y="27432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57200" y="28956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609600" y="3048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762000" y="32004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914400" y="33528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1066800" y="35052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1219200" y="36576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1371600" y="3810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1524000" y="39624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676400" y="41148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1828800" y="42672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1981200" y="44196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2133600" y="4572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2286000" y="47244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2438400" y="48768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2590800" y="50292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2743200" y="51816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2895600" y="5334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3048000" y="54864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3200400" y="56388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3352800" y="57912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3505200" y="59436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3657600" y="6096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/>
          <p:nvPr/>
        </p:nvCxnSpPr>
        <p:spPr>
          <a:xfrm flipV="1">
            <a:off x="5794248" y="2971800"/>
            <a:ext cx="53035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/>
          <p:cNvSpPr/>
          <p:nvPr/>
        </p:nvSpPr>
        <p:spPr>
          <a:xfrm>
            <a:off x="5862488" y="28956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0" name="Straight Connector 179"/>
          <p:cNvCxnSpPr/>
          <p:nvPr/>
        </p:nvCxnSpPr>
        <p:spPr>
          <a:xfrm flipV="1">
            <a:off x="5786288" y="3124200"/>
            <a:ext cx="53035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5786288" y="3276600"/>
            <a:ext cx="53035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/>
          <p:cNvSpPr/>
          <p:nvPr/>
        </p:nvSpPr>
        <p:spPr>
          <a:xfrm>
            <a:off x="6014888" y="3048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6167288" y="32004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7144512" y="2819400"/>
            <a:ext cx="6949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7153656" y="27432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9" name="Straight Connector 188"/>
          <p:cNvCxnSpPr/>
          <p:nvPr/>
        </p:nvCxnSpPr>
        <p:spPr>
          <a:xfrm flipV="1">
            <a:off x="7153656" y="2971800"/>
            <a:ext cx="6949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7153656" y="3124200"/>
            <a:ext cx="6949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V="1">
            <a:off x="7153656" y="3276600"/>
            <a:ext cx="6949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V="1">
            <a:off x="7153656" y="3429000"/>
            <a:ext cx="6949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/>
          <p:cNvSpPr/>
          <p:nvPr/>
        </p:nvSpPr>
        <p:spPr>
          <a:xfrm>
            <a:off x="7306056" y="28956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7458456" y="3048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7610856" y="32004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7763256" y="33528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8" name="Straight Connector 197"/>
          <p:cNvCxnSpPr/>
          <p:nvPr/>
        </p:nvCxnSpPr>
        <p:spPr>
          <a:xfrm flipV="1">
            <a:off x="5786288" y="2819400"/>
            <a:ext cx="53035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/>
        </p:nvSpPr>
        <p:spPr>
          <a:xfrm>
            <a:off x="5786288" y="27432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0" name="Straight Connector 199"/>
          <p:cNvCxnSpPr/>
          <p:nvPr/>
        </p:nvCxnSpPr>
        <p:spPr>
          <a:xfrm flipV="1">
            <a:off x="8592312" y="2819400"/>
            <a:ext cx="47548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Line 93"/>
          <p:cNvSpPr>
            <a:spLocks noChangeShapeType="1"/>
          </p:cNvSpPr>
          <p:nvPr/>
        </p:nvSpPr>
        <p:spPr bwMode="auto">
          <a:xfrm flipH="1">
            <a:off x="7543800" y="1828800"/>
            <a:ext cx="6096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02" name="Straight Connector 201"/>
          <p:cNvCxnSpPr/>
          <p:nvPr/>
        </p:nvCxnSpPr>
        <p:spPr>
          <a:xfrm flipV="1">
            <a:off x="8592312" y="2971800"/>
            <a:ext cx="47548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V="1">
            <a:off x="8592312" y="3124200"/>
            <a:ext cx="47548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Line 93"/>
          <p:cNvSpPr>
            <a:spLocks noChangeShapeType="1"/>
          </p:cNvSpPr>
          <p:nvPr/>
        </p:nvSpPr>
        <p:spPr bwMode="auto">
          <a:xfrm>
            <a:off x="8839200" y="1828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8686800" y="27432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8839200" y="28956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8991600" y="3048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7194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Straight Connector 117"/>
          <p:cNvCxnSpPr/>
          <p:nvPr/>
        </p:nvCxnSpPr>
        <p:spPr>
          <a:xfrm>
            <a:off x="3683000" y="5702300"/>
            <a:ext cx="5257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4381500" y="5593079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295900" y="5593079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6743700" y="5593079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8496300" y="5593079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>
            <a:off x="3683000" y="5283200"/>
            <a:ext cx="5257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Correlations between modifications</a:t>
            </a:r>
            <a:endParaRPr lang="sv-SE" sz="28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828800" y="800100"/>
            <a:ext cx="5257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514600" y="685800"/>
            <a:ext cx="228600" cy="2286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29000" y="6858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876800" y="6858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29400" y="685800"/>
            <a:ext cx="228600" cy="2286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5"/>
          <p:cNvGrpSpPr/>
          <p:nvPr/>
        </p:nvGrpSpPr>
        <p:grpSpPr>
          <a:xfrm>
            <a:off x="152400" y="1219200"/>
            <a:ext cx="5257800" cy="2743200"/>
            <a:chOff x="152400" y="3124200"/>
            <a:chExt cx="5257800" cy="27432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152400" y="39243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3200400" y="3810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152400" y="42291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1752600" y="4114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52400" y="45339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1752600" y="4419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200400" y="4419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52400" y="48387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838200" y="4724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953000" y="4724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152400" y="51435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838200" y="5029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200400" y="5029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953000" y="5029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152400" y="54483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838200" y="5334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1752600" y="5334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953000" y="5334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152400" y="57531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838200" y="5638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1752600" y="5638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200400" y="5638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953000" y="5638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152400" y="3657600"/>
              <a:ext cx="5257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2"/>
            <p:cNvSpPr txBox="1">
              <a:spLocks noChangeArrowheads="1"/>
            </p:cNvSpPr>
            <p:nvPr/>
          </p:nvSpPr>
          <p:spPr bwMode="auto">
            <a:xfrm>
              <a:off x="1295400" y="3124200"/>
              <a:ext cx="2667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sv-SE" sz="2500" b="1" kern="1200" dirty="0" smtClean="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rPr>
                <a:t>Top down</a:t>
              </a:r>
              <a:endParaRPr lang="sv-SE" sz="25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137" name="Rectangle 2"/>
          <p:cNvSpPr txBox="1">
            <a:spLocks noChangeArrowheads="1"/>
          </p:cNvSpPr>
          <p:nvPr/>
        </p:nvSpPr>
        <p:spPr bwMode="auto">
          <a:xfrm>
            <a:off x="4448175" y="4678679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25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Bottom up</a:t>
            </a:r>
            <a:endParaRPr lang="sv-SE" sz="25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229600" y="5153024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7162800" y="5153024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6629400" y="5153024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6096000" y="5153024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5029200" y="5153024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191000" y="5153024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8229600" y="5486399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62800" y="5486399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6629400" y="5486399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6096000" y="5486399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029200" y="5486399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191000" y="5486399"/>
            <a:ext cx="0" cy="285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7198068" y="5510212"/>
            <a:ext cx="1047750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131783" y="5510212"/>
            <a:ext cx="476250" cy="238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29200" y="5153024"/>
            <a:ext cx="2133600" cy="7143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675700" y="5510212"/>
            <a:ext cx="476250" cy="238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3352800" y="5105399"/>
            <a:ext cx="838200" cy="7143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514600" y="6858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629400" y="6858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514600" y="6858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629400" y="6858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2514600" y="6858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629400" y="6858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2514600" y="6858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629400" y="6858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71945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2" grpId="0" animBg="1"/>
      <p:bldP spid="123" grpId="0" animBg="1"/>
      <p:bldP spid="137" grpId="0"/>
      <p:bldP spid="84" grpId="0" animBg="1"/>
      <p:bldP spid="87" grpId="0" animBg="1"/>
      <p:bldP spid="12" grpId="0" animBg="1"/>
      <p:bldP spid="94" grpId="0" animBg="1"/>
      <p:bldP spid="151" grpId="0" animBg="1"/>
      <p:bldP spid="90" grpId="0" animBg="1"/>
      <p:bldP spid="90" grpId="1" animBg="1"/>
      <p:bldP spid="95" grpId="0" animBg="1"/>
      <p:bldP spid="95" grpId="1" animBg="1"/>
      <p:bldP spid="96" grpId="0" animBg="1"/>
      <p:bldP spid="96" grpId="1" animBg="1"/>
      <p:bldP spid="100" grpId="0" animBg="1"/>
      <p:bldP spid="100" grpId="1" animBg="1"/>
      <p:bldP spid="102" grpId="0" animBg="1"/>
      <p:bldP spid="102" grpId="1" animBg="1"/>
      <p:bldP spid="107" grpId="0" animBg="1"/>
      <p:bldP spid="107" grpId="1" animBg="1"/>
      <p:bldP spid="108" grpId="0" animBg="1"/>
      <p:bldP spid="1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Alternative Splicing</a:t>
            </a:r>
            <a:endParaRPr lang="sv-SE" sz="28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" name="Rectangle 2"/>
          <p:cNvSpPr txBox="1">
            <a:spLocks noChangeArrowheads="1"/>
          </p:cNvSpPr>
          <p:nvPr/>
        </p:nvSpPr>
        <p:spPr bwMode="auto">
          <a:xfrm>
            <a:off x="3429000" y="1981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25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Top down</a:t>
            </a:r>
            <a:endParaRPr lang="sv-SE" sz="25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6" name="Rectangle 2"/>
          <p:cNvSpPr txBox="1">
            <a:spLocks noChangeArrowheads="1"/>
          </p:cNvSpPr>
          <p:nvPr/>
        </p:nvSpPr>
        <p:spPr bwMode="auto">
          <a:xfrm>
            <a:off x="3505200" y="4267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25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Bottom up</a:t>
            </a:r>
            <a:endParaRPr lang="sv-SE" sz="2500" b="1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" name="Rectangle 36"/>
          <p:cNvSpPr>
            <a:spLocks noChangeArrowheads="1"/>
          </p:cNvSpPr>
          <p:nvPr/>
        </p:nvSpPr>
        <p:spPr bwMode="auto">
          <a:xfrm>
            <a:off x="1543050" y="3216215"/>
            <a:ext cx="236601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37"/>
          <p:cNvSpPr>
            <a:spLocks noChangeArrowheads="1"/>
          </p:cNvSpPr>
          <p:nvPr/>
        </p:nvSpPr>
        <p:spPr bwMode="auto">
          <a:xfrm>
            <a:off x="3909060" y="3216215"/>
            <a:ext cx="131445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Rectangle 38"/>
          <p:cNvSpPr>
            <a:spLocks noChangeArrowheads="1"/>
          </p:cNvSpPr>
          <p:nvPr/>
        </p:nvSpPr>
        <p:spPr bwMode="auto">
          <a:xfrm>
            <a:off x="5223510" y="3216215"/>
            <a:ext cx="78867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Rectangle 39"/>
          <p:cNvSpPr>
            <a:spLocks noChangeArrowheads="1"/>
          </p:cNvSpPr>
          <p:nvPr/>
        </p:nvSpPr>
        <p:spPr bwMode="auto">
          <a:xfrm>
            <a:off x="6012180" y="3216215"/>
            <a:ext cx="394335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40"/>
          <p:cNvSpPr>
            <a:spLocks noChangeArrowheads="1"/>
          </p:cNvSpPr>
          <p:nvPr/>
        </p:nvSpPr>
        <p:spPr bwMode="auto">
          <a:xfrm>
            <a:off x="6406515" y="3216215"/>
            <a:ext cx="13144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Rectangle 41"/>
          <p:cNvSpPr>
            <a:spLocks noChangeArrowheads="1"/>
          </p:cNvSpPr>
          <p:nvPr/>
        </p:nvSpPr>
        <p:spPr bwMode="auto">
          <a:xfrm>
            <a:off x="228600" y="3216215"/>
            <a:ext cx="131445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Rectangle 42"/>
          <p:cNvSpPr>
            <a:spLocks noChangeArrowheads="1"/>
          </p:cNvSpPr>
          <p:nvPr/>
        </p:nvSpPr>
        <p:spPr bwMode="auto">
          <a:xfrm>
            <a:off x="7720965" y="3216215"/>
            <a:ext cx="131445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Text Box 55"/>
          <p:cNvSpPr txBox="1">
            <a:spLocks noChangeArrowheads="1"/>
          </p:cNvSpPr>
          <p:nvPr/>
        </p:nvSpPr>
        <p:spPr bwMode="auto">
          <a:xfrm>
            <a:off x="2204799" y="3181290"/>
            <a:ext cx="168140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rial" charset="0"/>
              </a:rPr>
              <a:t>Exon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1</a:t>
            </a:r>
          </a:p>
        </p:txBody>
      </p:sp>
      <p:sp>
        <p:nvSpPr>
          <p:cNvPr id="155" name="Text Box 56"/>
          <p:cNvSpPr txBox="1">
            <a:spLocks noChangeArrowheads="1"/>
          </p:cNvSpPr>
          <p:nvPr/>
        </p:nvSpPr>
        <p:spPr bwMode="auto">
          <a:xfrm>
            <a:off x="5316084" y="3181290"/>
            <a:ext cx="5646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2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6" name="Text Box 57"/>
          <p:cNvSpPr txBox="1">
            <a:spLocks noChangeArrowheads="1"/>
          </p:cNvSpPr>
          <p:nvPr/>
        </p:nvSpPr>
        <p:spPr bwMode="auto">
          <a:xfrm>
            <a:off x="6761979" y="3181290"/>
            <a:ext cx="5646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3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160" name="Straight Connector 159"/>
          <p:cNvCxnSpPr/>
          <p:nvPr/>
        </p:nvCxnSpPr>
        <p:spPr>
          <a:xfrm>
            <a:off x="1623392" y="3733800"/>
            <a:ext cx="3578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1981200" y="3886200"/>
            <a:ext cx="22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2286000" y="4038600"/>
            <a:ext cx="457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3071192" y="4191000"/>
            <a:ext cx="2816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5334000" y="3810000"/>
            <a:ext cx="3578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5715000" y="3962400"/>
            <a:ext cx="22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3429000" y="4343400"/>
            <a:ext cx="22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6553200" y="3810000"/>
            <a:ext cx="22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6781800" y="3962400"/>
            <a:ext cx="38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7391400" y="4114800"/>
            <a:ext cx="15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1600200" y="2590800"/>
            <a:ext cx="2286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1600200" y="2743200"/>
            <a:ext cx="2286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6400800" y="2590800"/>
            <a:ext cx="1295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5231296" y="2743200"/>
            <a:ext cx="762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886200" y="2590800"/>
            <a:ext cx="2514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3886200" y="2743200"/>
            <a:ext cx="1371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6414052" y="5105400"/>
            <a:ext cx="152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5201480" y="4876800"/>
            <a:ext cx="152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760304" y="4876800"/>
            <a:ext cx="152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3756992" y="5105400"/>
            <a:ext cx="152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3932584" y="5105400"/>
            <a:ext cx="2514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3859696" y="4876800"/>
            <a:ext cx="1371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071945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1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1643</Words>
  <Application>Microsoft Office PowerPoint</Application>
  <PresentationFormat>On-screen Show (4:3)</PresentationFormat>
  <Paragraphs>585</Paragraphs>
  <Slides>66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Default Design</vt:lpstr>
      <vt:lpstr>Equation</vt:lpstr>
      <vt:lpstr>Chart</vt:lpstr>
      <vt:lpstr>PowerPoint Presentation</vt:lpstr>
      <vt:lpstr>PowerPoint Presentation</vt:lpstr>
      <vt:lpstr>PowerPoint Presentation</vt:lpstr>
      <vt:lpstr>Top down / bottom up</vt:lpstr>
      <vt:lpstr>Top down                               Bottom up</vt:lpstr>
      <vt:lpstr>Top down                               Bottom up</vt:lpstr>
      <vt:lpstr>Fragmentation</vt:lpstr>
      <vt:lpstr>Correlations between modifications</vt:lpstr>
      <vt:lpstr>Alternative Splicing</vt:lpstr>
      <vt:lpstr>Top down</vt:lpstr>
      <vt:lpstr>Non-Covalent Protein Complexes</vt:lpstr>
      <vt:lpstr>Dynamic Range in Proteomics</vt:lpstr>
      <vt:lpstr>Experimental  Designs  Simulated</vt:lpstr>
      <vt:lpstr>Parameters in Simulation</vt:lpstr>
      <vt:lpstr>Simulation Results for 1D-LC-MS</vt:lpstr>
      <vt:lpstr>Success Rate of a Proteomics Experiment</vt:lpstr>
      <vt:lpstr>Relative Dynamic Range of a  Proteomics Experiment </vt:lpstr>
      <vt:lpstr>PowerPoint Presentation</vt:lpstr>
      <vt:lpstr>PowerPoint Presentation</vt:lpstr>
      <vt:lpstr>Number of Proteins in Mixture</vt:lpstr>
      <vt:lpstr>Amount loaded and peptide separation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 of Non-Covalent Protein Complexes</vt:lpstr>
      <vt:lpstr>Determining the architectures of macromolecular assemblies</vt:lpstr>
      <vt:lpstr>PowerPoint Presentation</vt:lpstr>
      <vt:lpstr>PowerPoint Presentation</vt:lpstr>
      <vt:lpstr>PowerPoint Presentation</vt:lpstr>
      <vt:lpstr>PowerPoint Presentation</vt:lpstr>
      <vt:lpstr>Search Results</vt:lpstr>
      <vt:lpstr>PowerPoint Presentation</vt:lpstr>
      <vt:lpstr>Search Results</vt:lpstr>
      <vt:lpstr>GPMDB</vt:lpstr>
      <vt:lpstr>PowerPoint Presentation</vt:lpstr>
      <vt:lpstr>PowerPoint Presentation</vt:lpstr>
      <vt:lpstr>PowerPoint Presentation</vt:lpstr>
      <vt:lpstr>Comparison with GPMDB</vt:lpstr>
      <vt:lpstr>Comparison with GPMDB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2005-06-29T18:18:27Z</dcterms:created>
  <dcterms:modified xsi:type="dcterms:W3CDTF">2011-02-18T18:51:22Z</dcterms:modified>
</cp:coreProperties>
</file>